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d6a11701_0_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d6a11701_0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d6a11701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d6a11701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d6a11701_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d6a11701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d6a11701_0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d6a11701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d6a11701_0_7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7d6a11701_0_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e02cf06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e02cf06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e02cf06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7e02cf06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d6a11701_0_8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7d6a11701_0_8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Effectiveness of Clorox on Removing Bacteria from Cell Phones</a:t>
            </a:r>
            <a:r>
              <a:rPr lang="en"/>
              <a:t>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48775"/>
            <a:ext cx="85206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Haley Bresnahan, Ally Jo Salomon, and Trevor Allum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745850" y="4177900"/>
            <a:ext cx="56523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Dale Beach,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Biology 120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4, 2017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Introduction</a:t>
            </a:r>
            <a:r>
              <a:rPr lang="en"/>
              <a:t> 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Observation</a:t>
            </a:r>
            <a:r>
              <a:rPr lang="en"/>
              <a:t>: People use and trust Clorox wipes to clean counter tops, sinks, etc.. Cell Phones are widely used in many </a:t>
            </a:r>
            <a:r>
              <a:rPr lang="en"/>
              <a:t>people's</a:t>
            </a:r>
            <a:r>
              <a:rPr lang="en"/>
              <a:t> daily lives, collecting germs and whatnot.    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Question</a:t>
            </a:r>
            <a:r>
              <a:rPr lang="en"/>
              <a:t>: Will Clorox wipes clean bacteria off cell phone screens?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/>
              <a:t>Hypothesis</a:t>
            </a:r>
            <a:r>
              <a:rPr lang="en"/>
              <a:t>: If we use clorox wipes on the cell phone screens, then there will be a decrease in bacteria on the cell phone screens.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Materials and Methods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9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Experiment methods modeled after “</a:t>
            </a:r>
            <a:r>
              <a:rPr i="1" lang="en" sz="1400">
                <a:solidFill>
                  <a:schemeClr val="dk1"/>
                </a:solidFill>
              </a:rPr>
              <a:t>Surveillance Study of Bacterial Contamination…</a:t>
            </a:r>
            <a:r>
              <a:rPr lang="en" sz="1400">
                <a:solidFill>
                  <a:schemeClr val="dk1"/>
                </a:solidFill>
              </a:rPr>
              <a:t>”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solidFill>
                  <a:schemeClr val="dk1"/>
                </a:solidFill>
              </a:rPr>
              <a:t>The purpose of this experiment was to measure bacteria living on the front screen of our mobile phones before cleaning the mobile phone with a </a:t>
            </a:r>
            <a:r>
              <a:rPr b="1" lang="en" sz="1400">
                <a:solidFill>
                  <a:schemeClr val="dk1"/>
                </a:solidFill>
              </a:rPr>
              <a:t>Clorox Wipe </a:t>
            </a:r>
            <a:r>
              <a:rPr lang="en" sz="1400">
                <a:solidFill>
                  <a:schemeClr val="dk1"/>
                </a:solidFill>
              </a:rPr>
              <a:t>and after. </a:t>
            </a:r>
            <a:endParaRPr sz="1400">
              <a:solidFill>
                <a:schemeClr val="dk1"/>
              </a:solidFill>
            </a:endParaRPr>
          </a:p>
          <a:p>
            <a:pPr indent="-317500" lvl="1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</a:rPr>
              <a:t>We used sterile swabs to the front screen of each of our phones. Both a </a:t>
            </a:r>
            <a:r>
              <a:rPr b="1" lang="en" u="sng">
                <a:solidFill>
                  <a:srgbClr val="F1C232"/>
                </a:solidFill>
              </a:rPr>
              <a:t>LB</a:t>
            </a:r>
            <a:r>
              <a:rPr lang="en">
                <a:solidFill>
                  <a:schemeClr val="dk1"/>
                </a:solidFill>
              </a:rPr>
              <a:t> dish and a</a:t>
            </a:r>
            <a:r>
              <a:rPr b="1" lang="en" u="sng">
                <a:solidFill>
                  <a:schemeClr val="dk1"/>
                </a:solidFill>
              </a:rPr>
              <a:t> </a:t>
            </a:r>
            <a:r>
              <a:rPr b="1" lang="en" u="sng">
                <a:solidFill>
                  <a:srgbClr val="CC0000"/>
                </a:solidFill>
              </a:rPr>
              <a:t>MSA</a:t>
            </a:r>
            <a:r>
              <a:rPr lang="en">
                <a:solidFill>
                  <a:schemeClr val="dk1"/>
                </a:solidFill>
              </a:rPr>
              <a:t> petri dish was used. Each dish is split in half (</a:t>
            </a:r>
            <a:r>
              <a:rPr b="1" lang="en">
                <a:solidFill>
                  <a:schemeClr val="dk1"/>
                </a:solidFill>
              </a:rPr>
              <a:t>pre-clean</a:t>
            </a:r>
            <a:r>
              <a:rPr lang="en">
                <a:solidFill>
                  <a:schemeClr val="dk1"/>
                </a:solidFill>
              </a:rPr>
              <a:t> and </a:t>
            </a:r>
            <a:r>
              <a:rPr b="1" lang="en">
                <a:solidFill>
                  <a:schemeClr val="dk1"/>
                </a:solidFill>
              </a:rPr>
              <a:t>post-clean</a:t>
            </a:r>
            <a:r>
              <a:rPr lang="en">
                <a:solidFill>
                  <a:schemeClr val="dk1"/>
                </a:solidFill>
              </a:rPr>
              <a:t>). Then Clorox cleaning wipes were used to wipe down and clean the phone screen. The phone was left to sit for </a:t>
            </a:r>
            <a:r>
              <a:rPr b="1" lang="en">
                <a:solidFill>
                  <a:schemeClr val="dk1"/>
                </a:solidFill>
              </a:rPr>
              <a:t>2 minutes</a:t>
            </a:r>
            <a:r>
              <a:rPr lang="en">
                <a:solidFill>
                  <a:schemeClr val="dk1"/>
                </a:solidFill>
              </a:rPr>
              <a:t> to dry, then swabbed the front of the screen with a sterile swab again.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solidFill>
                  <a:schemeClr val="dk1"/>
                </a:solidFill>
              </a:rPr>
              <a:t>The petri dishes are incubated at </a:t>
            </a:r>
            <a:r>
              <a:rPr b="1" lang="en" sz="1400">
                <a:solidFill>
                  <a:schemeClr val="dk1"/>
                </a:solidFill>
              </a:rPr>
              <a:t>37 degrees Celsius</a:t>
            </a:r>
            <a:r>
              <a:rPr lang="en" sz="1400">
                <a:solidFill>
                  <a:schemeClr val="dk1"/>
                </a:solidFill>
              </a:rPr>
              <a:t> for </a:t>
            </a:r>
            <a:r>
              <a:rPr b="1" lang="en" sz="1400">
                <a:solidFill>
                  <a:schemeClr val="dk1"/>
                </a:solidFill>
              </a:rPr>
              <a:t>24 hours</a:t>
            </a:r>
            <a:r>
              <a:rPr lang="en" sz="1400">
                <a:solidFill>
                  <a:schemeClr val="dk1"/>
                </a:solidFill>
              </a:rPr>
              <a:t>. 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Figure 1: LB Petri Dish</a:t>
            </a:r>
            <a:r>
              <a:rPr lang="en"/>
              <a:t> 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425" y="1152475"/>
            <a:ext cx="530915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Figure 2: MSA Petri Dish</a:t>
            </a:r>
            <a:r>
              <a:rPr lang="en"/>
              <a:t>  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1100" y="1152475"/>
            <a:ext cx="53018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Figure 3: Colony Count</a:t>
            </a:r>
            <a:r>
              <a:rPr lang="en"/>
              <a:t>  </a:t>
            </a:r>
            <a:endParaRPr/>
          </a:p>
        </p:txBody>
      </p:sp>
      <p:sp>
        <p:nvSpPr>
          <p:cNvPr id="88" name="Google Shape;88;p18"/>
          <p:cNvSpPr txBox="1"/>
          <p:nvPr/>
        </p:nvSpPr>
        <p:spPr>
          <a:xfrm>
            <a:off x="6091850" y="3633075"/>
            <a:ext cx="24717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CC0000"/>
                </a:solidFill>
              </a:rPr>
              <a:t>Red bar</a:t>
            </a:r>
            <a:r>
              <a:rPr lang="en"/>
              <a:t>: MSA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F1C232"/>
                </a:solidFill>
              </a:rPr>
              <a:t>Yellow bar</a:t>
            </a:r>
            <a:r>
              <a:rPr lang="en"/>
              <a:t> : LB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Anomaly 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7925"/>
            <a:ext cx="5370650" cy="32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Petri Dish 1 and 2 (Female)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 b="10369" l="5908" r="0" t="12931"/>
          <a:stretch/>
        </p:blipFill>
        <p:spPr>
          <a:xfrm flipH="1">
            <a:off x="1602350" y="1161588"/>
            <a:ext cx="2594675" cy="282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 rotWithShape="1">
          <a:blip r:embed="rId4">
            <a:alphaModFix/>
          </a:blip>
          <a:srcRect b="10060" l="3679" r="0" t="16615"/>
          <a:stretch/>
        </p:blipFill>
        <p:spPr>
          <a:xfrm flipH="1" rot="10800000">
            <a:off x="4732400" y="1143012"/>
            <a:ext cx="2656274" cy="26960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3350475" y="1143000"/>
            <a:ext cx="1439700" cy="15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Petri Dish 3 (Male)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b="4654" l="0" r="10594" t="22612"/>
          <a:stretch/>
        </p:blipFill>
        <p:spPr>
          <a:xfrm flipH="1">
            <a:off x="1166375" y="1166363"/>
            <a:ext cx="2855550" cy="309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 rotWithShape="1">
          <a:blip r:embed="rId4">
            <a:alphaModFix/>
          </a:blip>
          <a:srcRect b="0" l="4694" r="7877" t="0"/>
          <a:stretch/>
        </p:blipFill>
        <p:spPr>
          <a:xfrm rot="-5400000">
            <a:off x="4411938" y="1269688"/>
            <a:ext cx="3709450" cy="318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Results</a:t>
            </a:r>
            <a:endParaRPr u="sng"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We measured the Petri dishes by the count of bacteria colonies.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Every dish had lesser than the “pre-clean” or zero colonies on the “post-clean” side.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Clorox wipes obviously are effective in removing bacteria from the cell phone surface.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 The colonies are likely from contact with the skin, which is in contact with everything you touch, collecting </a:t>
            </a:r>
            <a:r>
              <a:rPr b="1" lang="en">
                <a:solidFill>
                  <a:schemeClr val="dk1"/>
                </a:solidFill>
              </a:rPr>
              <a:t>a lot </a:t>
            </a:r>
            <a:r>
              <a:rPr lang="en">
                <a:solidFill>
                  <a:schemeClr val="dk1"/>
                </a:solidFill>
              </a:rPr>
              <a:t>bacteria.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People should consider cleaning their cell phone semi-frequently, as they are used and put in the open and in contact with your skin quite often.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