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Nunito"/>
      <p:regular r:id="rId14"/>
      <p:bold r:id="rId15"/>
      <p:italic r:id="rId16"/>
      <p:boldItalic r:id="rId17"/>
    </p:embeddedFont>
    <p:embeddedFont>
      <p:font typeface="Maven Pro"/>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Nunito-bold.fntdata"/><Relationship Id="rId14" Type="http://schemas.openxmlformats.org/officeDocument/2006/relationships/font" Target="fonts/Nunito-regular.fntdata"/><Relationship Id="rId17" Type="http://schemas.openxmlformats.org/officeDocument/2006/relationships/font" Target="fonts/Nunito-boldItalic.fntdata"/><Relationship Id="rId16" Type="http://schemas.openxmlformats.org/officeDocument/2006/relationships/font" Target="fonts/Nunito-italic.fntdata"/><Relationship Id="rId5" Type="http://schemas.openxmlformats.org/officeDocument/2006/relationships/slide" Target="slides/slide1.xml"/><Relationship Id="rId19" Type="http://schemas.openxmlformats.org/officeDocument/2006/relationships/font" Target="fonts/MavenPro-bold.fntdata"/><Relationship Id="rId6" Type="http://schemas.openxmlformats.org/officeDocument/2006/relationships/slide" Target="slides/slide2.xml"/><Relationship Id="rId18" Type="http://schemas.openxmlformats.org/officeDocument/2006/relationships/font" Target="fonts/MavenPr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884a546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884a546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884a546b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884a546b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84a546b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884a546b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884a546b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884a546b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884a546b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884a546b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884a546b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884a546b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884a546b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884a546b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884a546b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884a546b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30981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Plant Growth</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Haley Bresnahan, Ally Jo Salomon, </a:t>
            </a:r>
            <a:endParaRPr/>
          </a:p>
          <a:p>
            <a:pPr indent="0" lvl="0" marL="0" rtl="0" algn="l">
              <a:spcBef>
                <a:spcPts val="0"/>
              </a:spcBef>
              <a:spcAft>
                <a:spcPts val="0"/>
              </a:spcAft>
              <a:buNone/>
            </a:pPr>
            <a:r>
              <a:rPr lang="en"/>
              <a:t>Trevor Allum</a:t>
            </a:r>
            <a:endParaRPr/>
          </a:p>
        </p:txBody>
      </p:sp>
      <p:pic>
        <p:nvPicPr>
          <p:cNvPr descr="Image result for transparent coffee" id="279" name="Google Shape;279;p13"/>
          <p:cNvPicPr preferRelativeResize="0"/>
          <p:nvPr/>
        </p:nvPicPr>
        <p:blipFill>
          <a:blip r:embed="rId3">
            <a:alphaModFix/>
          </a:blip>
          <a:stretch>
            <a:fillRect/>
          </a:stretch>
        </p:blipFill>
        <p:spPr>
          <a:xfrm>
            <a:off x="1208665" y="109675"/>
            <a:ext cx="2328776" cy="20169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83" name="Shape 283"/>
        <p:cNvGrpSpPr/>
        <p:nvPr/>
      </p:nvGrpSpPr>
      <p:grpSpPr>
        <a:xfrm>
          <a:off x="0" y="0"/>
          <a:ext cx="0" cy="0"/>
          <a:chOff x="0" y="0"/>
          <a:chExt cx="0" cy="0"/>
        </a:xfrm>
      </p:grpSpPr>
      <p:sp>
        <p:nvSpPr>
          <p:cNvPr id="284" name="Google Shape;284;p1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285" name="Google Shape;285;p14"/>
          <p:cNvSpPr txBox="1"/>
          <p:nvPr>
            <p:ph idx="1" type="body"/>
          </p:nvPr>
        </p:nvSpPr>
        <p:spPr>
          <a:xfrm>
            <a:off x="1230225" y="1597875"/>
            <a:ext cx="7104000" cy="300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t>Question</a:t>
            </a:r>
            <a:r>
              <a:rPr lang="en" sz="1400"/>
              <a:t>: Does mixing coffee grounds in soil help Wisconsin Fast Plants grow taller and healthier at a faster rate than using traditional fertilizer?</a:t>
            </a:r>
            <a:endParaRPr sz="14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en" sz="1400" u="sng"/>
              <a:t>Hypothesis</a:t>
            </a:r>
            <a:r>
              <a:rPr lang="en" sz="1400"/>
              <a:t>: If we mix coffee grounds as a replacement fertilizer, then the Wisconsin Fast Plants will grow taller and healthier faster.</a:t>
            </a:r>
            <a:endParaRPr sz="1400"/>
          </a:p>
          <a:p>
            <a:pPr indent="0" lvl="0" marL="0" rtl="0" algn="l">
              <a:spcBef>
                <a:spcPts val="1600"/>
              </a:spcBef>
              <a:spcAft>
                <a:spcPts val="0"/>
              </a:spcAft>
              <a:buNone/>
            </a:pPr>
            <a:r>
              <a:rPr lang="en" sz="1400"/>
              <a:t> </a:t>
            </a:r>
            <a:r>
              <a:rPr lang="en" sz="1400" u="sng"/>
              <a:t>Why coffee?</a:t>
            </a:r>
            <a:r>
              <a:rPr lang="en" sz="1400"/>
              <a:t> We chose to use coffee as fertilizer because we thought it would be interesting to see what a fertilizer with caffeine would do to a plant since coffee energizes and keeps humans awake longer.  </a:t>
            </a:r>
            <a:endParaRPr sz="1400"/>
          </a:p>
          <a:p>
            <a:pPr indent="0" lvl="0" marL="0" rtl="0" algn="l">
              <a:spcBef>
                <a:spcPts val="1600"/>
              </a:spcBef>
              <a:spcAft>
                <a:spcPts val="0"/>
              </a:spcAft>
              <a:buNone/>
            </a:pPr>
            <a:r>
              <a:rPr lang="en" sz="1400" u="sng"/>
              <a:t>The Purpose</a:t>
            </a:r>
            <a:r>
              <a:rPr lang="en" sz="1400"/>
              <a:t>: Determine if coffee grounds would promote growth in plants.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pic>
        <p:nvPicPr>
          <p:cNvPr descr="Image result for studying clip art transparent" id="286" name="Google Shape;286;p14"/>
          <p:cNvPicPr preferRelativeResize="0"/>
          <p:nvPr/>
        </p:nvPicPr>
        <p:blipFill>
          <a:blip r:embed="rId3">
            <a:alphaModFix/>
          </a:blip>
          <a:stretch>
            <a:fillRect/>
          </a:stretch>
        </p:blipFill>
        <p:spPr>
          <a:xfrm>
            <a:off x="5633150" y="279544"/>
            <a:ext cx="2521951" cy="126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90" name="Shape 290"/>
        <p:cNvGrpSpPr/>
        <p:nvPr/>
      </p:nvGrpSpPr>
      <p:grpSpPr>
        <a:xfrm>
          <a:off x="0" y="0"/>
          <a:ext cx="0" cy="0"/>
          <a:chOff x="0" y="0"/>
          <a:chExt cx="0" cy="0"/>
        </a:xfrm>
      </p:grpSpPr>
      <p:sp>
        <p:nvSpPr>
          <p:cNvPr id="291" name="Google Shape;291;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Materials + Methods</a:t>
            </a:r>
            <a:endParaRPr/>
          </a:p>
        </p:txBody>
      </p:sp>
      <p:sp>
        <p:nvSpPr>
          <p:cNvPr id="292" name="Google Shape;292;p15"/>
          <p:cNvSpPr txBox="1"/>
          <p:nvPr>
            <p:ph idx="1" type="body"/>
          </p:nvPr>
        </p:nvSpPr>
        <p:spPr>
          <a:xfrm>
            <a:off x="1143450" y="1419000"/>
            <a:ext cx="7351200" cy="328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We used 2 grams of soil and three fertilizer pellets for the control plants. For the experimental plants we mixed 1.5 grams of soil and 0.5 grams of coffee grounds. </a:t>
            </a:r>
            <a:endParaRPr sz="1400"/>
          </a:p>
          <a:p>
            <a:pPr indent="0" lvl="0" marL="0" rtl="0" algn="l">
              <a:spcBef>
                <a:spcPts val="1600"/>
              </a:spcBef>
              <a:spcAft>
                <a:spcPts val="0"/>
              </a:spcAft>
              <a:buNone/>
            </a:pPr>
            <a:r>
              <a:rPr lang="en" sz="1400"/>
              <a:t>Each plant was placed in its own slot, and had a wick placed in the bottom to retrieve water.</a:t>
            </a:r>
            <a:endParaRPr sz="1400"/>
          </a:p>
          <a:p>
            <a:pPr indent="0" lvl="0" marL="0" rtl="0" algn="l">
              <a:spcBef>
                <a:spcPts val="1600"/>
              </a:spcBef>
              <a:spcAft>
                <a:spcPts val="0"/>
              </a:spcAft>
              <a:buNone/>
            </a:pPr>
            <a:r>
              <a:rPr lang="en" sz="1400"/>
              <a:t>All of the plants received the same amount of water and the same amount of light, so that the conditions were all the same.</a:t>
            </a:r>
            <a:endParaRPr sz="1400"/>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96" name="Shape 296"/>
        <p:cNvGrpSpPr/>
        <p:nvPr/>
      </p:nvGrpSpPr>
      <p:grpSpPr>
        <a:xfrm>
          <a:off x="0" y="0"/>
          <a:ext cx="0" cy="0"/>
          <a:chOff x="0" y="0"/>
          <a:chExt cx="0" cy="0"/>
        </a:xfrm>
      </p:grpSpPr>
      <p:sp>
        <p:nvSpPr>
          <p:cNvPr id="297" name="Google Shape;297;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Stem Height </a:t>
            </a:r>
            <a:endParaRPr/>
          </a:p>
        </p:txBody>
      </p:sp>
      <p:sp>
        <p:nvSpPr>
          <p:cNvPr id="298" name="Google Shape;298;p16"/>
          <p:cNvSpPr txBox="1"/>
          <p:nvPr>
            <p:ph idx="1" type="body"/>
          </p:nvPr>
        </p:nvSpPr>
        <p:spPr>
          <a:xfrm>
            <a:off x="6723525" y="844450"/>
            <a:ext cx="2155800" cy="368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rPr lang="en" sz="1400"/>
              <a:t>This </a:t>
            </a:r>
            <a:r>
              <a:rPr lang="en" sz="1400"/>
              <a:t>graph</a:t>
            </a:r>
            <a:r>
              <a:rPr lang="en" sz="1400"/>
              <a:t> displays the growth of the </a:t>
            </a:r>
            <a:r>
              <a:rPr lang="en" sz="1400"/>
              <a:t>Wisconsin</a:t>
            </a:r>
            <a:r>
              <a:rPr lang="en" sz="1400"/>
              <a:t> Fast Plants with and without coffee grinds measured by the height in millimeters, day by day. Both the control and </a:t>
            </a:r>
            <a:r>
              <a:rPr lang="en" sz="1400"/>
              <a:t>experimental</a:t>
            </a:r>
            <a:r>
              <a:rPr lang="en" sz="1400"/>
              <a:t> have a fairly linear growth, however, the experimental grew at a substantially lower rate</a:t>
            </a:r>
            <a:r>
              <a:rPr lang="en"/>
              <a:t>.</a:t>
            </a:r>
            <a:endParaRPr/>
          </a:p>
        </p:txBody>
      </p:sp>
      <p:pic>
        <p:nvPicPr>
          <p:cNvPr id="299" name="Google Shape;299;p16"/>
          <p:cNvPicPr preferRelativeResize="0"/>
          <p:nvPr/>
        </p:nvPicPr>
        <p:blipFill>
          <a:blip r:embed="rId3">
            <a:alphaModFix/>
          </a:blip>
          <a:stretch>
            <a:fillRect/>
          </a:stretch>
        </p:blipFill>
        <p:spPr>
          <a:xfrm>
            <a:off x="1188875" y="1331050"/>
            <a:ext cx="5419725" cy="3200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03" name="Shape 303"/>
        <p:cNvGrpSpPr/>
        <p:nvPr/>
      </p:nvGrpSpPr>
      <p:grpSpPr>
        <a:xfrm>
          <a:off x="0" y="0"/>
          <a:ext cx="0" cy="0"/>
          <a:chOff x="0" y="0"/>
          <a:chExt cx="0" cy="0"/>
        </a:xfrm>
      </p:grpSpPr>
      <p:sp>
        <p:nvSpPr>
          <p:cNvPr id="304" name="Google Shape;304;p17"/>
          <p:cNvSpPr txBox="1"/>
          <p:nvPr>
            <p:ph type="title"/>
          </p:nvPr>
        </p:nvSpPr>
        <p:spPr>
          <a:xfrm>
            <a:off x="105675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Experimental        Control</a:t>
            </a:r>
            <a:endParaRPr/>
          </a:p>
        </p:txBody>
      </p:sp>
      <p:sp>
        <p:nvSpPr>
          <p:cNvPr id="305" name="Google Shape;305;p17"/>
          <p:cNvSpPr txBox="1"/>
          <p:nvPr>
            <p:ph idx="1" type="body"/>
          </p:nvPr>
        </p:nvSpPr>
        <p:spPr>
          <a:xfrm>
            <a:off x="6640200" y="1748625"/>
            <a:ext cx="2448900" cy="2663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400">
                <a:solidFill>
                  <a:srgbClr val="000000"/>
                </a:solidFill>
              </a:rPr>
              <a:t>The image on the far left shows the three surviving experimental plants at the experiment's conclusion. The plants are significantly shorter, as well as less healthy looking than the control plants.  The control plant is taller, has more leaves that have grown larger, and is a healthier shade of green.</a:t>
            </a:r>
            <a:endParaRPr sz="1400">
              <a:solidFill>
                <a:srgbClr val="000000"/>
              </a:solidFill>
            </a:endParaRPr>
          </a:p>
          <a:p>
            <a:pPr indent="0" lvl="0" marL="0" rtl="0" algn="l">
              <a:spcBef>
                <a:spcPts val="0"/>
              </a:spcBef>
              <a:spcAft>
                <a:spcPts val="1600"/>
              </a:spcAft>
              <a:buNone/>
            </a:pPr>
            <a:r>
              <a:t/>
            </a:r>
            <a:endParaRPr/>
          </a:p>
        </p:txBody>
      </p:sp>
      <p:pic>
        <p:nvPicPr>
          <p:cNvPr id="306" name="Google Shape;306;p17"/>
          <p:cNvPicPr preferRelativeResize="0"/>
          <p:nvPr/>
        </p:nvPicPr>
        <p:blipFill>
          <a:blip r:embed="rId3">
            <a:alphaModFix/>
          </a:blip>
          <a:stretch>
            <a:fillRect/>
          </a:stretch>
        </p:blipFill>
        <p:spPr>
          <a:xfrm rot="5400000">
            <a:off x="641212" y="1879189"/>
            <a:ext cx="3471950" cy="2603975"/>
          </a:xfrm>
          <a:prstGeom prst="rect">
            <a:avLst/>
          </a:prstGeom>
          <a:noFill/>
          <a:ln>
            <a:noFill/>
          </a:ln>
        </p:spPr>
      </p:pic>
      <p:pic>
        <p:nvPicPr>
          <p:cNvPr id="307" name="Google Shape;307;p17"/>
          <p:cNvPicPr preferRelativeResize="0"/>
          <p:nvPr/>
        </p:nvPicPr>
        <p:blipFill>
          <a:blip r:embed="rId4">
            <a:alphaModFix/>
          </a:blip>
          <a:stretch>
            <a:fillRect/>
          </a:stretch>
        </p:blipFill>
        <p:spPr>
          <a:xfrm rot="5400000">
            <a:off x="3614325" y="1884375"/>
            <a:ext cx="3458150" cy="259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11" name="Shape 311"/>
        <p:cNvGrpSpPr/>
        <p:nvPr/>
      </p:nvGrpSpPr>
      <p:grpSpPr>
        <a:xfrm>
          <a:off x="0" y="0"/>
          <a:ext cx="0" cy="0"/>
          <a:chOff x="0" y="0"/>
          <a:chExt cx="0" cy="0"/>
        </a:xfrm>
      </p:grpSpPr>
      <p:sp>
        <p:nvSpPr>
          <p:cNvPr id="312" name="Google Shape;312;p18"/>
          <p:cNvSpPr txBox="1"/>
          <p:nvPr>
            <p:ph type="title"/>
          </p:nvPr>
        </p:nvSpPr>
        <p:spPr>
          <a:xfrm>
            <a:off x="1117900" y="64652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Plant Leaf Number </a:t>
            </a:r>
            <a:endParaRPr/>
          </a:p>
        </p:txBody>
      </p:sp>
      <p:sp>
        <p:nvSpPr>
          <p:cNvPr id="313" name="Google Shape;313;p18"/>
          <p:cNvSpPr txBox="1"/>
          <p:nvPr>
            <p:ph idx="1" type="body"/>
          </p:nvPr>
        </p:nvSpPr>
        <p:spPr>
          <a:xfrm>
            <a:off x="5854400" y="2043300"/>
            <a:ext cx="2458500" cy="1776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This graph displays the above pictures data quantitatively, so the numbers can be studied. As with the pictures above, the caudal leaves are not counted as true leaves. </a:t>
            </a:r>
            <a:endParaRPr sz="1400">
              <a:solidFill>
                <a:srgbClr val="000000"/>
              </a:solidFill>
            </a:endParaRPr>
          </a:p>
          <a:p>
            <a:pPr indent="0" lvl="0" marL="0" rtl="0" algn="l">
              <a:spcBef>
                <a:spcPts val="0"/>
              </a:spcBef>
              <a:spcAft>
                <a:spcPts val="1600"/>
              </a:spcAft>
              <a:buNone/>
            </a:pPr>
            <a:r>
              <a:t/>
            </a:r>
            <a:endParaRPr/>
          </a:p>
        </p:txBody>
      </p:sp>
      <p:pic>
        <p:nvPicPr>
          <p:cNvPr id="314" name="Google Shape;314;p18"/>
          <p:cNvPicPr preferRelativeResize="0"/>
          <p:nvPr/>
        </p:nvPicPr>
        <p:blipFill>
          <a:blip r:embed="rId3">
            <a:alphaModFix/>
          </a:blip>
          <a:stretch>
            <a:fillRect/>
          </a:stretch>
        </p:blipFill>
        <p:spPr>
          <a:xfrm>
            <a:off x="1117900" y="1437775"/>
            <a:ext cx="4572000" cy="2987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18" name="Shape 318"/>
        <p:cNvGrpSpPr/>
        <p:nvPr/>
      </p:nvGrpSpPr>
      <p:grpSpPr>
        <a:xfrm>
          <a:off x="0" y="0"/>
          <a:ext cx="0" cy="0"/>
          <a:chOff x="0" y="0"/>
          <a:chExt cx="0" cy="0"/>
        </a:xfrm>
      </p:grpSpPr>
      <p:sp>
        <p:nvSpPr>
          <p:cNvPr id="319" name="Google Shape;319;p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320" name="Google Shape;320;p19"/>
          <p:cNvSpPr txBox="1"/>
          <p:nvPr>
            <p:ph idx="1" type="body"/>
          </p:nvPr>
        </p:nvSpPr>
        <p:spPr>
          <a:xfrm>
            <a:off x="1303800" y="1452675"/>
            <a:ext cx="7030500" cy="295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Out of eight plants only four of the plants grew. Three from the experimental and one from the control.</a:t>
            </a:r>
            <a:endParaRPr sz="1400"/>
          </a:p>
          <a:p>
            <a:pPr indent="0" lvl="0" marL="0" rtl="0" algn="l">
              <a:spcBef>
                <a:spcPts val="1600"/>
              </a:spcBef>
              <a:spcAft>
                <a:spcPts val="0"/>
              </a:spcAft>
              <a:buNone/>
            </a:pPr>
            <a:r>
              <a:rPr lang="en" sz="1400"/>
              <a:t>The control plant grew much taller than the experimental plants. </a:t>
            </a:r>
            <a:endParaRPr sz="1400"/>
          </a:p>
          <a:p>
            <a:pPr indent="0" lvl="0" marL="0" rtl="0" algn="l">
              <a:spcBef>
                <a:spcPts val="1600"/>
              </a:spcBef>
              <a:spcAft>
                <a:spcPts val="0"/>
              </a:spcAft>
              <a:buNone/>
            </a:pPr>
            <a:r>
              <a:rPr lang="en" sz="1400"/>
              <a:t>The control plant was  healthier and had a flower bud on it.</a:t>
            </a:r>
            <a:endParaRPr sz="1400"/>
          </a:p>
          <a:p>
            <a:pPr indent="0" lvl="0" marL="0" rtl="0" algn="l">
              <a:spcBef>
                <a:spcPts val="1600"/>
              </a:spcBef>
              <a:spcAft>
                <a:spcPts val="0"/>
              </a:spcAft>
              <a:buNone/>
            </a:pPr>
            <a:r>
              <a:rPr lang="en" sz="1400"/>
              <a:t>The experimental plants did not grow as much and were much weaker since they did not have proper fertilization. </a:t>
            </a:r>
            <a:endParaRPr sz="1400"/>
          </a:p>
          <a:p>
            <a:pPr indent="0" lvl="0" marL="0" rtl="0" algn="l">
              <a:spcBef>
                <a:spcPts val="1600"/>
              </a:spcBef>
              <a:spcAft>
                <a:spcPts val="1600"/>
              </a:spcAft>
              <a:buNone/>
            </a:pPr>
            <a:r>
              <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24" name="Shape 324"/>
        <p:cNvGrpSpPr/>
        <p:nvPr/>
      </p:nvGrpSpPr>
      <p:grpSpPr>
        <a:xfrm>
          <a:off x="0" y="0"/>
          <a:ext cx="0" cy="0"/>
          <a:chOff x="0" y="0"/>
          <a:chExt cx="0" cy="0"/>
        </a:xfrm>
      </p:grpSpPr>
      <p:sp>
        <p:nvSpPr>
          <p:cNvPr id="325" name="Google Shape;325;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326" name="Google Shape;326;p20"/>
          <p:cNvSpPr txBox="1"/>
          <p:nvPr>
            <p:ph idx="1" type="body"/>
          </p:nvPr>
        </p:nvSpPr>
        <p:spPr>
          <a:xfrm>
            <a:off x="1303800" y="1597875"/>
            <a:ext cx="7030500" cy="32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The caffeination could’ve helped the rate of potential plant growth, but the coffee grounds provided atypical nutrients that the Wisconsin Fast Plant does not thrive in.  </a:t>
            </a:r>
            <a:endParaRPr sz="1400">
              <a:solidFill>
                <a:srgbClr val="000000"/>
              </a:solidFill>
            </a:endParaRPr>
          </a:p>
          <a:p>
            <a:pPr indent="0" lvl="0" marL="0" rtl="0" algn="l">
              <a:spcBef>
                <a:spcPts val="1600"/>
              </a:spcBef>
              <a:spcAft>
                <a:spcPts val="0"/>
              </a:spcAft>
              <a:buNone/>
            </a:pPr>
            <a:r>
              <a:rPr lang="en" sz="1400">
                <a:solidFill>
                  <a:srgbClr val="000000"/>
                </a:solidFill>
              </a:rPr>
              <a:t>Plants in general need</a:t>
            </a:r>
            <a:r>
              <a:rPr b="1" lang="en" sz="1800">
                <a:solidFill>
                  <a:srgbClr val="000000"/>
                </a:solidFill>
              </a:rPr>
              <a:t> C</a:t>
            </a:r>
            <a:r>
              <a:rPr lang="en" sz="1400">
                <a:solidFill>
                  <a:srgbClr val="000000"/>
                </a:solidFill>
              </a:rPr>
              <a:t> (carbon), </a:t>
            </a:r>
            <a:r>
              <a:rPr b="1" lang="en" sz="1800">
                <a:solidFill>
                  <a:srgbClr val="000000"/>
                </a:solidFill>
              </a:rPr>
              <a:t>H</a:t>
            </a:r>
            <a:r>
              <a:rPr lang="en" sz="1400">
                <a:solidFill>
                  <a:srgbClr val="000000"/>
                </a:solidFill>
              </a:rPr>
              <a:t> (hydrogen), and</a:t>
            </a:r>
            <a:r>
              <a:rPr b="1" lang="en" sz="1800">
                <a:solidFill>
                  <a:srgbClr val="000000"/>
                </a:solidFill>
              </a:rPr>
              <a:t> O </a:t>
            </a:r>
            <a:r>
              <a:rPr lang="en" sz="1400">
                <a:solidFill>
                  <a:srgbClr val="000000"/>
                </a:solidFill>
              </a:rPr>
              <a:t>(oxygen). Naturally, they receive them from air and water. Plant also require </a:t>
            </a:r>
            <a:r>
              <a:rPr b="1" lang="en" sz="1800">
                <a:solidFill>
                  <a:srgbClr val="000000"/>
                </a:solidFill>
              </a:rPr>
              <a:t>Ni</a:t>
            </a:r>
            <a:r>
              <a:rPr lang="en" sz="1400">
                <a:solidFill>
                  <a:srgbClr val="000000"/>
                </a:solidFill>
              </a:rPr>
              <a:t> (nitrogen),</a:t>
            </a:r>
            <a:r>
              <a:rPr b="1" lang="en" sz="1800">
                <a:solidFill>
                  <a:srgbClr val="000000"/>
                </a:solidFill>
              </a:rPr>
              <a:t> P</a:t>
            </a:r>
            <a:r>
              <a:rPr lang="en" sz="1400">
                <a:solidFill>
                  <a:srgbClr val="000000"/>
                </a:solidFill>
              </a:rPr>
              <a:t> (phosphorus), and </a:t>
            </a:r>
            <a:r>
              <a:rPr b="1" lang="en" sz="1800">
                <a:solidFill>
                  <a:srgbClr val="000000"/>
                </a:solidFill>
              </a:rPr>
              <a:t>K</a:t>
            </a:r>
            <a:r>
              <a:rPr lang="en" sz="1400">
                <a:solidFill>
                  <a:srgbClr val="000000"/>
                </a:solidFill>
              </a:rPr>
              <a:t> (potassium).</a:t>
            </a:r>
            <a:endParaRPr sz="1400">
              <a:solidFill>
                <a:srgbClr val="000000"/>
              </a:solidFill>
            </a:endParaRPr>
          </a:p>
          <a:p>
            <a:pPr indent="0" lvl="0" marL="0" rtl="0" algn="l">
              <a:spcBef>
                <a:spcPts val="1600"/>
              </a:spcBef>
              <a:spcAft>
                <a:spcPts val="1600"/>
              </a:spcAft>
              <a:buNone/>
            </a:pPr>
            <a:r>
              <a:rPr lang="en" sz="1400">
                <a:solidFill>
                  <a:srgbClr val="222222"/>
                </a:solidFill>
              </a:rPr>
              <a:t>Grounds contain </a:t>
            </a:r>
            <a:r>
              <a:rPr b="1" lang="en" sz="1800">
                <a:solidFill>
                  <a:srgbClr val="222222"/>
                </a:solidFill>
              </a:rPr>
              <a:t>Ni </a:t>
            </a:r>
            <a:r>
              <a:rPr lang="en" sz="1400">
                <a:solidFill>
                  <a:srgbClr val="222222"/>
                </a:solidFill>
              </a:rPr>
              <a:t>(nitrogen), </a:t>
            </a:r>
            <a:r>
              <a:rPr b="1" lang="en" sz="1800">
                <a:solidFill>
                  <a:srgbClr val="222222"/>
                </a:solidFill>
              </a:rPr>
              <a:t>P</a:t>
            </a:r>
            <a:r>
              <a:rPr lang="en" sz="1400">
                <a:solidFill>
                  <a:srgbClr val="222222"/>
                </a:solidFill>
              </a:rPr>
              <a:t> (phosphorus), </a:t>
            </a:r>
            <a:r>
              <a:rPr b="1" lang="en" sz="1800">
                <a:solidFill>
                  <a:srgbClr val="222222"/>
                </a:solidFill>
              </a:rPr>
              <a:t>K</a:t>
            </a:r>
            <a:r>
              <a:rPr lang="en" sz="1400">
                <a:solidFill>
                  <a:srgbClr val="222222"/>
                </a:solidFill>
              </a:rPr>
              <a:t> (potassium) which should satisfy plant nutrient needs.  Grounds also contain </a:t>
            </a:r>
            <a:r>
              <a:rPr b="1" lang="en" sz="1800">
                <a:solidFill>
                  <a:srgbClr val="222222"/>
                </a:solidFill>
              </a:rPr>
              <a:t>Mg</a:t>
            </a:r>
            <a:r>
              <a:rPr lang="en" sz="1400">
                <a:solidFill>
                  <a:srgbClr val="222222"/>
                </a:solidFill>
              </a:rPr>
              <a:t> (magnesium) and </a:t>
            </a:r>
            <a:r>
              <a:rPr b="1" lang="en" sz="1800">
                <a:solidFill>
                  <a:srgbClr val="222222"/>
                </a:solidFill>
              </a:rPr>
              <a:t>Cu</a:t>
            </a:r>
            <a:r>
              <a:rPr lang="en" sz="1400">
                <a:solidFill>
                  <a:srgbClr val="222222"/>
                </a:solidFill>
              </a:rPr>
              <a:t> (copper) and tend to be </a:t>
            </a:r>
            <a:r>
              <a:rPr lang="en" sz="1400" u="sng">
                <a:solidFill>
                  <a:srgbClr val="222222"/>
                </a:solidFill>
              </a:rPr>
              <a:t>slightly acidic</a:t>
            </a:r>
            <a:r>
              <a:rPr lang="en" sz="1400">
                <a:solidFill>
                  <a:srgbClr val="222222"/>
                </a:solidFill>
              </a:rPr>
              <a:t>, which may upset the Wisconsin Fast Plant, as that is not common for the soil it typically grows in.</a:t>
            </a:r>
            <a:endParaRPr sz="14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30" name="Shape 330"/>
        <p:cNvGrpSpPr/>
        <p:nvPr/>
      </p:nvGrpSpPr>
      <p:grpSpPr>
        <a:xfrm>
          <a:off x="0" y="0"/>
          <a:ext cx="0" cy="0"/>
          <a:chOff x="0" y="0"/>
          <a:chExt cx="0" cy="0"/>
        </a:xfrm>
      </p:grpSpPr>
      <p:sp>
        <p:nvSpPr>
          <p:cNvPr id="331" name="Google Shape;331;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next? Future Work/ </a:t>
            </a:r>
            <a:r>
              <a:rPr lang="en"/>
              <a:t>Discussion</a:t>
            </a:r>
            <a:endParaRPr/>
          </a:p>
        </p:txBody>
      </p:sp>
      <p:sp>
        <p:nvSpPr>
          <p:cNvPr id="332" name="Google Shape;332;p21"/>
          <p:cNvSpPr txBox="1"/>
          <p:nvPr>
            <p:ph idx="1" type="body"/>
          </p:nvPr>
        </p:nvSpPr>
        <p:spPr>
          <a:xfrm>
            <a:off x="1303800" y="1650075"/>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With our findings, we understand that coffee lacks the nutrients required for a plant grow to its full potential.</a:t>
            </a:r>
            <a:endParaRPr sz="1400"/>
          </a:p>
          <a:p>
            <a:pPr indent="0" lvl="0" marL="0" rtl="0" algn="l">
              <a:spcBef>
                <a:spcPts val="1600"/>
              </a:spcBef>
              <a:spcAft>
                <a:spcPts val="1600"/>
              </a:spcAft>
              <a:buNone/>
            </a:pPr>
            <a:r>
              <a:rPr lang="en" sz="1400"/>
              <a:t>Perhaps adding coffee grinds in with fertilizer and using </a:t>
            </a:r>
            <a:r>
              <a:rPr b="1" lang="en" sz="1400"/>
              <a:t>decaffeinated</a:t>
            </a:r>
            <a:r>
              <a:rPr lang="en" sz="1400"/>
              <a:t> and </a:t>
            </a:r>
            <a:r>
              <a:rPr b="1" lang="en" sz="1400"/>
              <a:t>caffeinated</a:t>
            </a:r>
            <a:r>
              <a:rPr lang="en" sz="1400"/>
              <a:t> as the dependant variable will provide some insight as to whether or not </a:t>
            </a:r>
            <a:r>
              <a:rPr lang="en" sz="1400"/>
              <a:t>caffeine</a:t>
            </a:r>
            <a:r>
              <a:rPr lang="en" sz="1400"/>
              <a:t> affects plant </a:t>
            </a:r>
            <a:r>
              <a:rPr lang="en" sz="1400" u="sng"/>
              <a:t>growth</a:t>
            </a:r>
            <a:r>
              <a:rPr lang="en" sz="1400"/>
              <a:t> speed or </a:t>
            </a:r>
            <a:r>
              <a:rPr lang="en" sz="1400" u="sng"/>
              <a:t>health</a:t>
            </a:r>
            <a:r>
              <a:rPr lang="en" sz="1400"/>
              <a:t>.</a:t>
            </a:r>
            <a:endParaRPr sz="1400"/>
          </a:p>
        </p:txBody>
      </p:sp>
      <p:pic>
        <p:nvPicPr>
          <p:cNvPr descr="Image result for plant clipart transparent" id="333" name="Google Shape;333;p21"/>
          <p:cNvPicPr preferRelativeResize="0"/>
          <p:nvPr/>
        </p:nvPicPr>
        <p:blipFill>
          <a:blip r:embed="rId3">
            <a:alphaModFix/>
          </a:blip>
          <a:stretch>
            <a:fillRect/>
          </a:stretch>
        </p:blipFill>
        <p:spPr>
          <a:xfrm>
            <a:off x="4061113" y="3301050"/>
            <a:ext cx="1515875" cy="1842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