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5" r:id="rId3"/>
    <p:sldId id="267" r:id="rId4"/>
    <p:sldId id="269" r:id="rId5"/>
    <p:sldId id="260" r:id="rId6"/>
    <p:sldId id="263" r:id="rId7"/>
    <p:sldId id="262" r:id="rId8"/>
    <p:sldId id="259" r:id="rId9"/>
    <p:sldId id="258" r:id="rId10"/>
    <p:sldId id="257" r:id="rId11"/>
    <p:sldId id="266" r:id="rId12"/>
  </p:sldIdLst>
  <p:sldSz cx="12192000" cy="6858000"/>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0" autoAdjust="0"/>
    <p:restoredTop sz="96036" autoAdjust="0"/>
  </p:normalViewPr>
  <p:slideViewPr>
    <p:cSldViewPr snapToGrid="0">
      <p:cViewPr varScale="1">
        <p:scale>
          <a:sx n="111" d="100"/>
          <a:sy n="111" d="100"/>
        </p:scale>
        <p:origin x="28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1514F-D49E-47A0-A7EC-A14C26A8E2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1C57C75-D5D9-4E53-9BBE-E69B42D77D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F739C98-E6B7-441C-97A5-B3C0E901D8D1}"/>
              </a:ext>
            </a:extLst>
          </p:cNvPr>
          <p:cNvSpPr>
            <a:spLocks noGrp="1"/>
          </p:cNvSpPr>
          <p:nvPr>
            <p:ph type="dt" sz="half" idx="10"/>
          </p:nvPr>
        </p:nvSpPr>
        <p:spPr/>
        <p:txBody>
          <a:bodyPr/>
          <a:lstStyle/>
          <a:p>
            <a:fld id="{E71693CD-4D4F-4993-AD23-6A845B00744D}" type="datetimeFigureOut">
              <a:rPr lang="en-US" smtClean="0"/>
              <a:t>8/20/2024</a:t>
            </a:fld>
            <a:endParaRPr lang="en-US"/>
          </a:p>
        </p:txBody>
      </p:sp>
      <p:sp>
        <p:nvSpPr>
          <p:cNvPr id="5" name="Footer Placeholder 4">
            <a:extLst>
              <a:ext uri="{FF2B5EF4-FFF2-40B4-BE49-F238E27FC236}">
                <a16:creationId xmlns:a16="http://schemas.microsoft.com/office/drawing/2014/main" id="{6E04811B-0ABF-48B9-A548-843E04F94E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ADF1FF-FDF1-4BB9-B2E7-0202058721F4}"/>
              </a:ext>
            </a:extLst>
          </p:cNvPr>
          <p:cNvSpPr>
            <a:spLocks noGrp="1"/>
          </p:cNvSpPr>
          <p:nvPr>
            <p:ph type="sldNum" sz="quarter" idx="12"/>
          </p:nvPr>
        </p:nvSpPr>
        <p:spPr/>
        <p:txBody>
          <a:bodyPr/>
          <a:lstStyle/>
          <a:p>
            <a:fld id="{C3BDACE8-7E37-4E58-BB3C-2CF18AF6731F}" type="slidenum">
              <a:rPr lang="en-US" smtClean="0"/>
              <a:t>‹#›</a:t>
            </a:fld>
            <a:endParaRPr lang="en-US"/>
          </a:p>
        </p:txBody>
      </p:sp>
    </p:spTree>
    <p:extLst>
      <p:ext uri="{BB962C8B-B14F-4D97-AF65-F5344CB8AC3E}">
        <p14:creationId xmlns:p14="http://schemas.microsoft.com/office/powerpoint/2010/main" val="3134507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86363-E868-499E-867D-4D9336E6E3A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FF90DDF-F132-4E9F-AE08-8C66F7DD0A3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BBF2E0-BB47-4E0A-928F-41AB13BEAE73}"/>
              </a:ext>
            </a:extLst>
          </p:cNvPr>
          <p:cNvSpPr>
            <a:spLocks noGrp="1"/>
          </p:cNvSpPr>
          <p:nvPr>
            <p:ph type="dt" sz="half" idx="10"/>
          </p:nvPr>
        </p:nvSpPr>
        <p:spPr/>
        <p:txBody>
          <a:bodyPr/>
          <a:lstStyle/>
          <a:p>
            <a:fld id="{E71693CD-4D4F-4993-AD23-6A845B00744D}" type="datetimeFigureOut">
              <a:rPr lang="en-US" smtClean="0"/>
              <a:t>8/20/2024</a:t>
            </a:fld>
            <a:endParaRPr lang="en-US"/>
          </a:p>
        </p:txBody>
      </p:sp>
      <p:sp>
        <p:nvSpPr>
          <p:cNvPr id="5" name="Footer Placeholder 4">
            <a:extLst>
              <a:ext uri="{FF2B5EF4-FFF2-40B4-BE49-F238E27FC236}">
                <a16:creationId xmlns:a16="http://schemas.microsoft.com/office/drawing/2014/main" id="{ED55CB96-979F-420F-9C89-8241068964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9440B2-B87E-4C66-BCD5-A32E20A4C197}"/>
              </a:ext>
            </a:extLst>
          </p:cNvPr>
          <p:cNvSpPr>
            <a:spLocks noGrp="1"/>
          </p:cNvSpPr>
          <p:nvPr>
            <p:ph type="sldNum" sz="quarter" idx="12"/>
          </p:nvPr>
        </p:nvSpPr>
        <p:spPr/>
        <p:txBody>
          <a:bodyPr/>
          <a:lstStyle/>
          <a:p>
            <a:fld id="{C3BDACE8-7E37-4E58-BB3C-2CF18AF6731F}" type="slidenum">
              <a:rPr lang="en-US" smtClean="0"/>
              <a:t>‹#›</a:t>
            </a:fld>
            <a:endParaRPr lang="en-US"/>
          </a:p>
        </p:txBody>
      </p:sp>
    </p:spTree>
    <p:extLst>
      <p:ext uri="{BB962C8B-B14F-4D97-AF65-F5344CB8AC3E}">
        <p14:creationId xmlns:p14="http://schemas.microsoft.com/office/powerpoint/2010/main" val="1533130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2354DE-736C-458B-A971-AE4EC9B69DA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B618CBB-32E3-4547-A332-95284104E64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8894D7-6EEA-4211-B598-28CF1FDD7664}"/>
              </a:ext>
            </a:extLst>
          </p:cNvPr>
          <p:cNvSpPr>
            <a:spLocks noGrp="1"/>
          </p:cNvSpPr>
          <p:nvPr>
            <p:ph type="dt" sz="half" idx="10"/>
          </p:nvPr>
        </p:nvSpPr>
        <p:spPr/>
        <p:txBody>
          <a:bodyPr/>
          <a:lstStyle/>
          <a:p>
            <a:fld id="{E71693CD-4D4F-4993-AD23-6A845B00744D}" type="datetimeFigureOut">
              <a:rPr lang="en-US" smtClean="0"/>
              <a:t>8/20/2024</a:t>
            </a:fld>
            <a:endParaRPr lang="en-US"/>
          </a:p>
        </p:txBody>
      </p:sp>
      <p:sp>
        <p:nvSpPr>
          <p:cNvPr id="5" name="Footer Placeholder 4">
            <a:extLst>
              <a:ext uri="{FF2B5EF4-FFF2-40B4-BE49-F238E27FC236}">
                <a16:creationId xmlns:a16="http://schemas.microsoft.com/office/drawing/2014/main" id="{E1D1FE8C-B399-476D-AE0D-92B7B96DDC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E2C93F-CEDD-4049-A861-73C6783A4710}"/>
              </a:ext>
            </a:extLst>
          </p:cNvPr>
          <p:cNvSpPr>
            <a:spLocks noGrp="1"/>
          </p:cNvSpPr>
          <p:nvPr>
            <p:ph type="sldNum" sz="quarter" idx="12"/>
          </p:nvPr>
        </p:nvSpPr>
        <p:spPr/>
        <p:txBody>
          <a:bodyPr/>
          <a:lstStyle/>
          <a:p>
            <a:fld id="{C3BDACE8-7E37-4E58-BB3C-2CF18AF6731F}" type="slidenum">
              <a:rPr lang="en-US" smtClean="0"/>
              <a:t>‹#›</a:t>
            </a:fld>
            <a:endParaRPr lang="en-US"/>
          </a:p>
        </p:txBody>
      </p:sp>
    </p:spTree>
    <p:extLst>
      <p:ext uri="{BB962C8B-B14F-4D97-AF65-F5344CB8AC3E}">
        <p14:creationId xmlns:p14="http://schemas.microsoft.com/office/powerpoint/2010/main" val="401601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E7FB1-E278-4143-BA86-EE2A698D9B6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D54CCF-52C5-4820-BF86-33B6D9E43D0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62DBBB-17E6-47B9-8ABE-A297877F0E83}"/>
              </a:ext>
            </a:extLst>
          </p:cNvPr>
          <p:cNvSpPr>
            <a:spLocks noGrp="1"/>
          </p:cNvSpPr>
          <p:nvPr>
            <p:ph type="dt" sz="half" idx="10"/>
          </p:nvPr>
        </p:nvSpPr>
        <p:spPr/>
        <p:txBody>
          <a:bodyPr/>
          <a:lstStyle/>
          <a:p>
            <a:fld id="{E71693CD-4D4F-4993-AD23-6A845B00744D}" type="datetimeFigureOut">
              <a:rPr lang="en-US" smtClean="0"/>
              <a:t>8/20/2024</a:t>
            </a:fld>
            <a:endParaRPr lang="en-US"/>
          </a:p>
        </p:txBody>
      </p:sp>
      <p:sp>
        <p:nvSpPr>
          <p:cNvPr id="5" name="Footer Placeholder 4">
            <a:extLst>
              <a:ext uri="{FF2B5EF4-FFF2-40B4-BE49-F238E27FC236}">
                <a16:creationId xmlns:a16="http://schemas.microsoft.com/office/drawing/2014/main" id="{DE8C494E-4C23-4025-A94D-BEF0EFE4BA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7046A4-028E-4B4D-9ACE-27C10B308556}"/>
              </a:ext>
            </a:extLst>
          </p:cNvPr>
          <p:cNvSpPr>
            <a:spLocks noGrp="1"/>
          </p:cNvSpPr>
          <p:nvPr>
            <p:ph type="sldNum" sz="quarter" idx="12"/>
          </p:nvPr>
        </p:nvSpPr>
        <p:spPr/>
        <p:txBody>
          <a:bodyPr/>
          <a:lstStyle/>
          <a:p>
            <a:fld id="{C3BDACE8-7E37-4E58-BB3C-2CF18AF6731F}" type="slidenum">
              <a:rPr lang="en-US" smtClean="0"/>
              <a:t>‹#›</a:t>
            </a:fld>
            <a:endParaRPr lang="en-US"/>
          </a:p>
        </p:txBody>
      </p:sp>
    </p:spTree>
    <p:extLst>
      <p:ext uri="{BB962C8B-B14F-4D97-AF65-F5344CB8AC3E}">
        <p14:creationId xmlns:p14="http://schemas.microsoft.com/office/powerpoint/2010/main" val="3468049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8253B-AF72-455B-BD90-D92077752EC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F6C3DE9-7566-42AC-B7C5-1C8EE249A3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B4C2803-4864-4271-B7AB-04EB3D3B09B8}"/>
              </a:ext>
            </a:extLst>
          </p:cNvPr>
          <p:cNvSpPr>
            <a:spLocks noGrp="1"/>
          </p:cNvSpPr>
          <p:nvPr>
            <p:ph type="dt" sz="half" idx="10"/>
          </p:nvPr>
        </p:nvSpPr>
        <p:spPr/>
        <p:txBody>
          <a:bodyPr/>
          <a:lstStyle/>
          <a:p>
            <a:fld id="{E71693CD-4D4F-4993-AD23-6A845B00744D}" type="datetimeFigureOut">
              <a:rPr lang="en-US" smtClean="0"/>
              <a:t>8/20/2024</a:t>
            </a:fld>
            <a:endParaRPr lang="en-US"/>
          </a:p>
        </p:txBody>
      </p:sp>
      <p:sp>
        <p:nvSpPr>
          <p:cNvPr id="5" name="Footer Placeholder 4">
            <a:extLst>
              <a:ext uri="{FF2B5EF4-FFF2-40B4-BE49-F238E27FC236}">
                <a16:creationId xmlns:a16="http://schemas.microsoft.com/office/drawing/2014/main" id="{81D9E564-6845-44F7-BC36-CA16CCF0A9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352849-0DF0-48AE-9444-BFA9FC0B9C0F}"/>
              </a:ext>
            </a:extLst>
          </p:cNvPr>
          <p:cNvSpPr>
            <a:spLocks noGrp="1"/>
          </p:cNvSpPr>
          <p:nvPr>
            <p:ph type="sldNum" sz="quarter" idx="12"/>
          </p:nvPr>
        </p:nvSpPr>
        <p:spPr/>
        <p:txBody>
          <a:bodyPr/>
          <a:lstStyle/>
          <a:p>
            <a:fld id="{C3BDACE8-7E37-4E58-BB3C-2CF18AF6731F}" type="slidenum">
              <a:rPr lang="en-US" smtClean="0"/>
              <a:t>‹#›</a:t>
            </a:fld>
            <a:endParaRPr lang="en-US"/>
          </a:p>
        </p:txBody>
      </p:sp>
    </p:spTree>
    <p:extLst>
      <p:ext uri="{BB962C8B-B14F-4D97-AF65-F5344CB8AC3E}">
        <p14:creationId xmlns:p14="http://schemas.microsoft.com/office/powerpoint/2010/main" val="2459308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A045D-675B-4424-93F9-F5FC4C40AF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5473EB-3DB8-4CC4-B3D4-A4E12AB0984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FC86CDE-1830-4284-A7F8-387BE4F0859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AB37263-23E5-43DF-A58D-60F10AE37245}"/>
              </a:ext>
            </a:extLst>
          </p:cNvPr>
          <p:cNvSpPr>
            <a:spLocks noGrp="1"/>
          </p:cNvSpPr>
          <p:nvPr>
            <p:ph type="dt" sz="half" idx="10"/>
          </p:nvPr>
        </p:nvSpPr>
        <p:spPr/>
        <p:txBody>
          <a:bodyPr/>
          <a:lstStyle/>
          <a:p>
            <a:fld id="{E71693CD-4D4F-4993-AD23-6A845B00744D}" type="datetimeFigureOut">
              <a:rPr lang="en-US" smtClean="0"/>
              <a:t>8/20/2024</a:t>
            </a:fld>
            <a:endParaRPr lang="en-US"/>
          </a:p>
        </p:txBody>
      </p:sp>
      <p:sp>
        <p:nvSpPr>
          <p:cNvPr id="6" name="Footer Placeholder 5">
            <a:extLst>
              <a:ext uri="{FF2B5EF4-FFF2-40B4-BE49-F238E27FC236}">
                <a16:creationId xmlns:a16="http://schemas.microsoft.com/office/drawing/2014/main" id="{9305E813-301B-49B2-8960-0738896245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7861A3-2DFA-447E-A1CE-7F0793AE79D1}"/>
              </a:ext>
            </a:extLst>
          </p:cNvPr>
          <p:cNvSpPr>
            <a:spLocks noGrp="1"/>
          </p:cNvSpPr>
          <p:nvPr>
            <p:ph type="sldNum" sz="quarter" idx="12"/>
          </p:nvPr>
        </p:nvSpPr>
        <p:spPr/>
        <p:txBody>
          <a:bodyPr/>
          <a:lstStyle/>
          <a:p>
            <a:fld id="{C3BDACE8-7E37-4E58-BB3C-2CF18AF6731F}" type="slidenum">
              <a:rPr lang="en-US" smtClean="0"/>
              <a:t>‹#›</a:t>
            </a:fld>
            <a:endParaRPr lang="en-US"/>
          </a:p>
        </p:txBody>
      </p:sp>
    </p:spTree>
    <p:extLst>
      <p:ext uri="{BB962C8B-B14F-4D97-AF65-F5344CB8AC3E}">
        <p14:creationId xmlns:p14="http://schemas.microsoft.com/office/powerpoint/2010/main" val="271902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974DA-6BA3-4C9F-A820-C9D6678BC32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334D931-53B1-4A7C-BD97-C30AF19916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2AA3BC2-CD4D-464F-AE62-53139C87D2E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C510D58-2E1F-435A-90DF-F30E698895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E1007ED-BC15-46F7-817F-A8B1E34059A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7C0B04E-CD9D-441A-9CD4-AACAD45E9300}"/>
              </a:ext>
            </a:extLst>
          </p:cNvPr>
          <p:cNvSpPr>
            <a:spLocks noGrp="1"/>
          </p:cNvSpPr>
          <p:nvPr>
            <p:ph type="dt" sz="half" idx="10"/>
          </p:nvPr>
        </p:nvSpPr>
        <p:spPr/>
        <p:txBody>
          <a:bodyPr/>
          <a:lstStyle/>
          <a:p>
            <a:fld id="{E71693CD-4D4F-4993-AD23-6A845B00744D}" type="datetimeFigureOut">
              <a:rPr lang="en-US" smtClean="0"/>
              <a:t>8/20/2024</a:t>
            </a:fld>
            <a:endParaRPr lang="en-US"/>
          </a:p>
        </p:txBody>
      </p:sp>
      <p:sp>
        <p:nvSpPr>
          <p:cNvPr id="8" name="Footer Placeholder 7">
            <a:extLst>
              <a:ext uri="{FF2B5EF4-FFF2-40B4-BE49-F238E27FC236}">
                <a16:creationId xmlns:a16="http://schemas.microsoft.com/office/drawing/2014/main" id="{6D31A2D2-3675-4E27-AB23-66272BDBA79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726634-05B5-4A30-88DA-AC2E103A588B}"/>
              </a:ext>
            </a:extLst>
          </p:cNvPr>
          <p:cNvSpPr>
            <a:spLocks noGrp="1"/>
          </p:cNvSpPr>
          <p:nvPr>
            <p:ph type="sldNum" sz="quarter" idx="12"/>
          </p:nvPr>
        </p:nvSpPr>
        <p:spPr/>
        <p:txBody>
          <a:bodyPr/>
          <a:lstStyle/>
          <a:p>
            <a:fld id="{C3BDACE8-7E37-4E58-BB3C-2CF18AF6731F}" type="slidenum">
              <a:rPr lang="en-US" smtClean="0"/>
              <a:t>‹#›</a:t>
            </a:fld>
            <a:endParaRPr lang="en-US"/>
          </a:p>
        </p:txBody>
      </p:sp>
    </p:spTree>
    <p:extLst>
      <p:ext uri="{BB962C8B-B14F-4D97-AF65-F5344CB8AC3E}">
        <p14:creationId xmlns:p14="http://schemas.microsoft.com/office/powerpoint/2010/main" val="619325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DD933-441C-4ED4-AD98-FBA38AF6185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0AC1E54-5C33-46DB-B76E-BC3512CD34C7}"/>
              </a:ext>
            </a:extLst>
          </p:cNvPr>
          <p:cNvSpPr>
            <a:spLocks noGrp="1"/>
          </p:cNvSpPr>
          <p:nvPr>
            <p:ph type="dt" sz="half" idx="10"/>
          </p:nvPr>
        </p:nvSpPr>
        <p:spPr/>
        <p:txBody>
          <a:bodyPr/>
          <a:lstStyle/>
          <a:p>
            <a:fld id="{E71693CD-4D4F-4993-AD23-6A845B00744D}" type="datetimeFigureOut">
              <a:rPr lang="en-US" smtClean="0"/>
              <a:t>8/20/2024</a:t>
            </a:fld>
            <a:endParaRPr lang="en-US"/>
          </a:p>
        </p:txBody>
      </p:sp>
      <p:sp>
        <p:nvSpPr>
          <p:cNvPr id="4" name="Footer Placeholder 3">
            <a:extLst>
              <a:ext uri="{FF2B5EF4-FFF2-40B4-BE49-F238E27FC236}">
                <a16:creationId xmlns:a16="http://schemas.microsoft.com/office/drawing/2014/main" id="{55843000-9A58-448B-870C-C2BD96C385A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5B99E45-F914-4D21-874F-C040F9B2F562}"/>
              </a:ext>
            </a:extLst>
          </p:cNvPr>
          <p:cNvSpPr>
            <a:spLocks noGrp="1"/>
          </p:cNvSpPr>
          <p:nvPr>
            <p:ph type="sldNum" sz="quarter" idx="12"/>
          </p:nvPr>
        </p:nvSpPr>
        <p:spPr/>
        <p:txBody>
          <a:bodyPr/>
          <a:lstStyle/>
          <a:p>
            <a:fld id="{C3BDACE8-7E37-4E58-BB3C-2CF18AF6731F}" type="slidenum">
              <a:rPr lang="en-US" smtClean="0"/>
              <a:t>‹#›</a:t>
            </a:fld>
            <a:endParaRPr lang="en-US"/>
          </a:p>
        </p:txBody>
      </p:sp>
    </p:spTree>
    <p:extLst>
      <p:ext uri="{BB962C8B-B14F-4D97-AF65-F5344CB8AC3E}">
        <p14:creationId xmlns:p14="http://schemas.microsoft.com/office/powerpoint/2010/main" val="806923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7DF418-E528-4283-878F-F60CB8A09955}"/>
              </a:ext>
            </a:extLst>
          </p:cNvPr>
          <p:cNvSpPr>
            <a:spLocks noGrp="1"/>
          </p:cNvSpPr>
          <p:nvPr>
            <p:ph type="dt" sz="half" idx="10"/>
          </p:nvPr>
        </p:nvSpPr>
        <p:spPr/>
        <p:txBody>
          <a:bodyPr/>
          <a:lstStyle/>
          <a:p>
            <a:fld id="{E71693CD-4D4F-4993-AD23-6A845B00744D}" type="datetimeFigureOut">
              <a:rPr lang="en-US" smtClean="0"/>
              <a:t>8/20/2024</a:t>
            </a:fld>
            <a:endParaRPr lang="en-US"/>
          </a:p>
        </p:txBody>
      </p:sp>
      <p:sp>
        <p:nvSpPr>
          <p:cNvPr id="3" name="Footer Placeholder 2">
            <a:extLst>
              <a:ext uri="{FF2B5EF4-FFF2-40B4-BE49-F238E27FC236}">
                <a16:creationId xmlns:a16="http://schemas.microsoft.com/office/drawing/2014/main" id="{072211AF-042B-40CB-A048-705215B4657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4680AF8-F3EB-44BA-B7C1-C7AC0FEF03C6}"/>
              </a:ext>
            </a:extLst>
          </p:cNvPr>
          <p:cNvSpPr>
            <a:spLocks noGrp="1"/>
          </p:cNvSpPr>
          <p:nvPr>
            <p:ph type="sldNum" sz="quarter" idx="12"/>
          </p:nvPr>
        </p:nvSpPr>
        <p:spPr/>
        <p:txBody>
          <a:bodyPr/>
          <a:lstStyle/>
          <a:p>
            <a:fld id="{C3BDACE8-7E37-4E58-BB3C-2CF18AF6731F}" type="slidenum">
              <a:rPr lang="en-US" smtClean="0"/>
              <a:t>‹#›</a:t>
            </a:fld>
            <a:endParaRPr lang="en-US"/>
          </a:p>
        </p:txBody>
      </p:sp>
    </p:spTree>
    <p:extLst>
      <p:ext uri="{BB962C8B-B14F-4D97-AF65-F5344CB8AC3E}">
        <p14:creationId xmlns:p14="http://schemas.microsoft.com/office/powerpoint/2010/main" val="1527833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3F61B-908C-4DA6-80E0-5321F0D74D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1B6A16D-2EF1-4694-B051-D2F827E6F3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8B27A6D-3E74-46D8-BBFB-D2FAD71AF4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C36473F-4900-463B-B44A-4F4D8888AFE9}"/>
              </a:ext>
            </a:extLst>
          </p:cNvPr>
          <p:cNvSpPr>
            <a:spLocks noGrp="1"/>
          </p:cNvSpPr>
          <p:nvPr>
            <p:ph type="dt" sz="half" idx="10"/>
          </p:nvPr>
        </p:nvSpPr>
        <p:spPr/>
        <p:txBody>
          <a:bodyPr/>
          <a:lstStyle/>
          <a:p>
            <a:fld id="{E71693CD-4D4F-4993-AD23-6A845B00744D}" type="datetimeFigureOut">
              <a:rPr lang="en-US" smtClean="0"/>
              <a:t>8/20/2024</a:t>
            </a:fld>
            <a:endParaRPr lang="en-US"/>
          </a:p>
        </p:txBody>
      </p:sp>
      <p:sp>
        <p:nvSpPr>
          <p:cNvPr id="6" name="Footer Placeholder 5">
            <a:extLst>
              <a:ext uri="{FF2B5EF4-FFF2-40B4-BE49-F238E27FC236}">
                <a16:creationId xmlns:a16="http://schemas.microsoft.com/office/drawing/2014/main" id="{A7AE7943-8A34-4BF0-A543-E828FDAF52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49AEB7-8383-407F-9434-7C4BB433C0A2}"/>
              </a:ext>
            </a:extLst>
          </p:cNvPr>
          <p:cNvSpPr>
            <a:spLocks noGrp="1"/>
          </p:cNvSpPr>
          <p:nvPr>
            <p:ph type="sldNum" sz="quarter" idx="12"/>
          </p:nvPr>
        </p:nvSpPr>
        <p:spPr/>
        <p:txBody>
          <a:bodyPr/>
          <a:lstStyle/>
          <a:p>
            <a:fld id="{C3BDACE8-7E37-4E58-BB3C-2CF18AF6731F}" type="slidenum">
              <a:rPr lang="en-US" smtClean="0"/>
              <a:t>‹#›</a:t>
            </a:fld>
            <a:endParaRPr lang="en-US"/>
          </a:p>
        </p:txBody>
      </p:sp>
    </p:spTree>
    <p:extLst>
      <p:ext uri="{BB962C8B-B14F-4D97-AF65-F5344CB8AC3E}">
        <p14:creationId xmlns:p14="http://schemas.microsoft.com/office/powerpoint/2010/main" val="3879464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B147E-5F95-46DA-9947-A08DA35229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7021560-7190-403D-988F-A479DF2CAB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E30D294-91E2-4023-AE13-AE4D2DD9BB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339C9C3-81D8-4EE8-A8E4-74B53413DEC5}"/>
              </a:ext>
            </a:extLst>
          </p:cNvPr>
          <p:cNvSpPr>
            <a:spLocks noGrp="1"/>
          </p:cNvSpPr>
          <p:nvPr>
            <p:ph type="dt" sz="half" idx="10"/>
          </p:nvPr>
        </p:nvSpPr>
        <p:spPr/>
        <p:txBody>
          <a:bodyPr/>
          <a:lstStyle/>
          <a:p>
            <a:fld id="{E71693CD-4D4F-4993-AD23-6A845B00744D}" type="datetimeFigureOut">
              <a:rPr lang="en-US" smtClean="0"/>
              <a:t>8/20/2024</a:t>
            </a:fld>
            <a:endParaRPr lang="en-US"/>
          </a:p>
        </p:txBody>
      </p:sp>
      <p:sp>
        <p:nvSpPr>
          <p:cNvPr id="6" name="Footer Placeholder 5">
            <a:extLst>
              <a:ext uri="{FF2B5EF4-FFF2-40B4-BE49-F238E27FC236}">
                <a16:creationId xmlns:a16="http://schemas.microsoft.com/office/drawing/2014/main" id="{7154258A-F739-4A2E-9196-CAB471A124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C3E22B-190F-4102-AD00-1AD09F37BD71}"/>
              </a:ext>
            </a:extLst>
          </p:cNvPr>
          <p:cNvSpPr>
            <a:spLocks noGrp="1"/>
          </p:cNvSpPr>
          <p:nvPr>
            <p:ph type="sldNum" sz="quarter" idx="12"/>
          </p:nvPr>
        </p:nvSpPr>
        <p:spPr/>
        <p:txBody>
          <a:bodyPr/>
          <a:lstStyle/>
          <a:p>
            <a:fld id="{C3BDACE8-7E37-4E58-BB3C-2CF18AF6731F}" type="slidenum">
              <a:rPr lang="en-US" smtClean="0"/>
              <a:t>‹#›</a:t>
            </a:fld>
            <a:endParaRPr lang="en-US"/>
          </a:p>
        </p:txBody>
      </p:sp>
    </p:spTree>
    <p:extLst>
      <p:ext uri="{BB962C8B-B14F-4D97-AF65-F5344CB8AC3E}">
        <p14:creationId xmlns:p14="http://schemas.microsoft.com/office/powerpoint/2010/main" val="2719441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f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2000"/>
            <a:lum/>
          </a:blip>
          <a:srcRect/>
          <a:stretch>
            <a:fillRect l="-21000" r="-21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A292FC7-CA7C-4296-A445-9CA78B1248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3D40ADE-C2E8-4C8A-8AF0-5B9E729436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B94FAF-081A-4D8B-BC0E-B33119C0BC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1693CD-4D4F-4993-AD23-6A845B00744D}" type="datetimeFigureOut">
              <a:rPr lang="en-US" smtClean="0"/>
              <a:t>8/20/2024</a:t>
            </a:fld>
            <a:endParaRPr lang="en-US"/>
          </a:p>
        </p:txBody>
      </p:sp>
      <p:sp>
        <p:nvSpPr>
          <p:cNvPr id="5" name="Footer Placeholder 4">
            <a:extLst>
              <a:ext uri="{FF2B5EF4-FFF2-40B4-BE49-F238E27FC236}">
                <a16:creationId xmlns:a16="http://schemas.microsoft.com/office/drawing/2014/main" id="{395EEC6C-5430-45ED-86D4-E2FAB03999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223A3C1-998C-40BA-AFEF-06BF029083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BDACE8-7E37-4E58-BB3C-2CF18AF6731F}" type="slidenum">
              <a:rPr lang="en-US" smtClean="0"/>
              <a:t>‹#›</a:t>
            </a:fld>
            <a:endParaRPr lang="en-US"/>
          </a:p>
        </p:txBody>
      </p:sp>
    </p:spTree>
    <p:extLst>
      <p:ext uri="{BB962C8B-B14F-4D97-AF65-F5344CB8AC3E}">
        <p14:creationId xmlns:p14="http://schemas.microsoft.com/office/powerpoint/2010/main" val="605503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s://openai.com/chatgpt/" TargetMode="External"/><Relationship Id="rId2" Type="http://schemas.openxmlformats.org/officeDocument/2006/relationships/hyperlink" Target="https://www.youtube.com/watch?v=KBdzaggOBe8"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aacu.org/value-rubrics" TargetMode="External"/><Relationship Id="rId2" Type="http://schemas.openxmlformats.org/officeDocument/2006/relationships/hyperlink" Target="http://manoa.hawaii.edu/assessment/resources/rubricbank.htm" TargetMode="External"/><Relationship Id="rId1" Type="http://schemas.openxmlformats.org/officeDocument/2006/relationships/slideLayout" Target="../slideLayouts/slideLayout2.xml"/><Relationship Id="rId6" Type="http://schemas.openxmlformats.org/officeDocument/2006/relationships/hyperlink" Target="https://www.uis.edu/orbit/academic-instructional-resources/academic-resources/assessment-student-learning/rubric-1" TargetMode="External"/><Relationship Id="rId5" Type="http://schemas.openxmlformats.org/officeDocument/2006/relationships/hyperlink" Target="https://www.etsu.edu/coe/educator-preparation/documents/caep_lesson_plan_rubric.pdf" TargetMode="External"/><Relationship Id="rId4" Type="http://schemas.openxmlformats.org/officeDocument/2006/relationships/hyperlink" Target="https://aie.vt.edu/content/dam/aie_vt_edu/institutional-effectiveness/resources/rubric-essentials-presentation.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niu.edu/citl/resources/guides/instructional-guide/rubrics-for-assessment.shtml"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resources.depaul.edu/teaching-commons/teaching-guides/feedback-grading/rubrics/Pages/types-of-rubrics.aspx#:~:text=A%20holistic%20rubric%20consists%20of,judgment%20of%20the%20student%20work"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longwood.instructure.com/courses/1310049/assignments/5454471" TargetMode="External"/><Relationship Id="rId2" Type="http://schemas.openxmlformats.org/officeDocument/2006/relationships/hyperlink" Target="https://community.canvaslms.com/t5/Video-Guide/Rubrics-Overview-Instructors/ta-p/384253"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95563-78FD-46DF-AC1A-9066B41B248C}"/>
              </a:ext>
            </a:extLst>
          </p:cNvPr>
          <p:cNvSpPr>
            <a:spLocks noGrp="1"/>
          </p:cNvSpPr>
          <p:nvPr>
            <p:ph type="title"/>
          </p:nvPr>
        </p:nvSpPr>
        <p:spPr>
          <a:xfrm>
            <a:off x="242371" y="132200"/>
            <a:ext cx="11688896" cy="6725800"/>
          </a:xfrm>
        </p:spPr>
        <p:txBody>
          <a:bodyPr>
            <a:normAutofit fontScale="90000"/>
          </a:bodyPr>
          <a:lstStyle/>
          <a:p>
            <a:pPr algn="ctr"/>
            <a:r>
              <a:rPr lang="en-US" b="1" dirty="0"/>
              <a:t/>
            </a:r>
            <a:br>
              <a:rPr lang="en-US" b="1" dirty="0"/>
            </a:br>
            <a:r>
              <a:rPr lang="en-US" b="1" dirty="0"/>
              <a:t/>
            </a:r>
            <a:br>
              <a:rPr lang="en-US" b="1" dirty="0"/>
            </a:br>
            <a:r>
              <a:rPr lang="en-US" b="1" dirty="0"/>
              <a:t/>
            </a:r>
            <a:br>
              <a:rPr lang="en-US" b="1" dirty="0"/>
            </a:br>
            <a:r>
              <a:rPr lang="en-US" b="1" dirty="0"/>
              <a:t/>
            </a:r>
            <a:br>
              <a:rPr lang="en-US" b="1" dirty="0"/>
            </a:br>
            <a:r>
              <a:rPr lang="en-US" b="1" dirty="0"/>
              <a:t/>
            </a:r>
            <a:br>
              <a:rPr lang="en-US" b="1" dirty="0"/>
            </a:br>
            <a:r>
              <a:rPr lang="en-US" b="1" dirty="0"/>
              <a:t/>
            </a:r>
            <a:br>
              <a:rPr lang="en-US" b="1" dirty="0"/>
            </a:br>
            <a:r>
              <a:rPr lang="en-US" b="1" dirty="0">
                <a:latin typeface="+mn-lt"/>
              </a:rPr>
              <a:t>IMPROVING STUDENT LEARNING </a:t>
            </a:r>
            <a:br>
              <a:rPr lang="en-US" b="1" dirty="0">
                <a:latin typeface="+mn-lt"/>
              </a:rPr>
            </a:br>
            <a:r>
              <a:rPr lang="en-US" b="1" dirty="0">
                <a:latin typeface="+mn-lt"/>
              </a:rPr>
              <a:t>with </a:t>
            </a:r>
            <a:br>
              <a:rPr lang="en-US" b="1" dirty="0">
                <a:latin typeface="+mn-lt"/>
              </a:rPr>
            </a:br>
            <a:r>
              <a:rPr lang="en-US" b="1" dirty="0">
                <a:latin typeface="+mn-lt"/>
              </a:rPr>
              <a:t>HIGH-QUALITY RUBRICS</a:t>
            </a:r>
            <a:br>
              <a:rPr lang="en-US" b="1" dirty="0">
                <a:latin typeface="+mn-lt"/>
              </a:rPr>
            </a:br>
            <a:r>
              <a:rPr lang="en-US" b="1" dirty="0">
                <a:latin typeface="+mn-lt"/>
              </a:rPr>
              <a:t/>
            </a:r>
            <a:br>
              <a:rPr lang="en-US" b="1" dirty="0">
                <a:latin typeface="+mn-lt"/>
              </a:rPr>
            </a:br>
            <a:r>
              <a:rPr lang="en-US" b="1" dirty="0"/>
              <a:t/>
            </a:r>
            <a:br>
              <a:rPr lang="en-US" b="1" dirty="0"/>
            </a:br>
            <a:r>
              <a:rPr lang="en-US" sz="2200" b="1" dirty="0"/>
              <a:t>Presented by </a:t>
            </a:r>
            <a:br>
              <a:rPr lang="en-US" sz="2200" b="1" dirty="0"/>
            </a:br>
            <a:r>
              <a:rPr lang="en-US" sz="2200" b="1" dirty="0"/>
              <a:t>Heather Lettner-Rust, Professor of English and Director of Civitae  Core Curriculum</a:t>
            </a:r>
            <a:br>
              <a:rPr lang="en-US" sz="2200" b="1" dirty="0"/>
            </a:br>
            <a:r>
              <a:rPr lang="en-US" sz="2200" b="1" dirty="0"/>
              <a:t>and </a:t>
            </a:r>
            <a:br>
              <a:rPr lang="en-US" sz="2200" b="1" dirty="0"/>
            </a:br>
            <a:r>
              <a:rPr lang="en-US" sz="2200" b="1" dirty="0"/>
              <a:t>Jeff Lokey, Assistant Director of Curriculum Assessment</a:t>
            </a:r>
            <a:r>
              <a:rPr lang="en-US" b="1" dirty="0"/>
              <a:t/>
            </a:r>
            <a:br>
              <a:rPr lang="en-US" b="1" dirty="0"/>
            </a:br>
            <a:r>
              <a:rPr lang="en-US" b="1" dirty="0"/>
              <a:t/>
            </a:r>
            <a:br>
              <a:rPr lang="en-US" b="1" dirty="0"/>
            </a:br>
            <a:endParaRPr lang="en-US" b="1" dirty="0"/>
          </a:p>
        </p:txBody>
      </p:sp>
    </p:spTree>
    <p:extLst>
      <p:ext uri="{BB962C8B-B14F-4D97-AF65-F5344CB8AC3E}">
        <p14:creationId xmlns:p14="http://schemas.microsoft.com/office/powerpoint/2010/main" val="13699101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7B400-1DE4-49B0-AF33-716C2E30FF34}"/>
              </a:ext>
            </a:extLst>
          </p:cNvPr>
          <p:cNvSpPr>
            <a:spLocks noGrp="1"/>
          </p:cNvSpPr>
          <p:nvPr>
            <p:ph type="title"/>
          </p:nvPr>
        </p:nvSpPr>
        <p:spPr>
          <a:xfrm>
            <a:off x="154236" y="110170"/>
            <a:ext cx="11732964" cy="1046602"/>
          </a:xfrm>
        </p:spPr>
        <p:txBody>
          <a:bodyPr/>
          <a:lstStyle/>
          <a:p>
            <a:pPr algn="ctr"/>
            <a:r>
              <a:rPr lang="en-US" b="1" dirty="0">
                <a:latin typeface="+mn-lt"/>
              </a:rPr>
              <a:t>USING AI TO BUILD RUBRICS</a:t>
            </a:r>
          </a:p>
        </p:txBody>
      </p:sp>
      <p:sp>
        <p:nvSpPr>
          <p:cNvPr id="3" name="Content Placeholder 2">
            <a:extLst>
              <a:ext uri="{FF2B5EF4-FFF2-40B4-BE49-F238E27FC236}">
                <a16:creationId xmlns:a16="http://schemas.microsoft.com/office/drawing/2014/main" id="{F2EA96D1-48D6-4E8A-A1F8-1D1E81AF5DEC}"/>
              </a:ext>
            </a:extLst>
          </p:cNvPr>
          <p:cNvSpPr>
            <a:spLocks noGrp="1"/>
          </p:cNvSpPr>
          <p:nvPr>
            <p:ph idx="1"/>
          </p:nvPr>
        </p:nvSpPr>
        <p:spPr>
          <a:xfrm>
            <a:off x="154236" y="1288972"/>
            <a:ext cx="11732964" cy="5458857"/>
          </a:xfrm>
        </p:spPr>
        <p:txBody>
          <a:bodyPr>
            <a:normAutofit/>
          </a:bodyPr>
          <a:lstStyle/>
          <a:p>
            <a:pPr marL="0" indent="0">
              <a:buNone/>
            </a:pPr>
            <a:r>
              <a:rPr lang="en-US" dirty="0"/>
              <a:t>AI as Instructional Designer: Rubric</a:t>
            </a:r>
          </a:p>
          <a:p>
            <a:pPr marL="0" indent="0">
              <a:buNone/>
            </a:pPr>
            <a:r>
              <a:rPr lang="en-US" dirty="0">
                <a:hlinkClick r:id="rId2"/>
              </a:rPr>
              <a:t>https://www.youtube.com/watch?v=KBdzaggOBe8</a:t>
            </a:r>
            <a:endParaRPr lang="en-US" dirty="0"/>
          </a:p>
          <a:p>
            <a:pPr marL="0" indent="0">
              <a:buNone/>
            </a:pPr>
            <a:endParaRPr lang="en-US" dirty="0"/>
          </a:p>
          <a:p>
            <a:pPr marL="0" indent="0">
              <a:buNone/>
            </a:pPr>
            <a:r>
              <a:rPr lang="en-US" dirty="0" err="1"/>
              <a:t>ChatGPT</a:t>
            </a:r>
            <a:r>
              <a:rPr lang="en-US" dirty="0"/>
              <a:t>:</a:t>
            </a:r>
          </a:p>
          <a:p>
            <a:pPr marL="0" indent="0">
              <a:buNone/>
            </a:pPr>
            <a:r>
              <a:rPr lang="en-US" dirty="0">
                <a:hlinkClick r:id="rId3"/>
              </a:rPr>
              <a:t>https://openai.com/chatgpt/</a:t>
            </a:r>
            <a:endParaRPr lang="en-US" dirty="0"/>
          </a:p>
          <a:p>
            <a:pPr marL="0" indent="0">
              <a:buNone/>
            </a:pPr>
            <a:endParaRPr lang="en-US" dirty="0"/>
          </a:p>
          <a:p>
            <a:pPr marL="0" indent="0">
              <a:buNone/>
            </a:pPr>
            <a:endParaRPr lang="en-US" dirty="0"/>
          </a:p>
          <a:p>
            <a:pPr marL="0" indent="0">
              <a:buNone/>
            </a:pPr>
            <a:r>
              <a:rPr lang="en-US" dirty="0"/>
              <a:t>Demonstration:</a:t>
            </a:r>
          </a:p>
          <a:p>
            <a:pPr marL="0" indent="0">
              <a:buNone/>
            </a:pPr>
            <a:r>
              <a:rPr lang="en-US" dirty="0"/>
              <a:t>Create a rubric: Students will (a) create and (b) revise a plan integrating curricular and co-curricular learning experiences that support post-graduate goals.</a:t>
            </a:r>
          </a:p>
          <a:p>
            <a:pPr marL="0" indent="0">
              <a:buNone/>
            </a:pPr>
            <a:endParaRPr lang="en-US" dirty="0"/>
          </a:p>
        </p:txBody>
      </p:sp>
    </p:spTree>
    <p:extLst>
      <p:ext uri="{BB962C8B-B14F-4D97-AF65-F5344CB8AC3E}">
        <p14:creationId xmlns:p14="http://schemas.microsoft.com/office/powerpoint/2010/main" val="3754495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2E3CE-948D-4FD0-820A-113C7DFD7D11}"/>
              </a:ext>
            </a:extLst>
          </p:cNvPr>
          <p:cNvSpPr>
            <a:spLocks noGrp="1"/>
          </p:cNvSpPr>
          <p:nvPr>
            <p:ph type="title"/>
          </p:nvPr>
        </p:nvSpPr>
        <p:spPr>
          <a:xfrm>
            <a:off x="121186" y="137713"/>
            <a:ext cx="11905560" cy="743636"/>
          </a:xfrm>
        </p:spPr>
        <p:txBody>
          <a:bodyPr>
            <a:normAutofit/>
          </a:bodyPr>
          <a:lstStyle/>
          <a:p>
            <a:pPr algn="ctr"/>
            <a:r>
              <a:rPr lang="en-US" sz="4000" b="1" dirty="0">
                <a:latin typeface="+mn-lt"/>
              </a:rPr>
              <a:t>RESOURCES</a:t>
            </a:r>
          </a:p>
        </p:txBody>
      </p:sp>
      <p:sp>
        <p:nvSpPr>
          <p:cNvPr id="3" name="Content Placeholder 2">
            <a:extLst>
              <a:ext uri="{FF2B5EF4-FFF2-40B4-BE49-F238E27FC236}">
                <a16:creationId xmlns:a16="http://schemas.microsoft.com/office/drawing/2014/main" id="{7D19EB53-9B54-48AC-9C19-C25DDB5A3CF5}"/>
              </a:ext>
            </a:extLst>
          </p:cNvPr>
          <p:cNvSpPr>
            <a:spLocks noGrp="1"/>
          </p:cNvSpPr>
          <p:nvPr>
            <p:ph idx="1"/>
          </p:nvPr>
        </p:nvSpPr>
        <p:spPr>
          <a:xfrm>
            <a:off x="0" y="881349"/>
            <a:ext cx="12294377" cy="5976651"/>
          </a:xfrm>
        </p:spPr>
        <p:txBody>
          <a:bodyPr>
            <a:normAutofit fontScale="92500" lnSpcReduction="20000"/>
          </a:bodyPr>
          <a:lstStyle/>
          <a:p>
            <a:r>
              <a:rPr lang="en-US" u="sng" dirty="0">
                <a:hlinkClick r:id="rId2"/>
              </a:rPr>
              <a:t>University of Hawaii Manoa Rubric Bank</a:t>
            </a:r>
            <a:endParaRPr lang="en-US" u="sng" dirty="0"/>
          </a:p>
          <a:p>
            <a:endParaRPr lang="en-US" u="sng" dirty="0"/>
          </a:p>
          <a:p>
            <a:r>
              <a:rPr lang="en-US" dirty="0">
                <a:hlinkClick r:id="rId3"/>
              </a:rPr>
              <a:t>AACU Association of American Colleges &amp; Universities</a:t>
            </a:r>
            <a:endParaRPr lang="en-US" dirty="0"/>
          </a:p>
          <a:p>
            <a:endParaRPr lang="en-US" dirty="0"/>
          </a:p>
          <a:p>
            <a:r>
              <a:rPr lang="en-US" dirty="0"/>
              <a:t>Virginia Tech: Rubric Essentials</a:t>
            </a:r>
          </a:p>
          <a:p>
            <a:pPr marL="0" indent="0">
              <a:buNone/>
            </a:pPr>
            <a:r>
              <a:rPr lang="en-US" dirty="0">
                <a:hlinkClick r:id="rId4"/>
              </a:rPr>
              <a:t>https://aie.vt.edu/content/dam/aie_vt_edu/institutional-effectiveness/resources/rubric-essentials-presentation.pdf</a:t>
            </a:r>
            <a:endParaRPr lang="en-US" dirty="0"/>
          </a:p>
          <a:p>
            <a:pPr marL="0" indent="0">
              <a:buNone/>
            </a:pPr>
            <a:endParaRPr lang="en-US" dirty="0"/>
          </a:p>
          <a:p>
            <a:r>
              <a:rPr lang="en-US" dirty="0"/>
              <a:t>East Tennessee State University CAEP Lesson Plan Rubric</a:t>
            </a:r>
          </a:p>
          <a:p>
            <a:pPr marL="0" indent="0">
              <a:buNone/>
            </a:pPr>
            <a:r>
              <a:rPr lang="en-US" dirty="0">
                <a:hlinkClick r:id="rId5"/>
              </a:rPr>
              <a:t>https://www.etsu.edu/coe/educator-preparation/documents/caep_lesson_plan_rubric.pdf</a:t>
            </a:r>
            <a:endParaRPr lang="en-US" dirty="0"/>
          </a:p>
          <a:p>
            <a:pPr marL="0" indent="0">
              <a:buNone/>
            </a:pPr>
            <a:endParaRPr lang="en-US" dirty="0"/>
          </a:p>
          <a:p>
            <a:r>
              <a:rPr lang="en-US" dirty="0"/>
              <a:t>College of Business and Management Rubric Examples</a:t>
            </a:r>
          </a:p>
          <a:p>
            <a:pPr marL="0" indent="0">
              <a:buNone/>
            </a:pPr>
            <a:r>
              <a:rPr lang="en-US" dirty="0">
                <a:hlinkClick r:id="rId6"/>
              </a:rPr>
              <a:t>https://www.uis.edu/orbit/academic-instructional-resources/academic-resources/assessment-student-learning/rubric-1</a:t>
            </a:r>
            <a:endParaRPr lang="en-US" dirty="0"/>
          </a:p>
          <a:p>
            <a:pPr marL="0" indent="0">
              <a:buNone/>
            </a:pPr>
            <a:endParaRPr lang="en-US" dirty="0"/>
          </a:p>
          <a:p>
            <a:pPr marL="0" indent="0">
              <a:buNone/>
            </a:pPr>
            <a:endParaRPr lang="en-US" dirty="0"/>
          </a:p>
          <a:p>
            <a:pPr marL="0" indent="0">
              <a:buNone/>
            </a:pPr>
            <a:endParaRPr lang="en-US" dirty="0"/>
          </a:p>
          <a:p>
            <a:endParaRPr lang="en-US" dirty="0"/>
          </a:p>
          <a:p>
            <a:endParaRPr lang="en-US" dirty="0"/>
          </a:p>
          <a:p>
            <a:endParaRPr lang="en-US" dirty="0"/>
          </a:p>
          <a:p>
            <a:endParaRPr lang="en-US" dirty="0"/>
          </a:p>
          <a:p>
            <a:pPr marL="0" indent="0">
              <a:buNone/>
            </a:pPr>
            <a:endParaRPr lang="en-US" dirty="0"/>
          </a:p>
          <a:p>
            <a:endParaRPr lang="en-US" dirty="0"/>
          </a:p>
          <a:p>
            <a:endParaRPr lang="en-US" dirty="0"/>
          </a:p>
          <a:p>
            <a:endParaRPr lang="en-US" dirty="0"/>
          </a:p>
        </p:txBody>
      </p:sp>
    </p:spTree>
    <p:extLst>
      <p:ext uri="{BB962C8B-B14F-4D97-AF65-F5344CB8AC3E}">
        <p14:creationId xmlns:p14="http://schemas.microsoft.com/office/powerpoint/2010/main" val="1586677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78254-8B5E-4403-BA5F-77FE0002DA3D}"/>
              </a:ext>
            </a:extLst>
          </p:cNvPr>
          <p:cNvSpPr>
            <a:spLocks noGrp="1"/>
          </p:cNvSpPr>
          <p:nvPr>
            <p:ph type="title"/>
          </p:nvPr>
        </p:nvSpPr>
        <p:spPr>
          <a:xfrm>
            <a:off x="286439" y="16125"/>
            <a:ext cx="11993696" cy="799124"/>
          </a:xfrm>
        </p:spPr>
        <p:txBody>
          <a:bodyPr>
            <a:normAutofit/>
          </a:bodyPr>
          <a:lstStyle/>
          <a:p>
            <a:pPr algn="ctr"/>
            <a:r>
              <a:rPr lang="en-US" sz="4000" b="1" dirty="0">
                <a:latin typeface="+mn-lt"/>
              </a:rPr>
              <a:t>AGENDA</a:t>
            </a:r>
          </a:p>
        </p:txBody>
      </p:sp>
      <p:sp>
        <p:nvSpPr>
          <p:cNvPr id="3" name="Content Placeholder 2">
            <a:extLst>
              <a:ext uri="{FF2B5EF4-FFF2-40B4-BE49-F238E27FC236}">
                <a16:creationId xmlns:a16="http://schemas.microsoft.com/office/drawing/2014/main" id="{3519CA68-B108-45B2-BFF5-AE4BB1A6BD44}"/>
              </a:ext>
            </a:extLst>
          </p:cNvPr>
          <p:cNvSpPr>
            <a:spLocks noGrp="1"/>
          </p:cNvSpPr>
          <p:nvPr>
            <p:ph idx="1"/>
          </p:nvPr>
        </p:nvSpPr>
        <p:spPr>
          <a:xfrm>
            <a:off x="88135" y="815249"/>
            <a:ext cx="11905561" cy="6136395"/>
          </a:xfrm>
        </p:spPr>
        <p:txBody>
          <a:bodyPr>
            <a:normAutofit/>
          </a:bodyPr>
          <a:lstStyle/>
          <a:p>
            <a:pPr marL="0" indent="0">
              <a:buNone/>
            </a:pPr>
            <a:r>
              <a:rPr lang="en-US" b="1" dirty="0"/>
              <a:t>11:30 AM - 12:00 noon</a:t>
            </a:r>
          </a:p>
          <a:p>
            <a:r>
              <a:rPr lang="en-US" dirty="0"/>
              <a:t>Introduction</a:t>
            </a:r>
          </a:p>
          <a:p>
            <a:r>
              <a:rPr lang="en-US" dirty="0"/>
              <a:t>Rubric Components</a:t>
            </a:r>
          </a:p>
          <a:p>
            <a:r>
              <a:rPr lang="en-US" dirty="0"/>
              <a:t>Advantages of Using Rubrics</a:t>
            </a:r>
          </a:p>
          <a:p>
            <a:r>
              <a:rPr lang="en-US" dirty="0"/>
              <a:t>Types of Rubrics</a:t>
            </a:r>
          </a:p>
          <a:p>
            <a:r>
              <a:rPr lang="en-US" dirty="0"/>
              <a:t>Rubric Guidelines and Tips</a:t>
            </a:r>
          </a:p>
          <a:p>
            <a:r>
              <a:rPr lang="en-US" dirty="0"/>
              <a:t>Rubrics &amp; Canvas LMS</a:t>
            </a:r>
          </a:p>
          <a:p>
            <a:r>
              <a:rPr lang="en-US" dirty="0"/>
              <a:t>Rubrics &amp; AI</a:t>
            </a:r>
          </a:p>
          <a:p>
            <a:r>
              <a:rPr lang="en-US" dirty="0"/>
              <a:t>Resources</a:t>
            </a:r>
          </a:p>
          <a:p>
            <a:pPr marL="0" indent="0">
              <a:buNone/>
            </a:pPr>
            <a:r>
              <a:rPr lang="en-US" b="1" dirty="0"/>
              <a:t>12:00 noon – 12:30 PM</a:t>
            </a:r>
          </a:p>
          <a:p>
            <a:r>
              <a:rPr lang="en-US" dirty="0"/>
              <a:t>Workshopping Your Rubric</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672094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F944E337-3E5D-4A1F-A5A1-2057F25B8A7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DA50D69-7CF7-4844-B844-A2B821C77F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854"/>
            <a:ext cx="12192000" cy="6865854"/>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145B9C4-B1AF-44A8-8DEB-99EEFB3DF97F}"/>
              </a:ext>
            </a:extLst>
          </p:cNvPr>
          <p:cNvSpPr>
            <a:spLocks noGrp="1"/>
          </p:cNvSpPr>
          <p:nvPr>
            <p:ph type="title"/>
          </p:nvPr>
        </p:nvSpPr>
        <p:spPr>
          <a:xfrm>
            <a:off x="4572001" y="601744"/>
            <a:ext cx="6781800" cy="1338696"/>
          </a:xfrm>
        </p:spPr>
        <p:txBody>
          <a:bodyPr>
            <a:normAutofit/>
          </a:bodyPr>
          <a:lstStyle/>
          <a:p>
            <a:r>
              <a:rPr lang="en-US" b="1" dirty="0">
                <a:latin typeface="+mn-lt"/>
              </a:rPr>
              <a:t>ANATOMY OF  A RUBRIC</a:t>
            </a:r>
          </a:p>
        </p:txBody>
      </p:sp>
      <p:pic>
        <p:nvPicPr>
          <p:cNvPr id="5" name="Picture 4" descr="Magnifying glass showing decling performance">
            <a:extLst>
              <a:ext uri="{FF2B5EF4-FFF2-40B4-BE49-F238E27FC236}">
                <a16:creationId xmlns:a16="http://schemas.microsoft.com/office/drawing/2014/main" id="{A9BA525E-725F-FEFF-837A-86EFB97DA93D}"/>
              </a:ext>
            </a:extLst>
          </p:cNvPr>
          <p:cNvPicPr>
            <a:picLocks noChangeAspect="1"/>
          </p:cNvPicPr>
          <p:nvPr/>
        </p:nvPicPr>
        <p:blipFill>
          <a:blip r:embed="rId2"/>
          <a:srcRect l="16445" r="47009" b="-1"/>
          <a:stretch/>
        </p:blipFill>
        <p:spPr>
          <a:xfrm>
            <a:off x="20" y="10"/>
            <a:ext cx="3754739" cy="6857990"/>
          </a:xfrm>
          <a:custGeom>
            <a:avLst/>
            <a:gdLst/>
            <a:ahLst/>
            <a:cxnLst/>
            <a:rect l="l" t="t" r="r" b="b"/>
            <a:pathLst>
              <a:path w="3754759" h="6858000">
                <a:moveTo>
                  <a:pt x="0" y="0"/>
                </a:moveTo>
                <a:lnTo>
                  <a:pt x="3405358" y="0"/>
                </a:lnTo>
                <a:lnTo>
                  <a:pt x="3406298" y="5103"/>
                </a:lnTo>
                <a:cubicBezTo>
                  <a:pt x="3408705" y="9272"/>
                  <a:pt x="3410993" y="13534"/>
                  <a:pt x="3408744" y="22806"/>
                </a:cubicBezTo>
                <a:cubicBezTo>
                  <a:pt x="3398212" y="18869"/>
                  <a:pt x="3412504" y="58782"/>
                  <a:pt x="3403554" y="60481"/>
                </a:cubicBezTo>
                <a:cubicBezTo>
                  <a:pt x="3417198" y="75379"/>
                  <a:pt x="3401704" y="83956"/>
                  <a:pt x="3406685" y="104437"/>
                </a:cubicBezTo>
                <a:cubicBezTo>
                  <a:pt x="3412035" y="113935"/>
                  <a:pt x="3413215" y="120918"/>
                  <a:pt x="3408439" y="130745"/>
                </a:cubicBezTo>
                <a:cubicBezTo>
                  <a:pt x="3434362" y="174436"/>
                  <a:pt x="3410826" y="157826"/>
                  <a:pt x="3422002" y="199353"/>
                </a:cubicBezTo>
                <a:cubicBezTo>
                  <a:pt x="3433366" y="235046"/>
                  <a:pt x="3441595" y="275734"/>
                  <a:pt x="3466217" y="309590"/>
                </a:cubicBezTo>
                <a:cubicBezTo>
                  <a:pt x="3473022" y="315692"/>
                  <a:pt x="3476249" y="331335"/>
                  <a:pt x="3473425" y="344525"/>
                </a:cubicBezTo>
                <a:cubicBezTo>
                  <a:pt x="3472938" y="346792"/>
                  <a:pt x="3472286" y="348904"/>
                  <a:pt x="3471491" y="350788"/>
                </a:cubicBezTo>
                <a:cubicBezTo>
                  <a:pt x="3476473" y="380853"/>
                  <a:pt x="3497528" y="490678"/>
                  <a:pt x="3503314" y="524915"/>
                </a:cubicBezTo>
                <a:cubicBezTo>
                  <a:pt x="3495110" y="528110"/>
                  <a:pt x="3511009" y="544789"/>
                  <a:pt x="3506208" y="556205"/>
                </a:cubicBezTo>
                <a:cubicBezTo>
                  <a:pt x="3501906" y="564424"/>
                  <a:pt x="3505727" y="571402"/>
                  <a:pt x="3506503" y="579730"/>
                </a:cubicBezTo>
                <a:cubicBezTo>
                  <a:pt x="3503352" y="590904"/>
                  <a:pt x="3511763" y="626437"/>
                  <a:pt x="3516997" y="635552"/>
                </a:cubicBezTo>
                <a:cubicBezTo>
                  <a:pt x="3534688" y="657082"/>
                  <a:pt x="3524838" y="708447"/>
                  <a:pt x="3538464" y="726388"/>
                </a:cubicBezTo>
                <a:cubicBezTo>
                  <a:pt x="3540659" y="733032"/>
                  <a:pt x="3541735" y="739585"/>
                  <a:pt x="3542115" y="746049"/>
                </a:cubicBezTo>
                <a:lnTo>
                  <a:pt x="3541598" y="764218"/>
                </a:lnTo>
                <a:lnTo>
                  <a:pt x="3538294" y="769538"/>
                </a:lnTo>
                <a:lnTo>
                  <a:pt x="3539714" y="780556"/>
                </a:lnTo>
                <a:lnTo>
                  <a:pt x="3539328" y="783752"/>
                </a:lnTo>
                <a:cubicBezTo>
                  <a:pt x="3538575" y="789859"/>
                  <a:pt x="3537953" y="795880"/>
                  <a:pt x="3537882" y="801812"/>
                </a:cubicBezTo>
                <a:cubicBezTo>
                  <a:pt x="3555332" y="793164"/>
                  <a:pt x="3540143" y="850853"/>
                  <a:pt x="3553763" y="833773"/>
                </a:cubicBezTo>
                <a:cubicBezTo>
                  <a:pt x="3556400" y="864868"/>
                  <a:pt x="3568671" y="840452"/>
                  <a:pt x="3557696" y="878520"/>
                </a:cubicBezTo>
                <a:cubicBezTo>
                  <a:pt x="3574636" y="926170"/>
                  <a:pt x="3572932" y="1002669"/>
                  <a:pt x="3596902" y="1039468"/>
                </a:cubicBezTo>
                <a:cubicBezTo>
                  <a:pt x="3588227" y="1035176"/>
                  <a:pt x="3582669" y="1055878"/>
                  <a:pt x="3587550" y="1069793"/>
                </a:cubicBezTo>
                <a:cubicBezTo>
                  <a:pt x="3553603" y="1054905"/>
                  <a:pt x="3620138" y="1124159"/>
                  <a:pt x="3598129" y="1137690"/>
                </a:cubicBezTo>
                <a:cubicBezTo>
                  <a:pt x="3619154" y="1137277"/>
                  <a:pt x="3657845" y="1198819"/>
                  <a:pt x="3642072" y="1229443"/>
                </a:cubicBezTo>
                <a:cubicBezTo>
                  <a:pt x="3648492" y="1274612"/>
                  <a:pt x="3667414" y="1305895"/>
                  <a:pt x="3662799" y="1353804"/>
                </a:cubicBezTo>
                <a:cubicBezTo>
                  <a:pt x="3665680" y="1355144"/>
                  <a:pt x="3668149" y="1357448"/>
                  <a:pt x="3670319" y="1360420"/>
                </a:cubicBezTo>
                <a:lnTo>
                  <a:pt x="3675717" y="1370453"/>
                </a:lnTo>
                <a:lnTo>
                  <a:pt x="3675458" y="1372456"/>
                </a:lnTo>
                <a:cubicBezTo>
                  <a:pt x="3675775" y="1380261"/>
                  <a:pt x="3677154" y="1384198"/>
                  <a:pt x="3678998" y="1386422"/>
                </a:cubicBezTo>
                <a:lnTo>
                  <a:pt x="3681613" y="1387932"/>
                </a:lnTo>
                <a:lnTo>
                  <a:pt x="3684619" y="1397028"/>
                </a:lnTo>
                <a:lnTo>
                  <a:pt x="3692094" y="1413643"/>
                </a:lnTo>
                <a:lnTo>
                  <a:pt x="3692036" y="1417975"/>
                </a:lnTo>
                <a:lnTo>
                  <a:pt x="3701043" y="1444940"/>
                </a:lnTo>
                <a:lnTo>
                  <a:pt x="3700474" y="1445893"/>
                </a:lnTo>
                <a:cubicBezTo>
                  <a:pt x="3699407" y="1448641"/>
                  <a:pt x="3699006" y="1451835"/>
                  <a:pt x="3699990" y="1456030"/>
                </a:cubicBezTo>
                <a:cubicBezTo>
                  <a:pt x="3688343" y="1458099"/>
                  <a:pt x="3696713" y="1461887"/>
                  <a:pt x="3700642" y="1474079"/>
                </a:cubicBezTo>
                <a:cubicBezTo>
                  <a:pt x="3683431" y="1480016"/>
                  <a:pt x="3700716" y="1509516"/>
                  <a:pt x="3693587" y="1522890"/>
                </a:cubicBezTo>
                <a:cubicBezTo>
                  <a:pt x="3696861" y="1531716"/>
                  <a:pt x="3700010" y="1541157"/>
                  <a:pt x="3702900" y="1551068"/>
                </a:cubicBezTo>
                <a:lnTo>
                  <a:pt x="3708038" y="1631578"/>
                </a:lnTo>
                <a:lnTo>
                  <a:pt x="3698097" y="1716642"/>
                </a:lnTo>
                <a:cubicBezTo>
                  <a:pt x="3699314" y="1747867"/>
                  <a:pt x="3695412" y="1775147"/>
                  <a:pt x="3700384" y="1801382"/>
                </a:cubicBezTo>
                <a:cubicBezTo>
                  <a:pt x="3696845" y="1812311"/>
                  <a:pt x="3695699" y="1822504"/>
                  <a:pt x="3702257" y="1832013"/>
                </a:cubicBezTo>
                <a:cubicBezTo>
                  <a:pt x="3701651" y="1861238"/>
                  <a:pt x="3693313" y="1868713"/>
                  <a:pt x="3700986" y="1886838"/>
                </a:cubicBezTo>
                <a:cubicBezTo>
                  <a:pt x="3687741" y="1903887"/>
                  <a:pt x="3693148" y="1904594"/>
                  <a:pt x="3697545" y="1912087"/>
                </a:cubicBezTo>
                <a:lnTo>
                  <a:pt x="3697885" y="1913171"/>
                </a:lnTo>
                <a:lnTo>
                  <a:pt x="3695987" y="1915505"/>
                </a:lnTo>
                <a:lnTo>
                  <a:pt x="3695284" y="1920179"/>
                </a:lnTo>
                <a:lnTo>
                  <a:pt x="3696499" y="1932787"/>
                </a:lnTo>
                <a:lnTo>
                  <a:pt x="3697473" y="1937503"/>
                </a:lnTo>
                <a:cubicBezTo>
                  <a:pt x="3697953" y="1940760"/>
                  <a:pt x="3698023" y="1942937"/>
                  <a:pt x="3697799" y="1944457"/>
                </a:cubicBezTo>
                <a:lnTo>
                  <a:pt x="3697642" y="1944638"/>
                </a:lnTo>
                <a:lnTo>
                  <a:pt x="3698268" y="1951136"/>
                </a:lnTo>
                <a:cubicBezTo>
                  <a:pt x="3699704" y="1962083"/>
                  <a:pt x="3701457" y="1972719"/>
                  <a:pt x="3703418" y="1982828"/>
                </a:cubicBezTo>
                <a:cubicBezTo>
                  <a:pt x="3694620" y="1991887"/>
                  <a:pt x="3707345" y="2028973"/>
                  <a:pt x="3689767" y="2025705"/>
                </a:cubicBezTo>
                <a:cubicBezTo>
                  <a:pt x="3691896" y="2039367"/>
                  <a:pt x="3699517" y="2047321"/>
                  <a:pt x="3687894" y="2043252"/>
                </a:cubicBezTo>
                <a:cubicBezTo>
                  <a:pt x="3688268" y="2047766"/>
                  <a:pt x="3687435" y="2050599"/>
                  <a:pt x="3686015" y="2052668"/>
                </a:cubicBezTo>
                <a:lnTo>
                  <a:pt x="3685329" y="2053280"/>
                </a:lnTo>
                <a:lnTo>
                  <a:pt x="3690348" y="2083660"/>
                </a:lnTo>
                <a:lnTo>
                  <a:pt x="3689688" y="2087758"/>
                </a:lnTo>
                <a:lnTo>
                  <a:pt x="3694656" y="2107476"/>
                </a:lnTo>
                <a:lnTo>
                  <a:pt x="3696317" y="2117709"/>
                </a:lnTo>
                <a:lnTo>
                  <a:pt x="3698652" y="2120508"/>
                </a:lnTo>
                <a:cubicBezTo>
                  <a:pt x="3700138" y="2123582"/>
                  <a:pt x="3700933" y="2128051"/>
                  <a:pt x="3700157" y="2135655"/>
                </a:cubicBezTo>
                <a:lnTo>
                  <a:pt x="3699626" y="2137431"/>
                </a:lnTo>
                <a:lnTo>
                  <a:pt x="3703486" y="2149795"/>
                </a:lnTo>
                <a:cubicBezTo>
                  <a:pt x="3705184" y="2153754"/>
                  <a:pt x="3707268" y="2157232"/>
                  <a:pt x="3709885" y="2160002"/>
                </a:cubicBezTo>
                <a:cubicBezTo>
                  <a:pt x="3698737" y="2203287"/>
                  <a:pt x="3712805" y="2242927"/>
                  <a:pt x="3712777" y="2289319"/>
                </a:cubicBezTo>
                <a:cubicBezTo>
                  <a:pt x="3693169" y="2310331"/>
                  <a:pt x="3722276" y="2389074"/>
                  <a:pt x="3742794" y="2399589"/>
                </a:cubicBezTo>
                <a:cubicBezTo>
                  <a:pt x="3725319" y="2400703"/>
                  <a:pt x="3751962" y="2457534"/>
                  <a:pt x="3753311" y="2472464"/>
                </a:cubicBezTo>
                <a:cubicBezTo>
                  <a:pt x="3753760" y="2477441"/>
                  <a:pt x="3751399" y="2477762"/>
                  <a:pt x="3743656" y="2469811"/>
                </a:cubicBezTo>
                <a:cubicBezTo>
                  <a:pt x="3746474" y="2485608"/>
                  <a:pt x="3738186" y="2502460"/>
                  <a:pt x="3730339" y="2493869"/>
                </a:cubicBezTo>
                <a:cubicBezTo>
                  <a:pt x="3748556" y="2541387"/>
                  <a:pt x="3736267" y="2613433"/>
                  <a:pt x="3746134" y="2667651"/>
                </a:cubicBezTo>
                <a:cubicBezTo>
                  <a:pt x="3730160" y="2698252"/>
                  <a:pt x="3745496" y="2681337"/>
                  <a:pt x="3743743" y="2712354"/>
                </a:cubicBezTo>
                <a:cubicBezTo>
                  <a:pt x="3759373" y="2703131"/>
                  <a:pt x="3736572" y="2750256"/>
                  <a:pt x="3754759" y="2751060"/>
                </a:cubicBezTo>
                <a:cubicBezTo>
                  <a:pt x="3753864" y="2756679"/>
                  <a:pt x="3752424" y="2762098"/>
                  <a:pt x="3750841" y="2767527"/>
                </a:cubicBezTo>
                <a:lnTo>
                  <a:pt x="3750021" y="2770377"/>
                </a:lnTo>
                <a:lnTo>
                  <a:pt x="3749874" y="2781617"/>
                </a:lnTo>
                <a:lnTo>
                  <a:pt x="3745916" y="2784975"/>
                </a:lnTo>
                <a:lnTo>
                  <a:pt x="3742888" y="2802030"/>
                </a:lnTo>
                <a:cubicBezTo>
                  <a:pt x="3742360" y="2808388"/>
                  <a:pt x="3742498" y="2815196"/>
                  <a:pt x="3743710" y="2822667"/>
                </a:cubicBezTo>
                <a:cubicBezTo>
                  <a:pt x="3751787" y="2840797"/>
                  <a:pt x="3744398" y="2870002"/>
                  <a:pt x="3746201" y="2896003"/>
                </a:cubicBezTo>
                <a:lnTo>
                  <a:pt x="3749006" y="2907846"/>
                </a:lnTo>
                <a:lnTo>
                  <a:pt x="3747206" y="2947037"/>
                </a:lnTo>
                <a:cubicBezTo>
                  <a:pt x="3747030" y="2958176"/>
                  <a:pt x="3747214" y="2969719"/>
                  <a:pt x="3748070" y="2981841"/>
                </a:cubicBezTo>
                <a:lnTo>
                  <a:pt x="3750937" y="3004278"/>
                </a:lnTo>
                <a:lnTo>
                  <a:pt x="3749761" y="3010254"/>
                </a:lnTo>
                <a:cubicBezTo>
                  <a:pt x="3750425" y="3020530"/>
                  <a:pt x="3756245" y="3033889"/>
                  <a:pt x="3749923" y="3032983"/>
                </a:cubicBezTo>
                <a:lnTo>
                  <a:pt x="3752658" y="3044429"/>
                </a:lnTo>
                <a:lnTo>
                  <a:pt x="3748217" y="3056076"/>
                </a:lnTo>
                <a:cubicBezTo>
                  <a:pt x="3747117" y="3057381"/>
                  <a:pt x="3745928" y="3058381"/>
                  <a:pt x="3744691" y="3059042"/>
                </a:cubicBezTo>
                <a:lnTo>
                  <a:pt x="3747123" y="3075102"/>
                </a:lnTo>
                <a:lnTo>
                  <a:pt x="3744190" y="3088509"/>
                </a:lnTo>
                <a:lnTo>
                  <a:pt x="3747093" y="3099930"/>
                </a:lnTo>
                <a:lnTo>
                  <a:pt x="3746799" y="3104743"/>
                </a:lnTo>
                <a:lnTo>
                  <a:pt x="3745610" y="3116729"/>
                </a:lnTo>
                <a:cubicBezTo>
                  <a:pt x="3744666" y="3122891"/>
                  <a:pt x="3743503" y="3129792"/>
                  <a:pt x="3742676" y="3137453"/>
                </a:cubicBezTo>
                <a:lnTo>
                  <a:pt x="3742441" y="3143884"/>
                </a:lnTo>
                <a:lnTo>
                  <a:pt x="3737104" y="3158122"/>
                </a:lnTo>
                <a:cubicBezTo>
                  <a:pt x="3733050" y="3168490"/>
                  <a:pt x="3730374" y="3176626"/>
                  <a:pt x="3733275" y="3185367"/>
                </a:cubicBezTo>
                <a:cubicBezTo>
                  <a:pt x="3728135" y="3200760"/>
                  <a:pt x="3712176" y="3212117"/>
                  <a:pt x="3717639" y="3233769"/>
                </a:cubicBezTo>
                <a:cubicBezTo>
                  <a:pt x="3709851" y="3227497"/>
                  <a:pt x="3717920" y="3258095"/>
                  <a:pt x="3710433" y="3262123"/>
                </a:cubicBezTo>
                <a:cubicBezTo>
                  <a:pt x="3704342" y="3264110"/>
                  <a:pt x="3705370" y="3273856"/>
                  <a:pt x="3703458" y="3281408"/>
                </a:cubicBezTo>
                <a:cubicBezTo>
                  <a:pt x="3697412" y="3287020"/>
                  <a:pt x="3693483" y="3324746"/>
                  <a:pt x="3695027" y="3337739"/>
                </a:cubicBezTo>
                <a:cubicBezTo>
                  <a:pt x="3703095" y="3374177"/>
                  <a:pt x="3679154" y="3404974"/>
                  <a:pt x="3684951" y="3434139"/>
                </a:cubicBezTo>
                <a:cubicBezTo>
                  <a:pt x="3684732" y="3441861"/>
                  <a:pt x="3683615" y="3448308"/>
                  <a:pt x="3681946" y="3453928"/>
                </a:cubicBezTo>
                <a:lnTo>
                  <a:pt x="3675939" y="3468021"/>
                </a:lnTo>
                <a:cubicBezTo>
                  <a:pt x="3674480" y="3468264"/>
                  <a:pt x="3673022" y="3468506"/>
                  <a:pt x="3671563" y="3468748"/>
                </a:cubicBezTo>
                <a:lnTo>
                  <a:pt x="3669360" y="3479164"/>
                </a:lnTo>
                <a:lnTo>
                  <a:pt x="3668060" y="3481325"/>
                </a:lnTo>
                <a:cubicBezTo>
                  <a:pt x="3665560" y="3485437"/>
                  <a:pt x="3663197" y="3489622"/>
                  <a:pt x="3661315" y="3494328"/>
                </a:cubicBezTo>
                <a:cubicBezTo>
                  <a:pt x="3678446" y="3506175"/>
                  <a:pt x="3648136" y="3536311"/>
                  <a:pt x="3664679" y="3537226"/>
                </a:cubicBezTo>
                <a:cubicBezTo>
                  <a:pt x="3657322" y="3565147"/>
                  <a:pt x="3674997" y="3558694"/>
                  <a:pt x="3654205" y="3577551"/>
                </a:cubicBezTo>
                <a:cubicBezTo>
                  <a:pt x="3653633" y="3634248"/>
                  <a:pt x="3628736" y="3694092"/>
                  <a:pt x="3637325" y="3749618"/>
                </a:cubicBezTo>
                <a:cubicBezTo>
                  <a:pt x="3631446" y="3736800"/>
                  <a:pt x="3620480" y="3747498"/>
                  <a:pt x="3620258" y="3763981"/>
                </a:cubicBezTo>
                <a:cubicBezTo>
                  <a:pt x="3596667" y="3715365"/>
                  <a:pt x="3630603" y="3842969"/>
                  <a:pt x="3608193" y="3830141"/>
                </a:cubicBezTo>
                <a:cubicBezTo>
                  <a:pt x="3625759" y="3852486"/>
                  <a:pt x="3638965" y="3943841"/>
                  <a:pt x="3616479" y="3951521"/>
                </a:cubicBezTo>
                <a:cubicBezTo>
                  <a:pt x="3607940" y="3994867"/>
                  <a:pt x="3614033" y="4040502"/>
                  <a:pt x="3595498" y="4074157"/>
                </a:cubicBezTo>
                <a:cubicBezTo>
                  <a:pt x="3597477" y="4078342"/>
                  <a:pt x="3598819" y="4082864"/>
                  <a:pt x="3599706" y="4087599"/>
                </a:cubicBezTo>
                <a:lnTo>
                  <a:pt x="3601103" y="4101515"/>
                </a:lnTo>
                <a:lnTo>
                  <a:pt x="3600274" y="4102849"/>
                </a:lnTo>
                <a:cubicBezTo>
                  <a:pt x="3598143" y="4109482"/>
                  <a:pt x="3598077" y="4114144"/>
                  <a:pt x="3598925" y="4117926"/>
                </a:cubicBezTo>
                <a:lnTo>
                  <a:pt x="3600630" y="4121966"/>
                </a:lnTo>
                <a:lnTo>
                  <a:pt x="3600331" y="4132543"/>
                </a:lnTo>
                <a:lnTo>
                  <a:pt x="3601432" y="4154003"/>
                </a:lnTo>
                <a:lnTo>
                  <a:pt x="3600054" y="4157433"/>
                </a:lnTo>
                <a:lnTo>
                  <a:pt x="3599248" y="4188888"/>
                </a:lnTo>
                <a:cubicBezTo>
                  <a:pt x="3598993" y="4188940"/>
                  <a:pt x="3598738" y="4188992"/>
                  <a:pt x="3598484" y="4189044"/>
                </a:cubicBezTo>
                <a:cubicBezTo>
                  <a:pt x="3596754" y="4190111"/>
                  <a:pt x="3595443" y="4192250"/>
                  <a:pt x="3594971" y="4196698"/>
                </a:cubicBezTo>
                <a:cubicBezTo>
                  <a:pt x="3584674" y="4185805"/>
                  <a:pt x="3590455" y="4197885"/>
                  <a:pt x="3589971" y="4211958"/>
                </a:cubicBezTo>
                <a:cubicBezTo>
                  <a:pt x="3573870" y="4198179"/>
                  <a:pt x="3579156" y="4240607"/>
                  <a:pt x="3569135" y="4243705"/>
                </a:cubicBezTo>
                <a:cubicBezTo>
                  <a:pt x="3569142" y="4254351"/>
                  <a:pt x="3568856" y="4265362"/>
                  <a:pt x="3568210" y="4276468"/>
                </a:cubicBezTo>
                <a:lnTo>
                  <a:pt x="3567613" y="4282925"/>
                </a:lnTo>
                <a:cubicBezTo>
                  <a:pt x="3567553" y="4282949"/>
                  <a:pt x="3567492" y="4282974"/>
                  <a:pt x="3567432" y="4282999"/>
                </a:cubicBezTo>
                <a:cubicBezTo>
                  <a:pt x="3566940" y="4284280"/>
                  <a:pt x="3566607" y="4286359"/>
                  <a:pt x="3566464" y="4289697"/>
                </a:cubicBezTo>
                <a:lnTo>
                  <a:pt x="3566526" y="4294698"/>
                </a:lnTo>
                <a:lnTo>
                  <a:pt x="3565367" y="4307225"/>
                </a:lnTo>
                <a:lnTo>
                  <a:pt x="3563841" y="4311164"/>
                </a:lnTo>
                <a:lnTo>
                  <a:pt x="3561610" y="4312189"/>
                </a:lnTo>
                <a:lnTo>
                  <a:pt x="3561734" y="4313408"/>
                </a:lnTo>
                <a:cubicBezTo>
                  <a:pt x="3564537" y="4323096"/>
                  <a:pt x="3569544" y="4327053"/>
                  <a:pt x="3553832" y="4334910"/>
                </a:cubicBezTo>
                <a:cubicBezTo>
                  <a:pt x="3557797" y="4356533"/>
                  <a:pt x="3548502" y="4358433"/>
                  <a:pt x="3542564" y="4385380"/>
                </a:cubicBezTo>
                <a:cubicBezTo>
                  <a:pt x="3547050" y="4398267"/>
                  <a:pt x="3544091" y="4407098"/>
                  <a:pt x="3538724" y="4415150"/>
                </a:cubicBezTo>
                <a:cubicBezTo>
                  <a:pt x="3538633" y="4442707"/>
                  <a:pt x="3529920" y="4465824"/>
                  <a:pt x="3525348" y="4495753"/>
                </a:cubicBezTo>
                <a:cubicBezTo>
                  <a:pt x="3529387" y="4530212"/>
                  <a:pt x="3514579" y="4543935"/>
                  <a:pt x="3509749" y="4575934"/>
                </a:cubicBezTo>
                <a:cubicBezTo>
                  <a:pt x="3519579" y="4606914"/>
                  <a:pt x="3496418" y="4596497"/>
                  <a:pt x="3489779" y="4611927"/>
                </a:cubicBezTo>
                <a:lnTo>
                  <a:pt x="3488856" y="4616508"/>
                </a:lnTo>
                <a:lnTo>
                  <a:pt x="3489486" y="4629163"/>
                </a:lnTo>
                <a:lnTo>
                  <a:pt x="3490242" y="4633947"/>
                </a:lnTo>
                <a:cubicBezTo>
                  <a:pt x="3490570" y="4637233"/>
                  <a:pt x="3490539" y="4639406"/>
                  <a:pt x="3490244" y="4640894"/>
                </a:cubicBezTo>
                <a:lnTo>
                  <a:pt x="3490078" y="4641059"/>
                </a:lnTo>
                <a:lnTo>
                  <a:pt x="3490403" y="4647582"/>
                </a:lnTo>
                <a:cubicBezTo>
                  <a:pt x="3491330" y="4658608"/>
                  <a:pt x="3492590" y="4669354"/>
                  <a:pt x="3494082" y="4679601"/>
                </a:cubicBezTo>
                <a:cubicBezTo>
                  <a:pt x="3484854" y="4687754"/>
                  <a:pt x="3495864" y="4725869"/>
                  <a:pt x="3478421" y="4720918"/>
                </a:cubicBezTo>
                <a:cubicBezTo>
                  <a:pt x="3479918" y="4734712"/>
                  <a:pt x="3487176" y="4743359"/>
                  <a:pt x="3475730" y="4738188"/>
                </a:cubicBezTo>
                <a:cubicBezTo>
                  <a:pt x="3475894" y="4742712"/>
                  <a:pt x="3474928" y="4745450"/>
                  <a:pt x="3473409" y="4747368"/>
                </a:cubicBezTo>
                <a:lnTo>
                  <a:pt x="3472696" y="4747913"/>
                </a:lnTo>
                <a:lnTo>
                  <a:pt x="3476304" y="4778609"/>
                </a:lnTo>
                <a:lnTo>
                  <a:pt x="3475454" y="4782623"/>
                </a:lnTo>
                <a:lnTo>
                  <a:pt x="3479507" y="4802712"/>
                </a:lnTo>
                <a:lnTo>
                  <a:pt x="3480695" y="4813049"/>
                </a:lnTo>
                <a:lnTo>
                  <a:pt x="3482902" y="4816057"/>
                </a:lnTo>
                <a:cubicBezTo>
                  <a:pt x="3484247" y="4819259"/>
                  <a:pt x="3484834" y="4823783"/>
                  <a:pt x="3483703" y="4831270"/>
                </a:cubicBezTo>
                <a:lnTo>
                  <a:pt x="3483090" y="4832984"/>
                </a:lnTo>
                <a:lnTo>
                  <a:pt x="3486378" y="4845654"/>
                </a:lnTo>
                <a:cubicBezTo>
                  <a:pt x="3487893" y="4849755"/>
                  <a:pt x="3489817" y="4853416"/>
                  <a:pt x="3492309" y="4856425"/>
                </a:cubicBezTo>
                <a:cubicBezTo>
                  <a:pt x="3479133" y="4898390"/>
                  <a:pt x="3491371" y="4939174"/>
                  <a:pt x="3489182" y="4985308"/>
                </a:cubicBezTo>
                <a:cubicBezTo>
                  <a:pt x="3492413" y="5037202"/>
                  <a:pt x="3496839" y="5073159"/>
                  <a:pt x="3498182" y="5107346"/>
                </a:cubicBezTo>
                <a:cubicBezTo>
                  <a:pt x="3500266" y="5123329"/>
                  <a:pt x="3506680" y="5240376"/>
                  <a:pt x="3499225" y="5231073"/>
                </a:cubicBezTo>
                <a:cubicBezTo>
                  <a:pt x="3515247" y="5280090"/>
                  <a:pt x="3497607" y="5309911"/>
                  <a:pt x="3504960" y="5364785"/>
                </a:cubicBezTo>
                <a:cubicBezTo>
                  <a:pt x="3487546" y="5393671"/>
                  <a:pt x="3503686" y="5378336"/>
                  <a:pt x="3500486" y="5409009"/>
                </a:cubicBezTo>
                <a:cubicBezTo>
                  <a:pt x="3516561" y="5401350"/>
                  <a:pt x="3491544" y="5446009"/>
                  <a:pt x="3509710" y="5448570"/>
                </a:cubicBezTo>
                <a:cubicBezTo>
                  <a:pt x="3508555" y="5454072"/>
                  <a:pt x="3506859" y="5459319"/>
                  <a:pt x="3505022" y="5464568"/>
                </a:cubicBezTo>
                <a:lnTo>
                  <a:pt x="3504070" y="5467320"/>
                </a:lnTo>
                <a:lnTo>
                  <a:pt x="3503399" y="5478483"/>
                </a:lnTo>
                <a:lnTo>
                  <a:pt x="3499281" y="5481443"/>
                </a:lnTo>
                <a:lnTo>
                  <a:pt x="3499047" y="5616712"/>
                </a:lnTo>
                <a:cubicBezTo>
                  <a:pt x="3502347" y="5628424"/>
                  <a:pt x="3503819" y="5666768"/>
                  <a:pt x="3498775" y="5675291"/>
                </a:cubicBezTo>
                <a:cubicBezTo>
                  <a:pt x="3497984" y="5683547"/>
                  <a:pt x="3500335" y="5692400"/>
                  <a:pt x="3494739" y="5697458"/>
                </a:cubicBezTo>
                <a:cubicBezTo>
                  <a:pt x="3492180" y="5715432"/>
                  <a:pt x="3486290" y="5756597"/>
                  <a:pt x="3483423" y="5783137"/>
                </a:cubicBezTo>
                <a:cubicBezTo>
                  <a:pt x="3491452" y="5796973"/>
                  <a:pt x="3477643" y="5819988"/>
                  <a:pt x="3477532" y="5856699"/>
                </a:cubicBezTo>
                <a:cubicBezTo>
                  <a:pt x="3486776" y="5871818"/>
                  <a:pt x="3477340" y="5881447"/>
                  <a:pt x="3490032" y="5910638"/>
                </a:cubicBezTo>
                <a:cubicBezTo>
                  <a:pt x="3488930" y="5911913"/>
                  <a:pt x="3487924" y="5913488"/>
                  <a:pt x="3487046" y="5915313"/>
                </a:cubicBezTo>
                <a:cubicBezTo>
                  <a:pt x="3481941" y="5925917"/>
                  <a:pt x="3482137" y="5942505"/>
                  <a:pt x="3487484" y="5952365"/>
                </a:cubicBezTo>
                <a:cubicBezTo>
                  <a:pt x="3504666" y="5999029"/>
                  <a:pt x="3505019" y="6042078"/>
                  <a:pt x="3509266" y="6082373"/>
                </a:cubicBezTo>
                <a:cubicBezTo>
                  <a:pt x="3512265" y="6128005"/>
                  <a:pt x="3492950" y="6098121"/>
                  <a:pt x="3509564" y="6154771"/>
                </a:cubicBezTo>
                <a:cubicBezTo>
                  <a:pt x="3503223" y="6161045"/>
                  <a:pt x="3503062" y="6168289"/>
                  <a:pt x="3506404" y="6180433"/>
                </a:cubicBezTo>
                <a:cubicBezTo>
                  <a:pt x="3507378" y="6202614"/>
                  <a:pt x="3491084" y="6201180"/>
                  <a:pt x="3501312" y="6223427"/>
                </a:cubicBezTo>
                <a:cubicBezTo>
                  <a:pt x="3492497" y="6219559"/>
                  <a:pt x="3498753" y="6265580"/>
                  <a:pt x="3489469" y="6255476"/>
                </a:cubicBezTo>
                <a:cubicBezTo>
                  <a:pt x="3481791" y="6270065"/>
                  <a:pt x="3495037" y="6276996"/>
                  <a:pt x="3488398" y="6291462"/>
                </a:cubicBezTo>
                <a:cubicBezTo>
                  <a:pt x="3487099" y="6307679"/>
                  <a:pt x="3497555" y="6282019"/>
                  <a:pt x="3498547" y="6299935"/>
                </a:cubicBezTo>
                <a:cubicBezTo>
                  <a:pt x="3498173" y="6321676"/>
                  <a:pt x="3514193" y="6321381"/>
                  <a:pt x="3494028" y="6338390"/>
                </a:cubicBezTo>
                <a:lnTo>
                  <a:pt x="3486030" y="6396716"/>
                </a:lnTo>
                <a:cubicBezTo>
                  <a:pt x="3491309" y="6409668"/>
                  <a:pt x="3488928" y="6420134"/>
                  <a:pt x="3484103" y="6430386"/>
                </a:cubicBezTo>
                <a:cubicBezTo>
                  <a:pt x="3485763" y="6460632"/>
                  <a:pt x="3478568" y="6488285"/>
                  <a:pt x="3475922" y="6522318"/>
                </a:cubicBezTo>
                <a:cubicBezTo>
                  <a:pt x="3482128" y="6559051"/>
                  <a:pt x="3468277" y="6578006"/>
                  <a:pt x="3465506" y="6614374"/>
                </a:cubicBezTo>
                <a:cubicBezTo>
                  <a:pt x="3478925" y="6650248"/>
                  <a:pt x="3446064" y="6638174"/>
                  <a:pt x="3446789" y="6668768"/>
                </a:cubicBezTo>
                <a:cubicBezTo>
                  <a:pt x="3458869" y="6718505"/>
                  <a:pt x="3435878" y="6667592"/>
                  <a:pt x="3439582" y="6744454"/>
                </a:cubicBezTo>
                <a:cubicBezTo>
                  <a:pt x="3441631" y="6748797"/>
                  <a:pt x="3439393" y="6758101"/>
                  <a:pt x="3436538" y="6757102"/>
                </a:cubicBezTo>
                <a:cubicBezTo>
                  <a:pt x="3437461" y="6773941"/>
                  <a:pt x="3420846" y="6822488"/>
                  <a:pt x="3424061" y="6846522"/>
                </a:cubicBezTo>
                <a:lnTo>
                  <a:pt x="3423032" y="6858000"/>
                </a:lnTo>
                <a:lnTo>
                  <a:pt x="0" y="6858000"/>
                </a:lnTo>
                <a:close/>
              </a:path>
            </a:pathLst>
          </a:custGeom>
        </p:spPr>
      </p:pic>
      <p:sp>
        <p:nvSpPr>
          <p:cNvPr id="3" name="Content Placeholder 2">
            <a:extLst>
              <a:ext uri="{FF2B5EF4-FFF2-40B4-BE49-F238E27FC236}">
                <a16:creationId xmlns:a16="http://schemas.microsoft.com/office/drawing/2014/main" id="{2C633C70-D2B9-4DAF-B249-4AF077646107}"/>
              </a:ext>
            </a:extLst>
          </p:cNvPr>
          <p:cNvSpPr>
            <a:spLocks noGrp="1"/>
          </p:cNvSpPr>
          <p:nvPr>
            <p:ph idx="1"/>
          </p:nvPr>
        </p:nvSpPr>
        <p:spPr>
          <a:xfrm>
            <a:off x="3902528" y="1567543"/>
            <a:ext cx="7919357" cy="5012871"/>
          </a:xfrm>
        </p:spPr>
        <p:txBody>
          <a:bodyPr anchor="t">
            <a:normAutofit fontScale="92500" lnSpcReduction="10000"/>
          </a:bodyPr>
          <a:lstStyle/>
          <a:p>
            <a:r>
              <a:rPr lang="en-US" sz="1600" b="1" dirty="0"/>
              <a:t>Definition</a:t>
            </a:r>
            <a:r>
              <a:rPr lang="en-US" sz="1600" dirty="0"/>
              <a:t>: A rubric is an explicit set of criteria used for evaluating a particular type of work or performance and provides more details than a single grade or mark. </a:t>
            </a:r>
          </a:p>
          <a:p>
            <a:r>
              <a:rPr lang="en-US" sz="1600" b="1" dirty="0"/>
              <a:t>Elements of a Rubric </a:t>
            </a:r>
            <a:r>
              <a:rPr lang="en-US" sz="1600" dirty="0"/>
              <a:t>- Typically designed as a grid-type structure, a grading rubric includes criteria, levels of performance, scores, and descriptors which become unique assessment tools for any given assignment.</a:t>
            </a:r>
          </a:p>
          <a:p>
            <a:r>
              <a:rPr lang="en-US" sz="1600" b="1" dirty="0"/>
              <a:t>Criteria</a:t>
            </a:r>
            <a:r>
              <a:rPr lang="en-US" sz="1600" dirty="0"/>
              <a:t> - identify the trait, feature or dimension which is to be measured and include a definition and example to clarify the meaning of each trait being assessed. Each assignment or performance will determine the number of criteria to be scored. Criteria are derived from assignments, checklists, grading sheets or colleagues.</a:t>
            </a:r>
          </a:p>
          <a:p>
            <a:r>
              <a:rPr lang="en-US" sz="1600" b="1" dirty="0"/>
              <a:t>Levels of performance - </a:t>
            </a:r>
            <a:r>
              <a:rPr lang="en-US" sz="1600" dirty="0"/>
              <a:t>often labeled as adjectives which describe the performance levels. Levels of performance determine the degree of performance which has been met and will provide for consistent and objective assessment and better feedback to students. These levels tell students what they are expected to do.</a:t>
            </a:r>
          </a:p>
          <a:p>
            <a:r>
              <a:rPr lang="en-US" sz="1600" b="1" dirty="0"/>
              <a:t>Descriptors</a:t>
            </a:r>
            <a:r>
              <a:rPr lang="en-US" sz="1600" dirty="0"/>
              <a:t> - explicit descriptions of the performance and show how the score is derived and what is expected of the students. Descriptors spell out each level (gradation) of performance for each criterion and describe what performance at a particular level looks like. Descriptors describe how well students’ work is distinguished from the work of their peers and will help you to distinguish between each student’s work. Descriptors should be detailed enough to differentiate between the different level and increase the objectivity of the rater.</a:t>
            </a:r>
          </a:p>
          <a:p>
            <a:r>
              <a:rPr lang="en-US" sz="1600" b="1" dirty="0"/>
              <a:t>Scores</a:t>
            </a:r>
            <a:r>
              <a:rPr lang="en-US" sz="1600" dirty="0"/>
              <a:t> – the system of numbers or values used to rate each criterion and often are combined with levels of performance. </a:t>
            </a:r>
          </a:p>
          <a:p>
            <a:pPr marL="0" indent="0">
              <a:buNone/>
            </a:pPr>
            <a:r>
              <a:rPr lang="en-US" sz="1100" dirty="0"/>
              <a:t>         From Northern Illinois University at </a:t>
            </a:r>
            <a:r>
              <a:rPr lang="en-US" sz="1100" dirty="0">
                <a:hlinkClick r:id="rId3"/>
              </a:rPr>
              <a:t>https://www.niu.edu/citl/resources/guides/instructional-guide/rubrics-for-assessment.shtml</a:t>
            </a:r>
            <a:endParaRPr lang="en-US" sz="1100" dirty="0"/>
          </a:p>
          <a:p>
            <a:endParaRPr lang="en-US" sz="1000" dirty="0"/>
          </a:p>
        </p:txBody>
      </p:sp>
    </p:spTree>
    <p:extLst>
      <p:ext uri="{BB962C8B-B14F-4D97-AF65-F5344CB8AC3E}">
        <p14:creationId xmlns:p14="http://schemas.microsoft.com/office/powerpoint/2010/main" val="78275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37F85-403B-4061-A0D4-B14D8D223BE6}"/>
              </a:ext>
            </a:extLst>
          </p:cNvPr>
          <p:cNvSpPr>
            <a:spLocks noGrp="1"/>
          </p:cNvSpPr>
          <p:nvPr>
            <p:ph type="title"/>
          </p:nvPr>
        </p:nvSpPr>
        <p:spPr>
          <a:xfrm>
            <a:off x="289933" y="34503"/>
            <a:ext cx="11902067" cy="1037062"/>
          </a:xfrm>
        </p:spPr>
        <p:txBody>
          <a:bodyPr>
            <a:normAutofit fontScale="90000"/>
          </a:bodyPr>
          <a:lstStyle/>
          <a:p>
            <a:pPr algn="ctr"/>
            <a:r>
              <a:rPr lang="en-US" b="1" dirty="0">
                <a:latin typeface="+mn-lt"/>
              </a:rPr>
              <a:t>                                                                                         WRITING RUBRIC </a:t>
            </a:r>
            <a:br>
              <a:rPr lang="en-US" b="1" dirty="0">
                <a:latin typeface="+mn-lt"/>
              </a:rPr>
            </a:br>
            <a:r>
              <a:rPr lang="en-US" sz="1400" b="1" dirty="0">
                <a:latin typeface="+mn-lt"/>
              </a:rPr>
              <a:t>Written communication is the development and expression of ideas in writing. </a:t>
            </a:r>
            <a:r>
              <a:rPr lang="en-US" b="1" dirty="0">
                <a:latin typeface="+mn-lt"/>
              </a:rPr>
              <a:t/>
            </a:r>
            <a:br>
              <a:rPr lang="en-US" b="1" dirty="0">
                <a:latin typeface="+mn-lt"/>
              </a:rPr>
            </a:br>
            <a:endParaRPr lang="en-US" b="1" dirty="0">
              <a:latin typeface="+mn-lt"/>
            </a:endParaRPr>
          </a:p>
        </p:txBody>
      </p:sp>
      <p:graphicFrame>
        <p:nvGraphicFramePr>
          <p:cNvPr id="8" name="Content Placeholder 7">
            <a:extLst>
              <a:ext uri="{FF2B5EF4-FFF2-40B4-BE49-F238E27FC236}">
                <a16:creationId xmlns:a16="http://schemas.microsoft.com/office/drawing/2014/main" id="{1B4B5498-2CAA-4169-B4B7-30DB7055AB9D}"/>
              </a:ext>
            </a:extLst>
          </p:cNvPr>
          <p:cNvGraphicFramePr>
            <a:graphicFrameLocks noGrp="1"/>
          </p:cNvGraphicFramePr>
          <p:nvPr>
            <p:ph idx="1"/>
            <p:extLst>
              <p:ext uri="{D42A27DB-BD31-4B8C-83A1-F6EECF244321}">
                <p14:modId xmlns:p14="http://schemas.microsoft.com/office/powerpoint/2010/main" val="518014967"/>
              </p:ext>
            </p:extLst>
          </p:nvPr>
        </p:nvGraphicFramePr>
        <p:xfrm>
          <a:off x="838201" y="3787934"/>
          <a:ext cx="9253653" cy="426720"/>
        </p:xfrm>
        <a:graphic>
          <a:graphicData uri="http://schemas.openxmlformats.org/drawingml/2006/table">
            <a:tbl>
              <a:tblPr>
                <a:tableStyleId>{5C22544A-7EE6-4342-B048-85BDC9FD1C3A}</a:tableStyleId>
              </a:tblPr>
              <a:tblGrid>
                <a:gridCol w="8316637">
                  <a:extLst>
                    <a:ext uri="{9D8B030D-6E8A-4147-A177-3AD203B41FA5}">
                      <a16:colId xmlns:a16="http://schemas.microsoft.com/office/drawing/2014/main" val="3352343928"/>
                    </a:ext>
                  </a:extLst>
                </a:gridCol>
                <a:gridCol w="937016">
                  <a:extLst>
                    <a:ext uri="{9D8B030D-6E8A-4147-A177-3AD203B41FA5}">
                      <a16:colId xmlns:a16="http://schemas.microsoft.com/office/drawing/2014/main" val="4132107197"/>
                    </a:ext>
                  </a:extLst>
                </a:gridCol>
              </a:tblGrid>
              <a:tr h="420963">
                <a:tc>
                  <a:txBody>
                    <a:bodyPr/>
                    <a:lstStyle/>
                    <a:p>
                      <a:pPr marL="0" marR="0" algn="ctr">
                        <a:spcBef>
                          <a:spcPts val="0"/>
                        </a:spcBef>
                        <a:spcAft>
                          <a:spcPts val="0"/>
                        </a:spcAft>
                      </a:pPr>
                      <a:r>
                        <a:rPr lang="en-US" sz="1800" kern="150" cap="small" dirty="0">
                          <a:effectLst/>
                        </a:rPr>
                        <a:t>Written Communication </a:t>
                      </a:r>
                      <a:r>
                        <a:rPr lang="ru-RU" sz="1800" kern="150" cap="small" dirty="0">
                          <a:effectLst/>
                        </a:rPr>
                        <a:t>VALUE Rubric</a:t>
                      </a:r>
                      <a:endParaRPr lang="en-US" sz="1100" kern="150" dirty="0">
                        <a:effectLst/>
                      </a:endParaRPr>
                    </a:p>
                    <a:p>
                      <a:pPr marL="0" marR="0" algn="ctr">
                        <a:spcBef>
                          <a:spcPts val="0"/>
                        </a:spcBef>
                        <a:spcAft>
                          <a:spcPts val="0"/>
                        </a:spcAft>
                      </a:pPr>
                      <a:r>
                        <a:rPr lang="en-US" sz="1000" kern="150" dirty="0">
                          <a:effectLst/>
                        </a:rPr>
                        <a:t>f</a:t>
                      </a:r>
                      <a:r>
                        <a:rPr lang="ru-RU" sz="1000" kern="150" dirty="0">
                          <a:effectLst/>
                        </a:rPr>
                        <a:t>or more information</a:t>
                      </a:r>
                      <a:r>
                        <a:rPr lang="en-US" sz="1000" kern="150" dirty="0">
                          <a:effectLst/>
                        </a:rPr>
                        <a:t>, </a:t>
                      </a:r>
                      <a:r>
                        <a:rPr lang="ru-RU" sz="1000" kern="150" dirty="0">
                          <a:effectLst/>
                        </a:rPr>
                        <a:t>please </a:t>
                      </a:r>
                      <a:r>
                        <a:rPr lang="en-US" sz="1000" kern="150" dirty="0">
                          <a:effectLst/>
                        </a:rPr>
                        <a:t>contact value</a:t>
                      </a:r>
                      <a:r>
                        <a:rPr lang="ru-RU" sz="1000" kern="150" dirty="0">
                          <a:effectLst/>
                        </a:rPr>
                        <a:t>@</a:t>
                      </a:r>
                      <a:r>
                        <a:rPr lang="en-US" sz="1000" kern="150" dirty="0" err="1">
                          <a:effectLst/>
                        </a:rPr>
                        <a:t>aacu.orgE</a:t>
                      </a:r>
                      <a:endParaRPr lang="en-US" sz="1100" kern="150" dirty="0">
                        <a:effectLst/>
                        <a:latin typeface="Times New Roman" panose="02020603050405020304" pitchFamily="18" charset="0"/>
                        <a:ea typeface="Times New Roman" panose="02020603050405020304" pitchFamily="18" charset="0"/>
                        <a:cs typeface="Tahoma" panose="020B0604030504040204" pitchFamily="34" charset="0"/>
                      </a:endParaRPr>
                    </a:p>
                  </a:txBody>
                  <a:tcPr marL="0" marR="0" marT="0" marB="0"/>
                </a:tc>
                <a:tc>
                  <a:txBody>
                    <a:bodyPr/>
                    <a:lstStyle/>
                    <a:p>
                      <a:pPr marL="0" marR="0" algn="ctr">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ru-RU" sz="1000" kern="150" dirty="0">
                        <a:effectLst/>
                        <a:latin typeface="Garamond" panose="02020404030301010803" pitchFamily="18" charset="0"/>
                        <a:ea typeface="Times New Roman" panose="02020603050405020304" pitchFamily="18" charset="0"/>
                        <a:cs typeface="Tahoma" panose="020B0604030504040204" pitchFamily="34" charset="0"/>
                      </a:endParaRPr>
                    </a:p>
                  </a:txBody>
                  <a:tcPr marL="0" marR="0" marT="0" marB="0"/>
                </a:tc>
                <a:extLst>
                  <a:ext uri="{0D108BD9-81ED-4DB2-BD59-A6C34878D82A}">
                    <a16:rowId xmlns:a16="http://schemas.microsoft.com/office/drawing/2014/main" val="1182509997"/>
                  </a:ext>
                </a:extLst>
              </a:tr>
            </a:tbl>
          </a:graphicData>
        </a:graphic>
      </p:graphicFrame>
      <p:graphicFrame>
        <p:nvGraphicFramePr>
          <p:cNvPr id="9" name="Table 8">
            <a:extLst>
              <a:ext uri="{FF2B5EF4-FFF2-40B4-BE49-F238E27FC236}">
                <a16:creationId xmlns:a16="http://schemas.microsoft.com/office/drawing/2014/main" id="{38BA5F8C-03F4-4CD9-9513-CDD847F5943E}"/>
              </a:ext>
            </a:extLst>
          </p:cNvPr>
          <p:cNvGraphicFramePr>
            <a:graphicFrameLocks noGrp="1"/>
          </p:cNvGraphicFramePr>
          <p:nvPr>
            <p:extLst>
              <p:ext uri="{D42A27DB-BD31-4B8C-83A1-F6EECF244321}">
                <p14:modId xmlns:p14="http://schemas.microsoft.com/office/powerpoint/2010/main" val="264225738"/>
              </p:ext>
            </p:extLst>
          </p:nvPr>
        </p:nvGraphicFramePr>
        <p:xfrm>
          <a:off x="141250" y="1505415"/>
          <a:ext cx="9950604" cy="5265614"/>
        </p:xfrm>
        <a:graphic>
          <a:graphicData uri="http://schemas.openxmlformats.org/drawingml/2006/table">
            <a:tbl>
              <a:tblPr>
                <a:tableStyleId>{5C22544A-7EE6-4342-B048-85BDC9FD1C3A}</a:tableStyleId>
              </a:tblPr>
              <a:tblGrid>
                <a:gridCol w="1989696">
                  <a:extLst>
                    <a:ext uri="{9D8B030D-6E8A-4147-A177-3AD203B41FA5}">
                      <a16:colId xmlns:a16="http://schemas.microsoft.com/office/drawing/2014/main" val="316107346"/>
                    </a:ext>
                  </a:extLst>
                </a:gridCol>
                <a:gridCol w="1990227">
                  <a:extLst>
                    <a:ext uri="{9D8B030D-6E8A-4147-A177-3AD203B41FA5}">
                      <a16:colId xmlns:a16="http://schemas.microsoft.com/office/drawing/2014/main" val="1360587601"/>
                    </a:ext>
                  </a:extLst>
                </a:gridCol>
                <a:gridCol w="1989696">
                  <a:extLst>
                    <a:ext uri="{9D8B030D-6E8A-4147-A177-3AD203B41FA5}">
                      <a16:colId xmlns:a16="http://schemas.microsoft.com/office/drawing/2014/main" val="2921932612"/>
                    </a:ext>
                  </a:extLst>
                </a:gridCol>
                <a:gridCol w="1990227">
                  <a:extLst>
                    <a:ext uri="{9D8B030D-6E8A-4147-A177-3AD203B41FA5}">
                      <a16:colId xmlns:a16="http://schemas.microsoft.com/office/drawing/2014/main" val="336428332"/>
                    </a:ext>
                  </a:extLst>
                </a:gridCol>
                <a:gridCol w="1990758">
                  <a:extLst>
                    <a:ext uri="{9D8B030D-6E8A-4147-A177-3AD203B41FA5}">
                      <a16:colId xmlns:a16="http://schemas.microsoft.com/office/drawing/2014/main" val="770096779"/>
                    </a:ext>
                  </a:extLst>
                </a:gridCol>
              </a:tblGrid>
              <a:tr h="536222">
                <a:tc>
                  <a:txBody>
                    <a:bodyPr/>
                    <a:lstStyle/>
                    <a:p>
                      <a:pPr marL="0" marR="0" algn="ctr">
                        <a:spcBef>
                          <a:spcPts val="0"/>
                        </a:spcBef>
                        <a:spcAft>
                          <a:spcPts val="0"/>
                        </a:spcAft>
                      </a:pPr>
                      <a:r>
                        <a:rPr lang="ru-RU" sz="1000" kern="150" dirty="0">
                          <a:effectLst/>
                        </a:rPr>
                        <a:t> </a:t>
                      </a:r>
                      <a:r>
                        <a:rPr lang="en-US" sz="1000" kern="150" dirty="0">
                          <a:effectLst/>
                        </a:rPr>
                        <a:t> </a:t>
                      </a:r>
                      <a:endParaRPr lang="en-US" sz="1100" kern="150" dirty="0">
                        <a:effectLst/>
                        <a:latin typeface="Times New Roman" panose="02020603050405020304" pitchFamily="18" charset="0"/>
                        <a:ea typeface="Times New Roman" panose="02020603050405020304" pitchFamily="18" charset="0"/>
                        <a:cs typeface="Tahoma" panose="020B0604030504040204" pitchFamily="34" charset="0"/>
                      </a:endParaRPr>
                    </a:p>
                  </a:txBody>
                  <a:tcPr marL="30730" marR="30730" marT="30730" marB="30730"/>
                </a:tc>
                <a:tc>
                  <a:txBody>
                    <a:bodyPr/>
                    <a:lstStyle/>
                    <a:p>
                      <a:pPr marL="0" marR="0" algn="ctr">
                        <a:spcBef>
                          <a:spcPts val="0"/>
                        </a:spcBef>
                        <a:spcAft>
                          <a:spcPts val="0"/>
                        </a:spcAft>
                      </a:pPr>
                      <a:r>
                        <a:rPr lang="ru-RU" sz="1000" kern="150">
                          <a:effectLst/>
                        </a:rPr>
                        <a:t>Capstone</a:t>
                      </a:r>
                      <a:endParaRPr lang="en-US" sz="1100" kern="150">
                        <a:effectLst/>
                      </a:endParaRPr>
                    </a:p>
                    <a:p>
                      <a:pPr marL="0" marR="0" algn="ctr">
                        <a:spcBef>
                          <a:spcPts val="0"/>
                        </a:spcBef>
                        <a:spcAft>
                          <a:spcPts val="0"/>
                        </a:spcAft>
                      </a:pPr>
                      <a:r>
                        <a:rPr lang="ru-RU" sz="1000" kern="150">
                          <a:effectLst/>
                        </a:rPr>
                        <a:t>4</a:t>
                      </a:r>
                      <a:endParaRPr lang="en-US" sz="1100" kern="150">
                        <a:effectLst/>
                        <a:latin typeface="Times New Roman" panose="02020603050405020304" pitchFamily="18" charset="0"/>
                        <a:ea typeface="Times New Roman" panose="02020603050405020304" pitchFamily="18" charset="0"/>
                        <a:cs typeface="Tahoma" panose="020B0604030504040204" pitchFamily="34" charset="0"/>
                      </a:endParaRPr>
                    </a:p>
                  </a:txBody>
                  <a:tcPr marL="30730" marR="30730" marT="30730" marB="30730"/>
                </a:tc>
                <a:tc gridSpan="2">
                  <a:txBody>
                    <a:bodyPr/>
                    <a:lstStyle/>
                    <a:p>
                      <a:pPr marL="0" marR="0" algn="ctr">
                        <a:spcBef>
                          <a:spcPts val="0"/>
                        </a:spcBef>
                        <a:spcAft>
                          <a:spcPts val="0"/>
                        </a:spcAft>
                      </a:pPr>
                      <a:r>
                        <a:rPr lang="ru-RU" sz="1000" kern="150" dirty="0">
                          <a:effectLst/>
                        </a:rPr>
                        <a:t>Milestones</a:t>
                      </a:r>
                      <a:endParaRPr lang="en-US" sz="1100" kern="150" dirty="0">
                        <a:effectLst/>
                      </a:endParaRPr>
                    </a:p>
                    <a:p>
                      <a:pPr marL="0" marR="0" algn="ctr">
                        <a:spcBef>
                          <a:spcPts val="0"/>
                        </a:spcBef>
                        <a:spcAft>
                          <a:spcPts val="0"/>
                        </a:spcAft>
                      </a:pPr>
                      <a:r>
                        <a:rPr lang="ru-RU" sz="1000" kern="150" dirty="0">
                          <a:effectLst/>
                        </a:rPr>
                        <a:t>3		2</a:t>
                      </a:r>
                      <a:endParaRPr lang="en-US" sz="1100" kern="150" dirty="0">
                        <a:effectLst/>
                        <a:latin typeface="Times New Roman" panose="02020603050405020304" pitchFamily="18" charset="0"/>
                        <a:ea typeface="Times New Roman" panose="02020603050405020304" pitchFamily="18" charset="0"/>
                        <a:cs typeface="Tahoma" panose="020B0604030504040204" pitchFamily="34" charset="0"/>
                      </a:endParaRPr>
                    </a:p>
                  </a:txBody>
                  <a:tcPr marL="30730" marR="30730" marT="30730" marB="30730"/>
                </a:tc>
                <a:tc hMerge="1">
                  <a:txBody>
                    <a:bodyPr/>
                    <a:lstStyle/>
                    <a:p>
                      <a:endParaRPr lang="en-US"/>
                    </a:p>
                  </a:txBody>
                  <a:tcPr/>
                </a:tc>
                <a:tc>
                  <a:txBody>
                    <a:bodyPr/>
                    <a:lstStyle/>
                    <a:p>
                      <a:pPr marL="0" marR="0" algn="ctr">
                        <a:spcBef>
                          <a:spcPts val="0"/>
                        </a:spcBef>
                        <a:spcAft>
                          <a:spcPts val="0"/>
                        </a:spcAft>
                      </a:pPr>
                      <a:r>
                        <a:rPr lang="ru-RU" sz="1000" kern="150" dirty="0">
                          <a:effectLst/>
                        </a:rPr>
                        <a:t>Benchmark</a:t>
                      </a:r>
                      <a:endParaRPr lang="en-US" sz="1100" kern="150" dirty="0">
                        <a:effectLst/>
                      </a:endParaRPr>
                    </a:p>
                    <a:p>
                      <a:pPr marL="0" marR="0" algn="ctr">
                        <a:spcBef>
                          <a:spcPts val="0"/>
                        </a:spcBef>
                        <a:spcAft>
                          <a:spcPts val="0"/>
                        </a:spcAft>
                      </a:pPr>
                      <a:r>
                        <a:rPr lang="ru-RU" sz="1000" kern="150" dirty="0">
                          <a:effectLst/>
                        </a:rPr>
                        <a:t>1</a:t>
                      </a:r>
                      <a:endParaRPr lang="en-US" sz="1100" kern="150" dirty="0">
                        <a:effectLst/>
                        <a:latin typeface="Times New Roman" panose="02020603050405020304" pitchFamily="18" charset="0"/>
                        <a:ea typeface="Times New Roman" panose="02020603050405020304" pitchFamily="18" charset="0"/>
                        <a:cs typeface="Tahoma" panose="020B0604030504040204" pitchFamily="34" charset="0"/>
                      </a:endParaRPr>
                    </a:p>
                  </a:txBody>
                  <a:tcPr marL="30730" marR="30730" marT="30730" marB="30730"/>
                </a:tc>
                <a:extLst>
                  <a:ext uri="{0D108BD9-81ED-4DB2-BD59-A6C34878D82A}">
                    <a16:rowId xmlns:a16="http://schemas.microsoft.com/office/drawing/2014/main" val="1351681246"/>
                  </a:ext>
                </a:extLst>
              </a:tr>
              <a:tr h="1166463">
                <a:tc>
                  <a:txBody>
                    <a:bodyPr/>
                    <a:lstStyle/>
                    <a:p>
                      <a:pPr marL="0" marR="0">
                        <a:spcBef>
                          <a:spcPts val="0"/>
                        </a:spcBef>
                        <a:spcAft>
                          <a:spcPts val="0"/>
                        </a:spcAft>
                      </a:pPr>
                      <a:r>
                        <a:rPr lang="ru-RU" sz="1000" kern="150" dirty="0">
                          <a:effectLst/>
                        </a:rPr>
                        <a:t>Context of and </a:t>
                      </a:r>
                      <a:r>
                        <a:rPr lang="en-US" sz="1000" kern="150" dirty="0">
                          <a:effectLst/>
                        </a:rPr>
                        <a:t>P</a:t>
                      </a:r>
                      <a:r>
                        <a:rPr lang="ru-RU" sz="1000" kern="150" dirty="0">
                          <a:effectLst/>
                        </a:rPr>
                        <a:t>urpose for </a:t>
                      </a:r>
                      <a:r>
                        <a:rPr lang="en-US" sz="1000" kern="150" dirty="0">
                          <a:effectLst/>
                        </a:rPr>
                        <a:t>W</a:t>
                      </a:r>
                      <a:r>
                        <a:rPr lang="ru-RU" sz="1000" kern="150" dirty="0">
                          <a:effectLst/>
                        </a:rPr>
                        <a:t>riting</a:t>
                      </a:r>
                      <a:endParaRPr lang="en-US" sz="1100" kern="150" dirty="0">
                        <a:effectLst/>
                      </a:endParaRPr>
                    </a:p>
                    <a:p>
                      <a:pPr marL="0" marR="0">
                        <a:spcBef>
                          <a:spcPts val="0"/>
                        </a:spcBef>
                        <a:spcAft>
                          <a:spcPts val="0"/>
                        </a:spcAft>
                      </a:pPr>
                      <a:r>
                        <a:rPr lang="ru-RU" sz="1000" kern="150" dirty="0">
                          <a:effectLst/>
                        </a:rPr>
                        <a:t>Includes considerations of audience, purpose, and the circumstances surrounding the writing task(s).</a:t>
                      </a:r>
                      <a:endParaRPr lang="en-US" sz="1100" kern="150" dirty="0">
                        <a:effectLst/>
                        <a:latin typeface="Times New Roman" panose="02020603050405020304" pitchFamily="18" charset="0"/>
                        <a:ea typeface="Times New Roman" panose="02020603050405020304" pitchFamily="18" charset="0"/>
                        <a:cs typeface="Tahoma" panose="020B0604030504040204" pitchFamily="34" charset="0"/>
                      </a:endParaRPr>
                    </a:p>
                  </a:txBody>
                  <a:tcPr marL="30730" marR="30730" marT="30730" marB="30730"/>
                </a:tc>
                <a:tc>
                  <a:txBody>
                    <a:bodyPr/>
                    <a:lstStyle/>
                    <a:p>
                      <a:pPr marL="0" marR="0">
                        <a:spcBef>
                          <a:spcPts val="0"/>
                        </a:spcBef>
                        <a:spcAft>
                          <a:spcPts val="0"/>
                        </a:spcAft>
                      </a:pPr>
                      <a:r>
                        <a:rPr lang="ru-RU" sz="1000" kern="150">
                          <a:effectLst/>
                        </a:rPr>
                        <a:t>Demonstrates a thorough understanding of context, audience, and purpose that is responsive to the assigned task(s) and focuses all elements of the work.</a:t>
                      </a:r>
                      <a:endParaRPr lang="en-US" sz="1100" kern="150">
                        <a:effectLst/>
                        <a:latin typeface="Times New Roman" panose="02020603050405020304" pitchFamily="18" charset="0"/>
                        <a:ea typeface="Times New Roman" panose="02020603050405020304" pitchFamily="18" charset="0"/>
                        <a:cs typeface="Tahoma" panose="020B0604030504040204" pitchFamily="34" charset="0"/>
                      </a:endParaRPr>
                    </a:p>
                  </a:txBody>
                  <a:tcPr marL="30730" marR="30730" marT="30730" marB="30730"/>
                </a:tc>
                <a:tc>
                  <a:txBody>
                    <a:bodyPr/>
                    <a:lstStyle/>
                    <a:p>
                      <a:pPr marL="0" marR="0">
                        <a:spcBef>
                          <a:spcPts val="0"/>
                        </a:spcBef>
                        <a:spcAft>
                          <a:spcPts val="0"/>
                        </a:spcAft>
                      </a:pPr>
                      <a:r>
                        <a:rPr lang="ru-RU" sz="1000" kern="150" dirty="0">
                          <a:effectLst/>
                        </a:rPr>
                        <a:t>Demonstrates adequate consideration of context, audience, and purpose and a clear</a:t>
                      </a:r>
                      <a:r>
                        <a:rPr lang="en-US" sz="1000" kern="150" dirty="0">
                          <a:effectLst/>
                        </a:rPr>
                        <a:t> focus  on the assigned (s)  (e.g. the task aligns with  audience, purpose and context).                              </a:t>
                      </a:r>
                      <a:endParaRPr lang="en-US" sz="1100" kern="150" dirty="0">
                        <a:effectLst/>
                        <a:latin typeface="Times New Roman" panose="02020603050405020304" pitchFamily="18" charset="0"/>
                        <a:ea typeface="Times New Roman" panose="02020603050405020304" pitchFamily="18" charset="0"/>
                        <a:cs typeface="Tahoma" panose="020B0604030504040204" pitchFamily="34" charset="0"/>
                      </a:endParaRPr>
                    </a:p>
                  </a:txBody>
                  <a:tcPr marL="30730" marR="30730" marT="30730" marB="30730"/>
                </a:tc>
                <a:tc>
                  <a:txBody>
                    <a:bodyPr/>
                    <a:lstStyle/>
                    <a:p>
                      <a:pPr marL="0" marR="0">
                        <a:spcBef>
                          <a:spcPts val="0"/>
                        </a:spcBef>
                        <a:spcAft>
                          <a:spcPts val="0"/>
                        </a:spcAft>
                      </a:pPr>
                      <a:r>
                        <a:rPr lang="ru-RU" sz="1000" kern="150" dirty="0" err="1">
                          <a:effectLst/>
                        </a:rPr>
                        <a:t>Demonstrates</a:t>
                      </a:r>
                      <a:r>
                        <a:rPr lang="ru-RU" sz="1000" kern="150" dirty="0">
                          <a:effectLst/>
                        </a:rPr>
                        <a:t> </a:t>
                      </a:r>
                      <a:r>
                        <a:rPr lang="ru-RU" sz="1000" kern="150" dirty="0" err="1">
                          <a:effectLst/>
                        </a:rPr>
                        <a:t>awareness</a:t>
                      </a:r>
                      <a:r>
                        <a:rPr lang="ru-RU" sz="1000" kern="150" dirty="0">
                          <a:effectLst/>
                        </a:rPr>
                        <a:t> </a:t>
                      </a:r>
                      <a:r>
                        <a:rPr lang="ru-RU" sz="1000" kern="150" dirty="0" err="1">
                          <a:effectLst/>
                        </a:rPr>
                        <a:t>of</a:t>
                      </a:r>
                      <a:r>
                        <a:rPr lang="ru-RU" sz="1000" kern="150" dirty="0">
                          <a:effectLst/>
                        </a:rPr>
                        <a:t> </a:t>
                      </a:r>
                      <a:r>
                        <a:rPr lang="ru-RU" sz="1000" kern="150" dirty="0" err="1">
                          <a:effectLst/>
                        </a:rPr>
                        <a:t>context</a:t>
                      </a:r>
                      <a:r>
                        <a:rPr lang="ru-RU" sz="1000" kern="150" dirty="0">
                          <a:effectLst/>
                        </a:rPr>
                        <a:t>, </a:t>
                      </a:r>
                      <a:r>
                        <a:rPr lang="ru-RU" sz="1000" kern="150" dirty="0" err="1">
                          <a:effectLst/>
                        </a:rPr>
                        <a:t>audience</a:t>
                      </a:r>
                      <a:r>
                        <a:rPr lang="ru-RU" sz="1000" kern="150" dirty="0">
                          <a:effectLst/>
                        </a:rPr>
                        <a:t>, </a:t>
                      </a:r>
                      <a:r>
                        <a:rPr lang="ru-RU" sz="1000" kern="150" dirty="0" err="1">
                          <a:effectLst/>
                        </a:rPr>
                        <a:t>purpose</a:t>
                      </a:r>
                      <a:r>
                        <a:rPr lang="ru-RU" sz="1000" kern="150" dirty="0">
                          <a:effectLst/>
                        </a:rPr>
                        <a:t>, </a:t>
                      </a:r>
                      <a:r>
                        <a:rPr lang="ru-RU" sz="1000" kern="150" dirty="0" err="1">
                          <a:effectLst/>
                        </a:rPr>
                        <a:t>and</a:t>
                      </a:r>
                      <a:r>
                        <a:rPr lang="ru-RU" sz="1000" kern="150" dirty="0">
                          <a:effectLst/>
                        </a:rPr>
                        <a:t> </a:t>
                      </a:r>
                      <a:r>
                        <a:rPr lang="ru-RU" sz="1000" kern="150" dirty="0" err="1">
                          <a:effectLst/>
                        </a:rPr>
                        <a:t>to</a:t>
                      </a:r>
                      <a:r>
                        <a:rPr lang="ru-RU" sz="1000" kern="150" dirty="0">
                          <a:effectLst/>
                        </a:rPr>
                        <a:t> </a:t>
                      </a:r>
                      <a:r>
                        <a:rPr lang="ru-RU" sz="1000" kern="150" dirty="0" err="1">
                          <a:effectLst/>
                        </a:rPr>
                        <a:t>the</a:t>
                      </a:r>
                      <a:r>
                        <a:rPr lang="ru-RU" sz="1000" kern="150" dirty="0">
                          <a:effectLst/>
                        </a:rPr>
                        <a:t> </a:t>
                      </a:r>
                      <a:r>
                        <a:rPr lang="ru-RU" sz="1000" kern="150" dirty="0" err="1">
                          <a:effectLst/>
                        </a:rPr>
                        <a:t>assigned</a:t>
                      </a:r>
                      <a:r>
                        <a:rPr lang="ru-RU" sz="1000" kern="150" dirty="0">
                          <a:effectLst/>
                        </a:rPr>
                        <a:t> </a:t>
                      </a:r>
                      <a:r>
                        <a:rPr lang="ru-RU" sz="1000" kern="150" dirty="0" err="1">
                          <a:effectLst/>
                        </a:rPr>
                        <a:t>tasks</a:t>
                      </a:r>
                      <a:r>
                        <a:rPr lang="ru-RU" sz="1000" kern="150" dirty="0">
                          <a:effectLst/>
                        </a:rPr>
                        <a:t>(</a:t>
                      </a:r>
                      <a:r>
                        <a:rPr lang="ru-RU" sz="1000" kern="150" dirty="0" err="1">
                          <a:effectLst/>
                        </a:rPr>
                        <a:t>s</a:t>
                      </a:r>
                      <a:r>
                        <a:rPr lang="ru-RU" sz="1000" kern="150" dirty="0">
                          <a:effectLst/>
                        </a:rPr>
                        <a:t>) (</a:t>
                      </a:r>
                      <a:r>
                        <a:rPr lang="ru-RU" sz="1000" kern="150" dirty="0" err="1">
                          <a:effectLst/>
                        </a:rPr>
                        <a:t>e.g</a:t>
                      </a:r>
                      <a:r>
                        <a:rPr lang="ru-RU" sz="1000" kern="150" dirty="0">
                          <a:effectLst/>
                        </a:rPr>
                        <a:t>., </a:t>
                      </a:r>
                      <a:r>
                        <a:rPr lang="ru-RU" sz="1000" kern="150" dirty="0" err="1">
                          <a:effectLst/>
                        </a:rPr>
                        <a:t>begins</a:t>
                      </a:r>
                      <a:r>
                        <a:rPr lang="ru-RU" sz="1000" kern="150" dirty="0">
                          <a:effectLst/>
                        </a:rPr>
                        <a:t> </a:t>
                      </a:r>
                      <a:r>
                        <a:rPr lang="ru-RU" sz="1000" kern="150" dirty="0" err="1">
                          <a:effectLst/>
                        </a:rPr>
                        <a:t>to</a:t>
                      </a:r>
                      <a:r>
                        <a:rPr lang="ru-RU" sz="1000" kern="150" dirty="0">
                          <a:effectLst/>
                        </a:rPr>
                        <a:t> </a:t>
                      </a:r>
                      <a:r>
                        <a:rPr lang="ru-RU" sz="1000" kern="150" dirty="0" err="1">
                          <a:effectLst/>
                        </a:rPr>
                        <a:t>show</a:t>
                      </a:r>
                      <a:r>
                        <a:rPr lang="ru-RU" sz="1000" kern="150" dirty="0">
                          <a:effectLst/>
                        </a:rPr>
                        <a:t> </a:t>
                      </a:r>
                      <a:r>
                        <a:rPr lang="ru-RU" sz="1000" kern="150" dirty="0" err="1">
                          <a:effectLst/>
                        </a:rPr>
                        <a:t>awareness</a:t>
                      </a:r>
                      <a:r>
                        <a:rPr lang="ru-RU" sz="1000" kern="150" dirty="0">
                          <a:effectLst/>
                        </a:rPr>
                        <a:t> </a:t>
                      </a:r>
                      <a:r>
                        <a:rPr lang="ru-RU" sz="1000" kern="150" dirty="0" err="1">
                          <a:effectLst/>
                        </a:rPr>
                        <a:t>of</a:t>
                      </a:r>
                      <a:r>
                        <a:rPr lang="ru-RU" sz="1000" kern="150" dirty="0">
                          <a:effectLst/>
                        </a:rPr>
                        <a:t> </a:t>
                      </a:r>
                      <a:r>
                        <a:rPr lang="ru-RU" sz="1000" kern="150" dirty="0" err="1">
                          <a:effectLst/>
                        </a:rPr>
                        <a:t>audience's</a:t>
                      </a:r>
                      <a:r>
                        <a:rPr lang="ru-RU" sz="1000" kern="150" dirty="0">
                          <a:effectLst/>
                        </a:rPr>
                        <a:t> </a:t>
                      </a:r>
                      <a:r>
                        <a:rPr lang="ru-RU" sz="1000" kern="150" dirty="0" err="1">
                          <a:effectLst/>
                        </a:rPr>
                        <a:t>perceptions</a:t>
                      </a:r>
                      <a:r>
                        <a:rPr lang="ru-RU" sz="1000" kern="150" dirty="0">
                          <a:effectLst/>
                        </a:rPr>
                        <a:t> </a:t>
                      </a:r>
                      <a:r>
                        <a:rPr lang="ru-RU" sz="1000" kern="150" dirty="0" err="1">
                          <a:effectLst/>
                        </a:rPr>
                        <a:t>and</a:t>
                      </a:r>
                      <a:r>
                        <a:rPr lang="ru-RU" sz="1000" kern="150" dirty="0">
                          <a:effectLst/>
                        </a:rPr>
                        <a:t> </a:t>
                      </a:r>
                      <a:r>
                        <a:rPr lang="ru-RU" sz="1000" kern="150" dirty="0" err="1">
                          <a:effectLst/>
                        </a:rPr>
                        <a:t>assumptions</a:t>
                      </a:r>
                      <a:r>
                        <a:rPr lang="ru-RU" sz="1000" kern="150" dirty="0">
                          <a:effectLst/>
                        </a:rPr>
                        <a:t>).</a:t>
                      </a:r>
                      <a:endParaRPr lang="en-US" sz="1100" kern="150" dirty="0">
                        <a:effectLst/>
                        <a:latin typeface="Times New Roman" panose="02020603050405020304" pitchFamily="18" charset="0"/>
                        <a:ea typeface="Times New Roman" panose="02020603050405020304" pitchFamily="18" charset="0"/>
                        <a:cs typeface="Tahoma" panose="020B0604030504040204" pitchFamily="34" charset="0"/>
                      </a:endParaRPr>
                    </a:p>
                  </a:txBody>
                  <a:tcPr marL="30730" marR="30730" marT="30730" marB="30730"/>
                </a:tc>
                <a:tc>
                  <a:txBody>
                    <a:bodyPr/>
                    <a:lstStyle/>
                    <a:p>
                      <a:pPr marL="0" marR="0">
                        <a:spcBef>
                          <a:spcPts val="0"/>
                        </a:spcBef>
                        <a:spcAft>
                          <a:spcPts val="0"/>
                        </a:spcAft>
                      </a:pPr>
                      <a:r>
                        <a:rPr lang="ru-RU" sz="1000" kern="150" dirty="0">
                          <a:effectLst/>
                        </a:rPr>
                        <a:t>Demonstrates minimal attention to context, audience, purpose, and to the assigned tasks(s) (e.g., expectation of instructor or self as audience).</a:t>
                      </a:r>
                      <a:endParaRPr lang="en-US" sz="1100" kern="150" dirty="0">
                        <a:effectLst/>
                        <a:latin typeface="Times New Roman" panose="02020603050405020304" pitchFamily="18" charset="0"/>
                        <a:ea typeface="Times New Roman" panose="02020603050405020304" pitchFamily="18" charset="0"/>
                        <a:cs typeface="Tahoma" panose="020B0604030504040204" pitchFamily="34" charset="0"/>
                      </a:endParaRPr>
                    </a:p>
                  </a:txBody>
                  <a:tcPr marL="30730" marR="30730" marT="30730" marB="30730"/>
                </a:tc>
                <a:extLst>
                  <a:ext uri="{0D108BD9-81ED-4DB2-BD59-A6C34878D82A}">
                    <a16:rowId xmlns:a16="http://schemas.microsoft.com/office/drawing/2014/main" val="1268689842"/>
                  </a:ext>
                </a:extLst>
              </a:tr>
              <a:tr h="851342">
                <a:tc>
                  <a:txBody>
                    <a:bodyPr/>
                    <a:lstStyle/>
                    <a:p>
                      <a:pPr marL="0" marR="0">
                        <a:spcBef>
                          <a:spcPts val="0"/>
                        </a:spcBef>
                        <a:spcAft>
                          <a:spcPts val="0"/>
                        </a:spcAft>
                      </a:pPr>
                      <a:r>
                        <a:rPr lang="ru-RU" sz="1000" kern="150">
                          <a:effectLst/>
                        </a:rPr>
                        <a:t>Content Development</a:t>
                      </a:r>
                      <a:endParaRPr lang="en-US" sz="1100" kern="150">
                        <a:effectLst/>
                        <a:latin typeface="Times New Roman" panose="02020603050405020304" pitchFamily="18" charset="0"/>
                        <a:ea typeface="Times New Roman" panose="02020603050405020304" pitchFamily="18" charset="0"/>
                        <a:cs typeface="Tahoma" panose="020B0604030504040204" pitchFamily="34" charset="0"/>
                      </a:endParaRPr>
                    </a:p>
                  </a:txBody>
                  <a:tcPr marL="30730" marR="30730" marT="30730" marB="30730"/>
                </a:tc>
                <a:tc>
                  <a:txBody>
                    <a:bodyPr/>
                    <a:lstStyle/>
                    <a:p>
                      <a:pPr marL="0" marR="0">
                        <a:spcBef>
                          <a:spcPts val="0"/>
                        </a:spcBef>
                        <a:spcAft>
                          <a:spcPts val="0"/>
                        </a:spcAft>
                      </a:pPr>
                      <a:r>
                        <a:rPr lang="ru-RU" sz="1000" kern="150">
                          <a:effectLst/>
                        </a:rPr>
                        <a:t>Uses appropriate, relevant, and compelling content to illustrate mastery of the subject, conveying the writer's understanding, and shaping the whole work.</a:t>
                      </a:r>
                      <a:endParaRPr lang="en-US" sz="1100" kern="150">
                        <a:effectLst/>
                        <a:latin typeface="Times New Roman" panose="02020603050405020304" pitchFamily="18" charset="0"/>
                        <a:ea typeface="Times New Roman" panose="02020603050405020304" pitchFamily="18" charset="0"/>
                        <a:cs typeface="Tahoma" panose="020B0604030504040204" pitchFamily="34" charset="0"/>
                      </a:endParaRPr>
                    </a:p>
                  </a:txBody>
                  <a:tcPr marL="30730" marR="30730" marT="30730" marB="30730"/>
                </a:tc>
                <a:tc>
                  <a:txBody>
                    <a:bodyPr/>
                    <a:lstStyle/>
                    <a:p>
                      <a:pPr marL="0" marR="0">
                        <a:spcBef>
                          <a:spcPts val="0"/>
                        </a:spcBef>
                        <a:spcAft>
                          <a:spcPts val="0"/>
                        </a:spcAft>
                      </a:pPr>
                      <a:r>
                        <a:rPr lang="ru-RU" sz="1000" kern="150" dirty="0">
                          <a:effectLst/>
                        </a:rPr>
                        <a:t>Uses appropriate, relevant, and compelling content to explore ideas within the context of the discipline and shape the whole work</a:t>
                      </a:r>
                      <a:r>
                        <a:rPr lang="en-US" sz="1000" kern="150" dirty="0">
                          <a:effectLst/>
                        </a:rPr>
                        <a:t>.</a:t>
                      </a:r>
                      <a:endParaRPr lang="en-US" sz="1100" kern="150" dirty="0">
                        <a:effectLst/>
                      </a:endParaRPr>
                    </a:p>
                    <a:p>
                      <a:pPr marL="0" marR="0">
                        <a:spcBef>
                          <a:spcPts val="0"/>
                        </a:spcBef>
                        <a:spcAft>
                          <a:spcPts val="0"/>
                        </a:spcAft>
                      </a:pPr>
                      <a:r>
                        <a:rPr lang="ru-RU" sz="1000" kern="150" dirty="0">
                          <a:effectLst/>
                        </a:rPr>
                        <a:t> </a:t>
                      </a:r>
                      <a:endParaRPr lang="en-US" sz="1100" kern="150" dirty="0">
                        <a:effectLst/>
                        <a:latin typeface="Times New Roman" panose="02020603050405020304" pitchFamily="18" charset="0"/>
                        <a:ea typeface="Times New Roman" panose="02020603050405020304" pitchFamily="18" charset="0"/>
                        <a:cs typeface="Tahoma" panose="020B0604030504040204" pitchFamily="34" charset="0"/>
                      </a:endParaRPr>
                    </a:p>
                  </a:txBody>
                  <a:tcPr marL="30730" marR="30730" marT="30730" marB="30730"/>
                </a:tc>
                <a:tc>
                  <a:txBody>
                    <a:bodyPr/>
                    <a:lstStyle/>
                    <a:p>
                      <a:pPr marL="0" marR="0">
                        <a:spcBef>
                          <a:spcPts val="0"/>
                        </a:spcBef>
                        <a:spcAft>
                          <a:spcPts val="0"/>
                        </a:spcAft>
                      </a:pPr>
                      <a:r>
                        <a:rPr lang="ru-RU" sz="1000" kern="150" dirty="0">
                          <a:effectLst/>
                        </a:rPr>
                        <a:t>Uses appropriate and relevant content to develop and explore ideas through most of the work.</a:t>
                      </a:r>
                      <a:endParaRPr lang="en-US" sz="1100" kern="150" dirty="0">
                        <a:effectLst/>
                        <a:latin typeface="Times New Roman" panose="02020603050405020304" pitchFamily="18" charset="0"/>
                        <a:ea typeface="Times New Roman" panose="02020603050405020304" pitchFamily="18" charset="0"/>
                        <a:cs typeface="Tahoma" panose="020B0604030504040204" pitchFamily="34" charset="0"/>
                      </a:endParaRPr>
                    </a:p>
                  </a:txBody>
                  <a:tcPr marL="30730" marR="30730" marT="30730" marB="30730"/>
                </a:tc>
                <a:tc>
                  <a:txBody>
                    <a:bodyPr/>
                    <a:lstStyle/>
                    <a:p>
                      <a:pPr marL="0" marR="0">
                        <a:spcBef>
                          <a:spcPts val="0"/>
                        </a:spcBef>
                        <a:spcAft>
                          <a:spcPts val="0"/>
                        </a:spcAft>
                      </a:pPr>
                      <a:r>
                        <a:rPr lang="ru-RU" sz="1000" kern="150" dirty="0">
                          <a:effectLst/>
                        </a:rPr>
                        <a:t>Uses appropriate and relevant content to develop simple ideas in some parts of the work.</a:t>
                      </a:r>
                      <a:endParaRPr lang="en-US" sz="1100" kern="150" dirty="0">
                        <a:effectLst/>
                        <a:latin typeface="Times New Roman" panose="02020603050405020304" pitchFamily="18" charset="0"/>
                        <a:ea typeface="Times New Roman" panose="02020603050405020304" pitchFamily="18" charset="0"/>
                        <a:cs typeface="Tahoma" panose="020B0604030504040204" pitchFamily="34" charset="0"/>
                      </a:endParaRPr>
                    </a:p>
                  </a:txBody>
                  <a:tcPr marL="30730" marR="30730" marT="30730" marB="30730"/>
                </a:tc>
                <a:extLst>
                  <a:ext uri="{0D108BD9-81ED-4DB2-BD59-A6C34878D82A}">
                    <a16:rowId xmlns:a16="http://schemas.microsoft.com/office/drawing/2014/main" val="2930138766"/>
                  </a:ext>
                </a:extLst>
              </a:tr>
              <a:tr h="1166463">
                <a:tc>
                  <a:txBody>
                    <a:bodyPr/>
                    <a:lstStyle/>
                    <a:p>
                      <a:pPr marL="0" marR="0">
                        <a:spcBef>
                          <a:spcPts val="0"/>
                        </a:spcBef>
                        <a:spcAft>
                          <a:spcPts val="0"/>
                        </a:spcAft>
                      </a:pPr>
                      <a:r>
                        <a:rPr lang="ru-RU" sz="1000" kern="150">
                          <a:effectLst/>
                        </a:rPr>
                        <a:t>Genre and </a:t>
                      </a:r>
                      <a:r>
                        <a:rPr lang="en-US" sz="1000" kern="150">
                          <a:effectLst/>
                        </a:rPr>
                        <a:t>D</a:t>
                      </a:r>
                      <a:r>
                        <a:rPr lang="ru-RU" sz="1000" kern="150">
                          <a:effectLst/>
                        </a:rPr>
                        <a:t>isciplinary </a:t>
                      </a:r>
                      <a:r>
                        <a:rPr lang="en-US" sz="1000" kern="150">
                          <a:effectLst/>
                        </a:rPr>
                        <a:t>C</a:t>
                      </a:r>
                      <a:r>
                        <a:rPr lang="ru-RU" sz="1000" kern="150">
                          <a:effectLst/>
                        </a:rPr>
                        <a:t>onventions</a:t>
                      </a:r>
                      <a:endParaRPr lang="en-US" sz="1100" kern="150">
                        <a:effectLst/>
                      </a:endParaRPr>
                    </a:p>
                    <a:p>
                      <a:pPr marL="0" marR="0">
                        <a:spcBef>
                          <a:spcPts val="0"/>
                        </a:spcBef>
                        <a:spcAft>
                          <a:spcPts val="0"/>
                        </a:spcAft>
                      </a:pPr>
                      <a:r>
                        <a:rPr lang="ru-RU" sz="1000" kern="150">
                          <a:effectLst/>
                        </a:rPr>
                        <a:t>Formal and informal rules inherent in the expectations for writing in particular forms and/or academic fields (please see glossary).</a:t>
                      </a:r>
                      <a:endParaRPr lang="en-US" sz="1100" kern="150">
                        <a:effectLst/>
                        <a:latin typeface="Times New Roman" panose="02020603050405020304" pitchFamily="18" charset="0"/>
                        <a:ea typeface="Times New Roman" panose="02020603050405020304" pitchFamily="18" charset="0"/>
                        <a:cs typeface="Tahoma" panose="020B0604030504040204" pitchFamily="34" charset="0"/>
                      </a:endParaRPr>
                    </a:p>
                  </a:txBody>
                  <a:tcPr marL="30730" marR="30730" marT="30730" marB="30730"/>
                </a:tc>
                <a:tc>
                  <a:txBody>
                    <a:bodyPr/>
                    <a:lstStyle/>
                    <a:p>
                      <a:pPr marL="0" marR="0">
                        <a:spcBef>
                          <a:spcPts val="0"/>
                        </a:spcBef>
                        <a:spcAft>
                          <a:spcPts val="0"/>
                        </a:spcAft>
                      </a:pPr>
                      <a:r>
                        <a:rPr lang="ru-RU" sz="1000" kern="150">
                          <a:effectLst/>
                        </a:rPr>
                        <a:t>Demonstrates detailed attention to and successful execution of a wide range of conventions particular to a specific discipline and/or writing task (s) including  organization, content, presentation, formatting, and stylistic choices</a:t>
                      </a:r>
                      <a:endParaRPr lang="en-US" sz="1100" kern="150">
                        <a:effectLst/>
                        <a:latin typeface="Times New Roman" panose="02020603050405020304" pitchFamily="18" charset="0"/>
                        <a:ea typeface="Times New Roman" panose="02020603050405020304" pitchFamily="18" charset="0"/>
                        <a:cs typeface="Tahoma" panose="020B0604030504040204" pitchFamily="34" charset="0"/>
                      </a:endParaRPr>
                    </a:p>
                  </a:txBody>
                  <a:tcPr marL="30730" marR="30730" marT="30730" marB="30730"/>
                </a:tc>
                <a:tc>
                  <a:txBody>
                    <a:bodyPr/>
                    <a:lstStyle/>
                    <a:p>
                      <a:pPr marL="0" marR="0">
                        <a:spcBef>
                          <a:spcPts val="0"/>
                        </a:spcBef>
                        <a:spcAft>
                          <a:spcPts val="0"/>
                        </a:spcAft>
                      </a:pPr>
                      <a:r>
                        <a:rPr lang="ru-RU" sz="1000" kern="150">
                          <a:effectLst/>
                        </a:rPr>
                        <a:t>Demonstrates consistent use of important conventions particular to a specific discipline and/or writing task(s), including organization, content, presentation, and stylistic choices</a:t>
                      </a:r>
                      <a:endParaRPr lang="en-US" sz="1100" kern="150">
                        <a:effectLst/>
                        <a:latin typeface="Times New Roman" panose="02020603050405020304" pitchFamily="18" charset="0"/>
                        <a:ea typeface="Times New Roman" panose="02020603050405020304" pitchFamily="18" charset="0"/>
                        <a:cs typeface="Tahoma" panose="020B0604030504040204" pitchFamily="34" charset="0"/>
                      </a:endParaRPr>
                    </a:p>
                  </a:txBody>
                  <a:tcPr marL="30730" marR="30730" marT="30730" marB="30730"/>
                </a:tc>
                <a:tc>
                  <a:txBody>
                    <a:bodyPr/>
                    <a:lstStyle/>
                    <a:p>
                      <a:pPr marL="0" marR="0">
                        <a:spcBef>
                          <a:spcPts val="0"/>
                        </a:spcBef>
                        <a:spcAft>
                          <a:spcPts val="0"/>
                        </a:spcAft>
                      </a:pPr>
                      <a:r>
                        <a:rPr lang="ru-RU" sz="1000" kern="150" dirty="0">
                          <a:effectLst/>
                        </a:rPr>
                        <a:t>Follows expectations appropriate to a specific discipline and/or writing task(s) for basic organization, content, and presentation</a:t>
                      </a:r>
                      <a:endParaRPr lang="en-US" sz="1100" kern="150" dirty="0">
                        <a:effectLst/>
                        <a:latin typeface="Times New Roman" panose="02020603050405020304" pitchFamily="18" charset="0"/>
                        <a:ea typeface="Times New Roman" panose="02020603050405020304" pitchFamily="18" charset="0"/>
                        <a:cs typeface="Tahoma" panose="020B0604030504040204" pitchFamily="34" charset="0"/>
                      </a:endParaRPr>
                    </a:p>
                  </a:txBody>
                  <a:tcPr marL="30730" marR="30730" marT="30730" marB="30730"/>
                </a:tc>
                <a:tc>
                  <a:txBody>
                    <a:bodyPr/>
                    <a:lstStyle/>
                    <a:p>
                      <a:pPr marL="0" marR="0">
                        <a:spcBef>
                          <a:spcPts val="0"/>
                        </a:spcBef>
                        <a:spcAft>
                          <a:spcPts val="0"/>
                        </a:spcAft>
                      </a:pPr>
                      <a:r>
                        <a:rPr lang="ru-RU" sz="1000" kern="150">
                          <a:effectLst/>
                        </a:rPr>
                        <a:t>Attempts to use a consistent system for basic organization and presentation</a:t>
                      </a:r>
                      <a:r>
                        <a:rPr lang="en-US" sz="1000" kern="150">
                          <a:effectLst/>
                        </a:rPr>
                        <a:t>.</a:t>
                      </a:r>
                      <a:endParaRPr lang="en-US" sz="1100" kern="150">
                        <a:effectLst/>
                        <a:latin typeface="Times New Roman" panose="02020603050405020304" pitchFamily="18" charset="0"/>
                        <a:ea typeface="Times New Roman" panose="02020603050405020304" pitchFamily="18" charset="0"/>
                        <a:cs typeface="Tahoma" panose="020B0604030504040204" pitchFamily="34" charset="0"/>
                      </a:endParaRPr>
                    </a:p>
                  </a:txBody>
                  <a:tcPr marL="30730" marR="30730" marT="30730" marB="30730"/>
                </a:tc>
                <a:extLst>
                  <a:ext uri="{0D108BD9-81ED-4DB2-BD59-A6C34878D82A}">
                    <a16:rowId xmlns:a16="http://schemas.microsoft.com/office/drawing/2014/main" val="2070043535"/>
                  </a:ext>
                </a:extLst>
              </a:tr>
              <a:tr h="851342">
                <a:tc>
                  <a:txBody>
                    <a:bodyPr/>
                    <a:lstStyle/>
                    <a:p>
                      <a:pPr marL="0" marR="0">
                        <a:spcBef>
                          <a:spcPts val="0"/>
                        </a:spcBef>
                        <a:spcAft>
                          <a:spcPts val="0"/>
                        </a:spcAft>
                      </a:pPr>
                      <a:r>
                        <a:rPr lang="ru-RU" sz="1000" kern="150">
                          <a:effectLst/>
                        </a:rPr>
                        <a:t>Sources and </a:t>
                      </a:r>
                      <a:r>
                        <a:rPr lang="en-US" sz="1000" kern="150">
                          <a:effectLst/>
                        </a:rPr>
                        <a:t>E</a:t>
                      </a:r>
                      <a:r>
                        <a:rPr lang="ru-RU" sz="1000" kern="150">
                          <a:effectLst/>
                        </a:rPr>
                        <a:t>vidence</a:t>
                      </a:r>
                      <a:endParaRPr lang="en-US" sz="1100" kern="150">
                        <a:effectLst/>
                        <a:latin typeface="Times New Roman" panose="02020603050405020304" pitchFamily="18" charset="0"/>
                        <a:ea typeface="Times New Roman" panose="02020603050405020304" pitchFamily="18" charset="0"/>
                        <a:cs typeface="Tahoma" panose="020B0604030504040204" pitchFamily="34" charset="0"/>
                      </a:endParaRPr>
                    </a:p>
                  </a:txBody>
                  <a:tcPr marL="30730" marR="30730" marT="30730" marB="30730"/>
                </a:tc>
                <a:tc>
                  <a:txBody>
                    <a:bodyPr/>
                    <a:lstStyle/>
                    <a:p>
                      <a:pPr marL="0" marR="0">
                        <a:spcBef>
                          <a:spcPts val="0"/>
                        </a:spcBef>
                        <a:spcAft>
                          <a:spcPts val="0"/>
                        </a:spcAft>
                      </a:pPr>
                      <a:r>
                        <a:rPr lang="ru-RU" sz="1000" kern="150">
                          <a:effectLst/>
                        </a:rPr>
                        <a:t>Demonstrates skillful use of high</a:t>
                      </a:r>
                      <a:r>
                        <a:rPr lang="en-US" sz="1000" kern="150">
                          <a:effectLst/>
                        </a:rPr>
                        <a:t>-</a:t>
                      </a:r>
                      <a:r>
                        <a:rPr lang="ru-RU" sz="1000" kern="150">
                          <a:effectLst/>
                        </a:rPr>
                        <a:t>quality, credible, relevant sources to develop ideas that are appropriate for the discipline and genre of the writing</a:t>
                      </a:r>
                      <a:endParaRPr lang="en-US" sz="1100" kern="150">
                        <a:effectLst/>
                        <a:latin typeface="Times New Roman" panose="02020603050405020304" pitchFamily="18" charset="0"/>
                        <a:ea typeface="Times New Roman" panose="02020603050405020304" pitchFamily="18" charset="0"/>
                        <a:cs typeface="Tahoma" panose="020B0604030504040204" pitchFamily="34" charset="0"/>
                      </a:endParaRPr>
                    </a:p>
                  </a:txBody>
                  <a:tcPr marL="30730" marR="30730" marT="30730" marB="30730"/>
                </a:tc>
                <a:tc>
                  <a:txBody>
                    <a:bodyPr/>
                    <a:lstStyle/>
                    <a:p>
                      <a:pPr marL="0" marR="0">
                        <a:spcBef>
                          <a:spcPts val="0"/>
                        </a:spcBef>
                        <a:spcAft>
                          <a:spcPts val="0"/>
                        </a:spcAft>
                      </a:pPr>
                      <a:r>
                        <a:rPr lang="ru-RU" sz="1000" kern="150">
                          <a:effectLst/>
                        </a:rPr>
                        <a:t>Demonstrates consistent use of credible, relevant sources to support ideas that are situated within the discipline and genre of the writing.</a:t>
                      </a:r>
                      <a:endParaRPr lang="en-US" sz="1100" kern="150">
                        <a:effectLst/>
                        <a:latin typeface="Times New Roman" panose="02020603050405020304" pitchFamily="18" charset="0"/>
                        <a:ea typeface="Times New Roman" panose="02020603050405020304" pitchFamily="18" charset="0"/>
                        <a:cs typeface="Tahoma" panose="020B0604030504040204" pitchFamily="34" charset="0"/>
                      </a:endParaRPr>
                    </a:p>
                  </a:txBody>
                  <a:tcPr marL="30730" marR="30730" marT="30730" marB="30730"/>
                </a:tc>
                <a:tc>
                  <a:txBody>
                    <a:bodyPr/>
                    <a:lstStyle/>
                    <a:p>
                      <a:pPr marL="0" marR="0">
                        <a:spcBef>
                          <a:spcPts val="0"/>
                        </a:spcBef>
                        <a:spcAft>
                          <a:spcPts val="0"/>
                        </a:spcAft>
                      </a:pPr>
                      <a:r>
                        <a:rPr lang="ru-RU" sz="1000" kern="150">
                          <a:effectLst/>
                        </a:rPr>
                        <a:t>Demonstrates an attempt to use credible and/or relevant sources to support ideas that are appropriate for the discipline and genre of the writing.</a:t>
                      </a:r>
                      <a:endParaRPr lang="en-US" sz="1100" kern="150">
                        <a:effectLst/>
                        <a:latin typeface="Times New Roman" panose="02020603050405020304" pitchFamily="18" charset="0"/>
                        <a:ea typeface="Times New Roman" panose="02020603050405020304" pitchFamily="18" charset="0"/>
                        <a:cs typeface="Tahoma" panose="020B0604030504040204" pitchFamily="34" charset="0"/>
                      </a:endParaRPr>
                    </a:p>
                  </a:txBody>
                  <a:tcPr marL="30730" marR="30730" marT="30730" marB="30730"/>
                </a:tc>
                <a:tc>
                  <a:txBody>
                    <a:bodyPr/>
                    <a:lstStyle/>
                    <a:p>
                      <a:pPr marL="0" marR="0">
                        <a:spcBef>
                          <a:spcPts val="0"/>
                        </a:spcBef>
                        <a:spcAft>
                          <a:spcPts val="0"/>
                        </a:spcAft>
                      </a:pPr>
                      <a:r>
                        <a:rPr lang="ru-RU" sz="1000" kern="150">
                          <a:effectLst/>
                        </a:rPr>
                        <a:t>Demonstrates an attempt to use sources to support ideas in the writing.</a:t>
                      </a:r>
                      <a:endParaRPr lang="en-US" sz="1100" kern="150">
                        <a:effectLst/>
                        <a:latin typeface="Times New Roman" panose="02020603050405020304" pitchFamily="18" charset="0"/>
                        <a:ea typeface="Times New Roman" panose="02020603050405020304" pitchFamily="18" charset="0"/>
                        <a:cs typeface="Tahoma" panose="020B0604030504040204" pitchFamily="34" charset="0"/>
                      </a:endParaRPr>
                    </a:p>
                  </a:txBody>
                  <a:tcPr marL="30730" marR="30730" marT="30730" marB="30730"/>
                </a:tc>
                <a:extLst>
                  <a:ext uri="{0D108BD9-81ED-4DB2-BD59-A6C34878D82A}">
                    <a16:rowId xmlns:a16="http://schemas.microsoft.com/office/drawing/2014/main" val="436181531"/>
                  </a:ext>
                </a:extLst>
              </a:tr>
              <a:tr h="693782">
                <a:tc>
                  <a:txBody>
                    <a:bodyPr/>
                    <a:lstStyle/>
                    <a:p>
                      <a:pPr marL="0" marR="0">
                        <a:spcBef>
                          <a:spcPts val="0"/>
                        </a:spcBef>
                        <a:spcAft>
                          <a:spcPts val="0"/>
                        </a:spcAft>
                      </a:pPr>
                      <a:r>
                        <a:rPr lang="ru-RU" sz="1000" kern="150" dirty="0">
                          <a:effectLst/>
                        </a:rPr>
                        <a:t>Control of Syntax and </a:t>
                      </a:r>
                      <a:r>
                        <a:rPr lang="en-US" sz="1000" kern="150" dirty="0">
                          <a:effectLst/>
                        </a:rPr>
                        <a:t>M</a:t>
                      </a:r>
                      <a:r>
                        <a:rPr lang="ru-RU" sz="1000" kern="150" dirty="0">
                          <a:effectLst/>
                        </a:rPr>
                        <a:t>echanics</a:t>
                      </a:r>
                      <a:endParaRPr lang="en-US" sz="1100" kern="150" dirty="0">
                        <a:effectLst/>
                        <a:latin typeface="Times New Roman" panose="02020603050405020304" pitchFamily="18" charset="0"/>
                        <a:ea typeface="Times New Roman" panose="02020603050405020304" pitchFamily="18" charset="0"/>
                        <a:cs typeface="Tahoma" panose="020B0604030504040204" pitchFamily="34" charset="0"/>
                      </a:endParaRPr>
                    </a:p>
                  </a:txBody>
                  <a:tcPr marL="30730" marR="30730" marT="30730" marB="30730"/>
                </a:tc>
                <a:tc>
                  <a:txBody>
                    <a:bodyPr/>
                    <a:lstStyle/>
                    <a:p>
                      <a:pPr marL="0" marR="0">
                        <a:spcBef>
                          <a:spcPts val="0"/>
                        </a:spcBef>
                        <a:spcAft>
                          <a:spcPts val="0"/>
                        </a:spcAft>
                      </a:pPr>
                      <a:r>
                        <a:rPr lang="ru-RU" sz="1000" kern="150">
                          <a:effectLst/>
                        </a:rPr>
                        <a:t>Uses graceful language that skillfully communicates meaning to readers with clarity and fluency, and is virtually error-free.</a:t>
                      </a:r>
                      <a:endParaRPr lang="en-US" sz="1100" kern="150">
                        <a:effectLst/>
                        <a:latin typeface="Times New Roman" panose="02020603050405020304" pitchFamily="18" charset="0"/>
                        <a:ea typeface="Times New Roman" panose="02020603050405020304" pitchFamily="18" charset="0"/>
                        <a:cs typeface="Tahoma" panose="020B0604030504040204" pitchFamily="34" charset="0"/>
                      </a:endParaRPr>
                    </a:p>
                  </a:txBody>
                  <a:tcPr marL="30730" marR="30730" marT="30730" marB="30730"/>
                </a:tc>
                <a:tc>
                  <a:txBody>
                    <a:bodyPr/>
                    <a:lstStyle/>
                    <a:p>
                      <a:pPr marL="0" marR="0">
                        <a:spcBef>
                          <a:spcPts val="0"/>
                        </a:spcBef>
                        <a:spcAft>
                          <a:spcPts val="0"/>
                        </a:spcAft>
                      </a:pPr>
                      <a:r>
                        <a:rPr lang="ru-RU" sz="1000" kern="150" dirty="0">
                          <a:effectLst/>
                        </a:rPr>
                        <a:t>Uses straightforward language that generally conveys meaning to readers. The language in the portfolio has few errors.</a:t>
                      </a:r>
                      <a:endParaRPr lang="en-US" sz="1100" kern="150" dirty="0">
                        <a:effectLst/>
                        <a:latin typeface="Times New Roman" panose="02020603050405020304" pitchFamily="18" charset="0"/>
                        <a:ea typeface="Times New Roman" panose="02020603050405020304" pitchFamily="18" charset="0"/>
                        <a:cs typeface="Tahoma" panose="020B0604030504040204" pitchFamily="34" charset="0"/>
                      </a:endParaRPr>
                    </a:p>
                  </a:txBody>
                  <a:tcPr marL="30730" marR="30730" marT="30730" marB="30730"/>
                </a:tc>
                <a:tc>
                  <a:txBody>
                    <a:bodyPr/>
                    <a:lstStyle/>
                    <a:p>
                      <a:pPr marL="0" marR="0">
                        <a:spcBef>
                          <a:spcPts val="0"/>
                        </a:spcBef>
                        <a:spcAft>
                          <a:spcPts val="0"/>
                        </a:spcAft>
                      </a:pPr>
                      <a:r>
                        <a:rPr lang="ru-RU" sz="1000" kern="150">
                          <a:effectLst/>
                        </a:rPr>
                        <a:t>Uses language that generally conveys meaning to readers with clarity, although writing may include some errors.</a:t>
                      </a:r>
                      <a:endParaRPr lang="en-US" sz="1100" kern="150">
                        <a:effectLst/>
                        <a:latin typeface="Times New Roman" panose="02020603050405020304" pitchFamily="18" charset="0"/>
                        <a:ea typeface="Times New Roman" panose="02020603050405020304" pitchFamily="18" charset="0"/>
                        <a:cs typeface="Tahoma" panose="020B0604030504040204" pitchFamily="34" charset="0"/>
                      </a:endParaRPr>
                    </a:p>
                  </a:txBody>
                  <a:tcPr marL="30730" marR="30730" marT="30730" marB="30730"/>
                </a:tc>
                <a:tc>
                  <a:txBody>
                    <a:bodyPr/>
                    <a:lstStyle/>
                    <a:p>
                      <a:pPr marL="0" marR="0">
                        <a:spcBef>
                          <a:spcPts val="0"/>
                        </a:spcBef>
                        <a:spcAft>
                          <a:spcPts val="0"/>
                        </a:spcAft>
                      </a:pPr>
                      <a:r>
                        <a:rPr lang="ru-RU" sz="1000" kern="150" dirty="0">
                          <a:effectLst/>
                        </a:rPr>
                        <a:t>Uses language that sometimes impedes meaning because of errors in usage</a:t>
                      </a:r>
                      <a:r>
                        <a:rPr lang="en-US" sz="1000" kern="150" dirty="0">
                          <a:effectLst/>
                        </a:rPr>
                        <a:t>.</a:t>
                      </a:r>
                      <a:endParaRPr lang="en-US" sz="1100" kern="150" dirty="0">
                        <a:effectLst/>
                        <a:latin typeface="Times New Roman" panose="02020603050405020304" pitchFamily="18" charset="0"/>
                        <a:ea typeface="Times New Roman" panose="02020603050405020304" pitchFamily="18" charset="0"/>
                        <a:cs typeface="Tahoma" panose="020B0604030504040204" pitchFamily="34" charset="0"/>
                      </a:endParaRPr>
                    </a:p>
                  </a:txBody>
                  <a:tcPr marL="30730" marR="30730" marT="30730" marB="30730"/>
                </a:tc>
                <a:extLst>
                  <a:ext uri="{0D108BD9-81ED-4DB2-BD59-A6C34878D82A}">
                    <a16:rowId xmlns:a16="http://schemas.microsoft.com/office/drawing/2014/main" val="1356442920"/>
                  </a:ext>
                </a:extLst>
              </a:tr>
            </a:tbl>
          </a:graphicData>
        </a:graphic>
      </p:graphicFrame>
      <p:sp>
        <p:nvSpPr>
          <p:cNvPr id="20" name="Arrow: Down 19">
            <a:extLst>
              <a:ext uri="{FF2B5EF4-FFF2-40B4-BE49-F238E27FC236}">
                <a16:creationId xmlns:a16="http://schemas.microsoft.com/office/drawing/2014/main" id="{6C70D50D-9689-4646-A2EA-887EE1B9AA75}"/>
              </a:ext>
            </a:extLst>
          </p:cNvPr>
          <p:cNvSpPr/>
          <p:nvPr/>
        </p:nvSpPr>
        <p:spPr>
          <a:xfrm>
            <a:off x="1020337" y="1336943"/>
            <a:ext cx="356839" cy="6479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D7128E41-ED21-4E45-9D2F-CCF5A8982357}"/>
              </a:ext>
            </a:extLst>
          </p:cNvPr>
          <p:cNvSpPr txBox="1"/>
          <p:nvPr/>
        </p:nvSpPr>
        <p:spPr>
          <a:xfrm>
            <a:off x="501806" y="967611"/>
            <a:ext cx="1483112" cy="369332"/>
          </a:xfrm>
          <a:prstGeom prst="rect">
            <a:avLst/>
          </a:prstGeom>
          <a:noFill/>
        </p:spPr>
        <p:txBody>
          <a:bodyPr wrap="square" rtlCol="0">
            <a:spAutoFit/>
          </a:bodyPr>
          <a:lstStyle/>
          <a:p>
            <a:pPr algn="ctr"/>
            <a:r>
              <a:rPr lang="en-US" b="1" dirty="0"/>
              <a:t>Criteria</a:t>
            </a:r>
          </a:p>
        </p:txBody>
      </p:sp>
      <p:sp>
        <p:nvSpPr>
          <p:cNvPr id="23" name="Arrow: Left 22">
            <a:extLst>
              <a:ext uri="{FF2B5EF4-FFF2-40B4-BE49-F238E27FC236}">
                <a16:creationId xmlns:a16="http://schemas.microsoft.com/office/drawing/2014/main" id="{D14302E7-BDC7-4654-8FB1-2D50BD09A4D0}"/>
              </a:ext>
            </a:extLst>
          </p:cNvPr>
          <p:cNvSpPr/>
          <p:nvPr/>
        </p:nvSpPr>
        <p:spPr>
          <a:xfrm>
            <a:off x="9668105" y="1608455"/>
            <a:ext cx="914402" cy="32683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74C844C3-0C7E-42CE-A673-D3968802B665}"/>
              </a:ext>
            </a:extLst>
          </p:cNvPr>
          <p:cNvSpPr txBox="1"/>
          <p:nvPr/>
        </p:nvSpPr>
        <p:spPr>
          <a:xfrm>
            <a:off x="10582507" y="1482673"/>
            <a:ext cx="1609493" cy="646331"/>
          </a:xfrm>
          <a:prstGeom prst="rect">
            <a:avLst/>
          </a:prstGeom>
          <a:noFill/>
        </p:spPr>
        <p:txBody>
          <a:bodyPr wrap="square" rtlCol="0">
            <a:spAutoFit/>
          </a:bodyPr>
          <a:lstStyle/>
          <a:p>
            <a:r>
              <a:rPr lang="en-US" b="1" dirty="0"/>
              <a:t>Performance Levels</a:t>
            </a:r>
          </a:p>
        </p:txBody>
      </p:sp>
      <p:sp>
        <p:nvSpPr>
          <p:cNvPr id="29" name="Oval 28">
            <a:extLst>
              <a:ext uri="{FF2B5EF4-FFF2-40B4-BE49-F238E27FC236}">
                <a16:creationId xmlns:a16="http://schemas.microsoft.com/office/drawing/2014/main" id="{5DDB95C9-0F77-4B6D-85C0-25234B98127F}"/>
              </a:ext>
            </a:extLst>
          </p:cNvPr>
          <p:cNvSpPr/>
          <p:nvPr/>
        </p:nvSpPr>
        <p:spPr>
          <a:xfrm flipH="1">
            <a:off x="6103432" y="2834042"/>
            <a:ext cx="3995851" cy="138061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Arrow: Left 30">
            <a:extLst>
              <a:ext uri="{FF2B5EF4-FFF2-40B4-BE49-F238E27FC236}">
                <a16:creationId xmlns:a16="http://schemas.microsoft.com/office/drawing/2014/main" id="{D4142C13-034D-480A-B727-D2E8C76EE3A9}"/>
              </a:ext>
            </a:extLst>
          </p:cNvPr>
          <p:cNvSpPr/>
          <p:nvPr/>
        </p:nvSpPr>
        <p:spPr>
          <a:xfrm>
            <a:off x="10091850" y="3350935"/>
            <a:ext cx="1460814" cy="32682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0CC55996-D11E-4B2D-BAEE-23FAD0C492E2}"/>
              </a:ext>
            </a:extLst>
          </p:cNvPr>
          <p:cNvSpPr txBox="1"/>
          <p:nvPr/>
        </p:nvSpPr>
        <p:spPr>
          <a:xfrm>
            <a:off x="10203367" y="3787934"/>
            <a:ext cx="1847383" cy="369332"/>
          </a:xfrm>
          <a:prstGeom prst="rect">
            <a:avLst/>
          </a:prstGeom>
          <a:noFill/>
        </p:spPr>
        <p:txBody>
          <a:bodyPr wrap="square" rtlCol="0">
            <a:spAutoFit/>
          </a:bodyPr>
          <a:lstStyle/>
          <a:p>
            <a:r>
              <a:rPr lang="en-US" b="1" dirty="0"/>
              <a:t>Descriptors</a:t>
            </a:r>
          </a:p>
        </p:txBody>
      </p:sp>
    </p:spTree>
    <p:extLst>
      <p:ext uri="{BB962C8B-B14F-4D97-AF65-F5344CB8AC3E}">
        <p14:creationId xmlns:p14="http://schemas.microsoft.com/office/powerpoint/2010/main" val="769625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3E547B5-89CF-4EC0-96DE-25771AED07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F0B8CEB-8279-4E5E-A0CE-1FC9F71736F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782" y="0"/>
            <a:ext cx="7421217" cy="6857999"/>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7107C5-9650-43A8-9F87-4471AEA06F5D}"/>
              </a:ext>
            </a:extLst>
          </p:cNvPr>
          <p:cNvSpPr>
            <a:spLocks noGrp="1"/>
          </p:cNvSpPr>
          <p:nvPr>
            <p:ph type="title"/>
          </p:nvPr>
        </p:nvSpPr>
        <p:spPr>
          <a:xfrm>
            <a:off x="7320466" y="609600"/>
            <a:ext cx="4140014" cy="1330839"/>
          </a:xfrm>
        </p:spPr>
        <p:txBody>
          <a:bodyPr>
            <a:normAutofit/>
          </a:bodyPr>
          <a:lstStyle/>
          <a:p>
            <a:r>
              <a:rPr lang="en-US" b="1" dirty="0">
                <a:latin typeface="+mn-lt"/>
              </a:rPr>
              <a:t>WHY USE RUBRICS?</a:t>
            </a:r>
          </a:p>
        </p:txBody>
      </p:sp>
      <p:pic>
        <p:nvPicPr>
          <p:cNvPr id="6" name="Picture 5" descr="Glasses on top of a book">
            <a:extLst>
              <a:ext uri="{FF2B5EF4-FFF2-40B4-BE49-F238E27FC236}">
                <a16:creationId xmlns:a16="http://schemas.microsoft.com/office/drawing/2014/main" id="{79C97C27-7E44-C0F8-BC14-1870EC6C48A3}"/>
              </a:ext>
            </a:extLst>
          </p:cNvPr>
          <p:cNvPicPr>
            <a:picLocks noChangeAspect="1"/>
          </p:cNvPicPr>
          <p:nvPr/>
        </p:nvPicPr>
        <p:blipFill>
          <a:blip r:embed="rId2"/>
          <a:srcRect l="3997" r="29330" b="-1"/>
          <a:stretch/>
        </p:blipFill>
        <p:spPr>
          <a:xfrm>
            <a:off x="20" y="10"/>
            <a:ext cx="6901711" cy="6857990"/>
          </a:xfrm>
          <a:custGeom>
            <a:avLst/>
            <a:gdLst/>
            <a:ahLst/>
            <a:cxnLst/>
            <a:rect l="l" t="t" r="r" b="b"/>
            <a:pathLst>
              <a:path w="6901731" h="6858000">
                <a:moveTo>
                  <a:pt x="0" y="0"/>
                </a:moveTo>
                <a:lnTo>
                  <a:pt x="6897896" y="5958"/>
                </a:lnTo>
                <a:lnTo>
                  <a:pt x="6866823" y="62592"/>
                </a:lnTo>
                <a:lnTo>
                  <a:pt x="6901731" y="89476"/>
                </a:lnTo>
                <a:lnTo>
                  <a:pt x="6901731" y="103833"/>
                </a:lnTo>
                <a:lnTo>
                  <a:pt x="6900034" y="110092"/>
                </a:lnTo>
                <a:lnTo>
                  <a:pt x="6901731" y="113679"/>
                </a:lnTo>
                <a:lnTo>
                  <a:pt x="6901731" y="405560"/>
                </a:lnTo>
                <a:lnTo>
                  <a:pt x="6900456" y="429509"/>
                </a:lnTo>
                <a:cubicBezTo>
                  <a:pt x="6892773" y="535647"/>
                  <a:pt x="6878314" y="537918"/>
                  <a:pt x="6886342" y="636808"/>
                </a:cubicBezTo>
                <a:cubicBezTo>
                  <a:pt x="6892506" y="756883"/>
                  <a:pt x="6864504" y="771443"/>
                  <a:pt x="6851784" y="839073"/>
                </a:cubicBezTo>
                <a:cubicBezTo>
                  <a:pt x="6838675" y="892655"/>
                  <a:pt x="6864124" y="961738"/>
                  <a:pt x="6845760" y="994930"/>
                </a:cubicBezTo>
                <a:cubicBezTo>
                  <a:pt x="6833572" y="1024166"/>
                  <a:pt x="6859282" y="1058905"/>
                  <a:pt x="6845601" y="1112932"/>
                </a:cubicBezTo>
                <a:cubicBezTo>
                  <a:pt x="6838700" y="1149910"/>
                  <a:pt x="6829138" y="1151035"/>
                  <a:pt x="6820235" y="1187433"/>
                </a:cubicBezTo>
                <a:cubicBezTo>
                  <a:pt x="6815504" y="1196464"/>
                  <a:pt x="6777707" y="1338549"/>
                  <a:pt x="6759643" y="1337010"/>
                </a:cubicBezTo>
                <a:cubicBezTo>
                  <a:pt x="6737660" y="1337296"/>
                  <a:pt x="6760650" y="1396341"/>
                  <a:pt x="6736375" y="1382272"/>
                </a:cubicBezTo>
                <a:cubicBezTo>
                  <a:pt x="6755741" y="1415836"/>
                  <a:pt x="6714675" y="1414567"/>
                  <a:pt x="6701292" y="1432111"/>
                </a:cubicBezTo>
                <a:cubicBezTo>
                  <a:pt x="6721110" y="1460185"/>
                  <a:pt x="6692106" y="1490815"/>
                  <a:pt x="6686578" y="1518624"/>
                </a:cubicBezTo>
                <a:cubicBezTo>
                  <a:pt x="6682512" y="1567002"/>
                  <a:pt x="6679579" y="1571443"/>
                  <a:pt x="6670824" y="1607743"/>
                </a:cubicBezTo>
                <a:cubicBezTo>
                  <a:pt x="6671133" y="1629590"/>
                  <a:pt x="6663161" y="1656870"/>
                  <a:pt x="6664392" y="1696405"/>
                </a:cubicBezTo>
                <a:cubicBezTo>
                  <a:pt x="6655686" y="1770486"/>
                  <a:pt x="6641938" y="1757082"/>
                  <a:pt x="6642880" y="1812372"/>
                </a:cubicBezTo>
                <a:cubicBezTo>
                  <a:pt x="6638579" y="1872475"/>
                  <a:pt x="6619231" y="1825476"/>
                  <a:pt x="6612547" y="1876437"/>
                </a:cubicBezTo>
                <a:cubicBezTo>
                  <a:pt x="6600695" y="1913834"/>
                  <a:pt x="6591061" y="1923231"/>
                  <a:pt x="6571760" y="1953331"/>
                </a:cubicBezTo>
                <a:cubicBezTo>
                  <a:pt x="6561039" y="1989021"/>
                  <a:pt x="6544090" y="2087896"/>
                  <a:pt x="6520213" y="2096455"/>
                </a:cubicBezTo>
                <a:lnTo>
                  <a:pt x="6492461" y="2188148"/>
                </a:lnTo>
                <a:cubicBezTo>
                  <a:pt x="6504372" y="2211333"/>
                  <a:pt x="6489131" y="2253220"/>
                  <a:pt x="6471854" y="2259117"/>
                </a:cubicBezTo>
                <a:cubicBezTo>
                  <a:pt x="6466151" y="2287829"/>
                  <a:pt x="6440452" y="2301346"/>
                  <a:pt x="6439832" y="2328334"/>
                </a:cubicBezTo>
                <a:cubicBezTo>
                  <a:pt x="6431013" y="2351201"/>
                  <a:pt x="6444250" y="2396409"/>
                  <a:pt x="6425162" y="2408211"/>
                </a:cubicBezTo>
                <a:lnTo>
                  <a:pt x="6417221" y="2427382"/>
                </a:lnTo>
                <a:lnTo>
                  <a:pt x="6425030" y="2464387"/>
                </a:lnTo>
                <a:lnTo>
                  <a:pt x="6406293" y="2472223"/>
                </a:lnTo>
                <a:cubicBezTo>
                  <a:pt x="6406862" y="2477277"/>
                  <a:pt x="6406486" y="2491723"/>
                  <a:pt x="6405400" y="2493547"/>
                </a:cubicBezTo>
                <a:lnTo>
                  <a:pt x="6374829" y="2532070"/>
                </a:lnTo>
                <a:cubicBezTo>
                  <a:pt x="6374597" y="2545374"/>
                  <a:pt x="6360976" y="2563797"/>
                  <a:pt x="6350864" y="2577422"/>
                </a:cubicBezTo>
                <a:cubicBezTo>
                  <a:pt x="6327056" y="2632768"/>
                  <a:pt x="6341262" y="2616275"/>
                  <a:pt x="6329174" y="2663854"/>
                </a:cubicBezTo>
                <a:cubicBezTo>
                  <a:pt x="6326303" y="2703642"/>
                  <a:pt x="6332854" y="2709643"/>
                  <a:pt x="6315095" y="2741507"/>
                </a:cubicBezTo>
                <a:cubicBezTo>
                  <a:pt x="6319921" y="2740191"/>
                  <a:pt x="6321925" y="2742004"/>
                  <a:pt x="6322463" y="2745641"/>
                </a:cubicBezTo>
                <a:cubicBezTo>
                  <a:pt x="6322245" y="2747982"/>
                  <a:pt x="6322027" y="2750323"/>
                  <a:pt x="6321808" y="2752663"/>
                </a:cubicBezTo>
                <a:lnTo>
                  <a:pt x="6314569" y="2756718"/>
                </a:lnTo>
                <a:cubicBezTo>
                  <a:pt x="6289324" y="2773686"/>
                  <a:pt x="6317551" y="2780051"/>
                  <a:pt x="6315211" y="2811618"/>
                </a:cubicBezTo>
                <a:cubicBezTo>
                  <a:pt x="6315620" y="2826627"/>
                  <a:pt x="6296047" y="2885298"/>
                  <a:pt x="6302211" y="2882314"/>
                </a:cubicBezTo>
                <a:lnTo>
                  <a:pt x="6286167" y="2949597"/>
                </a:lnTo>
                <a:cubicBezTo>
                  <a:pt x="6286401" y="2994618"/>
                  <a:pt x="6286615" y="2971464"/>
                  <a:pt x="6287037" y="3008578"/>
                </a:cubicBezTo>
                <a:cubicBezTo>
                  <a:pt x="6293795" y="3029535"/>
                  <a:pt x="6274405" y="3114154"/>
                  <a:pt x="6259150" y="3123139"/>
                </a:cubicBezTo>
                <a:cubicBezTo>
                  <a:pt x="6250085" y="3189063"/>
                  <a:pt x="6269067" y="3151280"/>
                  <a:pt x="6272249" y="3227854"/>
                </a:cubicBezTo>
                <a:cubicBezTo>
                  <a:pt x="6278775" y="3295842"/>
                  <a:pt x="6289216" y="3303765"/>
                  <a:pt x="6292288" y="3378383"/>
                </a:cubicBezTo>
                <a:cubicBezTo>
                  <a:pt x="6303894" y="3395995"/>
                  <a:pt x="6287498" y="3432581"/>
                  <a:pt x="6288328" y="3459618"/>
                </a:cubicBezTo>
                <a:cubicBezTo>
                  <a:pt x="6289158" y="3486653"/>
                  <a:pt x="6299937" y="3538735"/>
                  <a:pt x="6297272" y="3540603"/>
                </a:cubicBezTo>
                <a:cubicBezTo>
                  <a:pt x="6296849" y="3577379"/>
                  <a:pt x="6294184" y="3587943"/>
                  <a:pt x="6291001" y="3638374"/>
                </a:cubicBezTo>
                <a:cubicBezTo>
                  <a:pt x="6283026" y="3666794"/>
                  <a:pt x="6265833" y="3731744"/>
                  <a:pt x="6283592" y="3763609"/>
                </a:cubicBezTo>
                <a:cubicBezTo>
                  <a:pt x="6264286" y="3758340"/>
                  <a:pt x="6290177" y="3803150"/>
                  <a:pt x="6274068" y="3814506"/>
                </a:cubicBezTo>
                <a:cubicBezTo>
                  <a:pt x="6260645" y="3821643"/>
                  <a:pt x="6265372" y="3836902"/>
                  <a:pt x="6262850" y="3850454"/>
                </a:cubicBezTo>
                <a:cubicBezTo>
                  <a:pt x="6250418" y="3863479"/>
                  <a:pt x="6250660" y="3955243"/>
                  <a:pt x="6257357" y="3975474"/>
                </a:cubicBezTo>
                <a:cubicBezTo>
                  <a:pt x="6245091" y="4036737"/>
                  <a:pt x="6237535" y="4029237"/>
                  <a:pt x="6257889" y="4073155"/>
                </a:cubicBezTo>
                <a:cubicBezTo>
                  <a:pt x="6259272" y="4085906"/>
                  <a:pt x="6239882" y="4116397"/>
                  <a:pt x="6237441" y="4126638"/>
                </a:cubicBezTo>
                <a:lnTo>
                  <a:pt x="6245587" y="4172738"/>
                </a:lnTo>
                <a:lnTo>
                  <a:pt x="6235772" y="4176721"/>
                </a:lnTo>
                <a:lnTo>
                  <a:pt x="6233287" y="4195136"/>
                </a:lnTo>
                <a:lnTo>
                  <a:pt x="6234619" y="4280850"/>
                </a:lnTo>
                <a:cubicBezTo>
                  <a:pt x="6239453" y="4320763"/>
                  <a:pt x="6223309" y="4337596"/>
                  <a:pt x="6219318" y="4402526"/>
                </a:cubicBezTo>
                <a:cubicBezTo>
                  <a:pt x="6205466" y="4516209"/>
                  <a:pt x="6216183" y="4588729"/>
                  <a:pt x="6216810" y="4651172"/>
                </a:cubicBezTo>
                <a:cubicBezTo>
                  <a:pt x="6217673" y="4756959"/>
                  <a:pt x="6228654" y="4824005"/>
                  <a:pt x="6225945" y="4916779"/>
                </a:cubicBezTo>
                <a:cubicBezTo>
                  <a:pt x="6217032" y="4993010"/>
                  <a:pt x="6264271" y="4984591"/>
                  <a:pt x="6230174" y="5051379"/>
                </a:cubicBezTo>
                <a:cubicBezTo>
                  <a:pt x="6235713" y="5056951"/>
                  <a:pt x="6239420" y="5163714"/>
                  <a:pt x="6242600" y="5170879"/>
                </a:cubicBezTo>
                <a:lnTo>
                  <a:pt x="6235996" y="5216428"/>
                </a:lnTo>
                <a:lnTo>
                  <a:pt x="6214638" y="5285298"/>
                </a:lnTo>
                <a:cubicBezTo>
                  <a:pt x="6211392" y="5297492"/>
                  <a:pt x="6225576" y="5312063"/>
                  <a:pt x="6228432" y="5317696"/>
                </a:cubicBezTo>
                <a:lnTo>
                  <a:pt x="6246496" y="5398787"/>
                </a:lnTo>
                <a:lnTo>
                  <a:pt x="6244793" y="5399530"/>
                </a:lnTo>
                <a:lnTo>
                  <a:pt x="6241695" y="5406948"/>
                </a:lnTo>
                <a:lnTo>
                  <a:pt x="6267461" y="5499413"/>
                </a:lnTo>
                <a:cubicBezTo>
                  <a:pt x="6285387" y="5533848"/>
                  <a:pt x="6284888" y="5550029"/>
                  <a:pt x="6295987" y="5582659"/>
                </a:cubicBezTo>
                <a:cubicBezTo>
                  <a:pt x="6311253" y="5681724"/>
                  <a:pt x="6295439" y="5695558"/>
                  <a:pt x="6364803" y="5784263"/>
                </a:cubicBezTo>
                <a:cubicBezTo>
                  <a:pt x="6379348" y="5818651"/>
                  <a:pt x="6412475" y="5906802"/>
                  <a:pt x="6423050" y="5922637"/>
                </a:cubicBezTo>
                <a:cubicBezTo>
                  <a:pt x="6445210" y="5973612"/>
                  <a:pt x="6468179" y="6023873"/>
                  <a:pt x="6497767" y="6090108"/>
                </a:cubicBezTo>
                <a:cubicBezTo>
                  <a:pt x="6571895" y="6150548"/>
                  <a:pt x="6572491" y="6236583"/>
                  <a:pt x="6606710" y="6281543"/>
                </a:cubicBezTo>
                <a:cubicBezTo>
                  <a:pt x="6633675" y="6335892"/>
                  <a:pt x="6654357" y="6388782"/>
                  <a:pt x="6667540" y="6443715"/>
                </a:cubicBezTo>
                <a:cubicBezTo>
                  <a:pt x="6685192" y="6466826"/>
                  <a:pt x="6650500" y="6508701"/>
                  <a:pt x="6659722" y="6550105"/>
                </a:cubicBezTo>
                <a:cubicBezTo>
                  <a:pt x="6665926" y="6645044"/>
                  <a:pt x="6669126" y="6627536"/>
                  <a:pt x="6671805" y="6687397"/>
                </a:cubicBezTo>
                <a:cubicBezTo>
                  <a:pt x="6682671" y="6733683"/>
                  <a:pt x="6665210" y="6772117"/>
                  <a:pt x="6669658" y="6806602"/>
                </a:cubicBezTo>
                <a:cubicBezTo>
                  <a:pt x="6661174" y="6812658"/>
                  <a:pt x="6667097" y="6831470"/>
                  <a:pt x="6675783" y="6850325"/>
                </a:cubicBezTo>
                <a:lnTo>
                  <a:pt x="6679704" y="6858000"/>
                </a:lnTo>
                <a:lnTo>
                  <a:pt x="4532241" y="6858000"/>
                </a:lnTo>
                <a:lnTo>
                  <a:pt x="1208596" y="6858000"/>
                </a:lnTo>
                <a:lnTo>
                  <a:pt x="0" y="6858000"/>
                </a:lnTo>
                <a:close/>
              </a:path>
            </a:pathLst>
          </a:custGeom>
        </p:spPr>
      </p:pic>
      <p:sp>
        <p:nvSpPr>
          <p:cNvPr id="3" name="Content Placeholder 2">
            <a:extLst>
              <a:ext uri="{FF2B5EF4-FFF2-40B4-BE49-F238E27FC236}">
                <a16:creationId xmlns:a16="http://schemas.microsoft.com/office/drawing/2014/main" id="{3899671B-B960-4420-94DF-2B48DAD33985}"/>
              </a:ext>
            </a:extLst>
          </p:cNvPr>
          <p:cNvSpPr>
            <a:spLocks noGrp="1"/>
          </p:cNvSpPr>
          <p:nvPr>
            <p:ph idx="1"/>
          </p:nvPr>
        </p:nvSpPr>
        <p:spPr>
          <a:xfrm>
            <a:off x="7320465" y="2194101"/>
            <a:ext cx="4140013" cy="4304669"/>
          </a:xfrm>
        </p:spPr>
        <p:txBody>
          <a:bodyPr>
            <a:normAutofit/>
          </a:bodyPr>
          <a:lstStyle/>
          <a:p>
            <a:r>
              <a:rPr lang="en-US" sz="1800" dirty="0"/>
              <a:t>Makes grading/assessment more efficient for instructors</a:t>
            </a:r>
          </a:p>
          <a:p>
            <a:r>
              <a:rPr lang="en-US" sz="1800" dirty="0"/>
              <a:t>Encourages consistency by applying the same standards for all students' work, preventing grading "drift" over time.</a:t>
            </a:r>
          </a:p>
          <a:p>
            <a:r>
              <a:rPr lang="en-US" sz="1800" dirty="0"/>
              <a:t>Specifies all traits to be evaluated in student work– no "hidden agendas.“</a:t>
            </a:r>
          </a:p>
          <a:p>
            <a:r>
              <a:rPr lang="en-US" sz="1800" dirty="0"/>
              <a:t>Provides specific feedback on  strengths/weaknesses of the work.</a:t>
            </a:r>
          </a:p>
          <a:p>
            <a:r>
              <a:rPr lang="en-US" sz="1800" dirty="0"/>
              <a:t>Serves as a training resource when multiple raters evaluate an assignment.</a:t>
            </a:r>
          </a:p>
          <a:p>
            <a:r>
              <a:rPr lang="en-US" sz="1800" dirty="0"/>
              <a:t>Can decrease the number of student complaints about grades.</a:t>
            </a:r>
          </a:p>
          <a:p>
            <a:endParaRPr lang="en-US" sz="1400" dirty="0"/>
          </a:p>
        </p:txBody>
      </p:sp>
    </p:spTree>
    <p:extLst>
      <p:ext uri="{BB962C8B-B14F-4D97-AF65-F5344CB8AC3E}">
        <p14:creationId xmlns:p14="http://schemas.microsoft.com/office/powerpoint/2010/main" val="128447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tint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C8F25-174C-4428-A893-A45B93A8847F}"/>
              </a:ext>
            </a:extLst>
          </p:cNvPr>
          <p:cNvSpPr>
            <a:spLocks noGrp="1"/>
          </p:cNvSpPr>
          <p:nvPr>
            <p:ph type="title"/>
          </p:nvPr>
        </p:nvSpPr>
        <p:spPr>
          <a:xfrm>
            <a:off x="209320" y="121187"/>
            <a:ext cx="11810082" cy="638977"/>
          </a:xfrm>
        </p:spPr>
        <p:txBody>
          <a:bodyPr>
            <a:normAutofit fontScale="90000"/>
          </a:bodyPr>
          <a:lstStyle/>
          <a:p>
            <a:pPr algn="ctr"/>
            <a:r>
              <a:rPr lang="en-US" b="1" dirty="0">
                <a:latin typeface="+mn-lt"/>
              </a:rPr>
              <a:t>HOLISTIC RUBRIC</a:t>
            </a:r>
          </a:p>
        </p:txBody>
      </p:sp>
      <p:sp>
        <p:nvSpPr>
          <p:cNvPr id="3" name="Content Placeholder 2">
            <a:extLst>
              <a:ext uri="{FF2B5EF4-FFF2-40B4-BE49-F238E27FC236}">
                <a16:creationId xmlns:a16="http://schemas.microsoft.com/office/drawing/2014/main" id="{B5B75E53-4401-4C96-9AF5-1F5BB286D80E}"/>
              </a:ext>
            </a:extLst>
          </p:cNvPr>
          <p:cNvSpPr>
            <a:spLocks noGrp="1"/>
          </p:cNvSpPr>
          <p:nvPr>
            <p:ph idx="1"/>
          </p:nvPr>
        </p:nvSpPr>
        <p:spPr>
          <a:xfrm>
            <a:off x="653142" y="760164"/>
            <a:ext cx="11234057" cy="6097836"/>
          </a:xfrm>
        </p:spPr>
        <p:txBody>
          <a:bodyPr>
            <a:normAutofit fontScale="70000" lnSpcReduction="20000"/>
          </a:bodyPr>
          <a:lstStyle/>
          <a:p>
            <a:pPr lvl="2"/>
            <a:r>
              <a:rPr lang="en-US" sz="2300" dirty="0"/>
              <a:t>a single scale with all criteria to be included in the evaluation being considered together (e.g., clarity, organization, and mechanics).</a:t>
            </a:r>
          </a:p>
          <a:p>
            <a:pPr lvl="2"/>
            <a:r>
              <a:rPr lang="en-US" sz="2300" dirty="0"/>
              <a:t>assign a single score (usually on a 1 - 4 or 1 - 6 pt scale) based on an overall judgment of the student work. </a:t>
            </a:r>
          </a:p>
          <a:p>
            <a:pPr lvl="2"/>
            <a:r>
              <a:rPr lang="en-US" sz="2300" dirty="0"/>
              <a:t>matches an entire piece of student work to a single description on the scale.</a:t>
            </a:r>
          </a:p>
          <a:p>
            <a:pPr marL="0" indent="0">
              <a:buNone/>
            </a:pPr>
            <a:endParaRPr lang="en-US" dirty="0"/>
          </a:p>
          <a:p>
            <a:pPr marL="0" indent="0">
              <a:buNone/>
            </a:pPr>
            <a:r>
              <a:rPr lang="en-US" dirty="0"/>
              <a:t>	FINAL PAPER/PROJECT</a:t>
            </a:r>
          </a:p>
          <a:p>
            <a:pPr marL="0" indent="0">
              <a:buNone/>
            </a:pPr>
            <a:r>
              <a:rPr lang="en-US" b="1" dirty="0"/>
              <a:t>	Above Average:</a:t>
            </a:r>
            <a:r>
              <a:rPr lang="en-US" dirty="0"/>
              <a:t> The audience is able to easily identify the focus of the work and is engaged by its 	clear focus and relevant details. Information is presented logically and naturally. There are no 	more than two mechanical errors or misspelled words to distract the reader.</a:t>
            </a:r>
          </a:p>
          <a:p>
            <a:pPr marL="0" indent="0">
              <a:buNone/>
            </a:pPr>
            <a:r>
              <a:rPr lang="en-US" b="1" dirty="0"/>
              <a:t>	Sufficient</a:t>
            </a:r>
            <a:r>
              <a:rPr lang="en-US" dirty="0"/>
              <a:t>: The audience is easily able to identify the focus of the student work which is supported 	by relevant ideas and supporting details. Information is presented in a logical manner that is easily 	followed. There is minimal interruption to the work due to misspellings and/or mechanical errors.</a:t>
            </a:r>
          </a:p>
          <a:p>
            <a:pPr marL="0" indent="0">
              <a:buNone/>
            </a:pPr>
            <a:r>
              <a:rPr lang="en-US" b="1" dirty="0"/>
              <a:t>	Developing</a:t>
            </a:r>
            <a:r>
              <a:rPr lang="en-US" dirty="0"/>
              <a:t>: The audience can identify the central purpose of the student work without little 	difficulty and supporting ideas are present and clear. The information is presented in an orderly 	fashion that can 	be followed with little difficulty. There are some misspellings and/or mechanical 	errors, but they do not seriously distract from the work.</a:t>
            </a:r>
          </a:p>
          <a:p>
            <a:pPr marL="0" indent="0">
              <a:buNone/>
            </a:pPr>
            <a:r>
              <a:rPr lang="en-US" b="1" dirty="0"/>
              <a:t>	Needs Improvement</a:t>
            </a:r>
            <a:r>
              <a:rPr lang="en-US" dirty="0"/>
              <a:t>: The audience cannot clearly or easily identify the central ideas or purpose 	of the student work. Information is presented in a disorganized fashion causing the audience to 	have difficulty following the author's ideas. There are many misspellings and/or mechanical errors 	that negatively affect the audience's ability to read the work.</a:t>
            </a:r>
          </a:p>
          <a:p>
            <a:endParaRPr lang="en-US" dirty="0"/>
          </a:p>
          <a:p>
            <a:pPr marL="0" indent="0">
              <a:buNone/>
            </a:pPr>
            <a:r>
              <a:rPr lang="en-US" sz="2000" dirty="0"/>
              <a:t>	From DePaul University at </a:t>
            </a:r>
            <a:r>
              <a:rPr lang="en-US" sz="2000" dirty="0">
                <a:hlinkClick r:id="rId2"/>
              </a:rPr>
              <a:t>https://resources.depaul.edu/teaching-commons/teaching-guides/feedback-grading/rubrics</a:t>
            </a:r>
            <a:endParaRPr lang="en-US" sz="2000" dirty="0"/>
          </a:p>
          <a:p>
            <a:endParaRPr lang="en-US" dirty="0"/>
          </a:p>
        </p:txBody>
      </p:sp>
    </p:spTree>
    <p:extLst>
      <p:ext uri="{BB962C8B-B14F-4D97-AF65-F5344CB8AC3E}">
        <p14:creationId xmlns:p14="http://schemas.microsoft.com/office/powerpoint/2010/main" val="4198631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tint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83561-8251-45CC-8694-3205A108BD67}"/>
              </a:ext>
            </a:extLst>
          </p:cNvPr>
          <p:cNvSpPr>
            <a:spLocks noGrp="1"/>
          </p:cNvSpPr>
          <p:nvPr>
            <p:ph type="title"/>
          </p:nvPr>
        </p:nvSpPr>
        <p:spPr>
          <a:xfrm>
            <a:off x="165253" y="77118"/>
            <a:ext cx="11832116" cy="429657"/>
          </a:xfrm>
        </p:spPr>
        <p:txBody>
          <a:bodyPr>
            <a:normAutofit fontScale="90000"/>
          </a:bodyPr>
          <a:lstStyle/>
          <a:p>
            <a:pPr algn="ctr"/>
            <a:r>
              <a:rPr lang="en-US" b="1" dirty="0">
                <a:latin typeface="+mn-lt"/>
              </a:rPr>
              <a:t>ANALYTIC RUBRIC</a:t>
            </a:r>
          </a:p>
        </p:txBody>
      </p:sp>
      <p:sp>
        <p:nvSpPr>
          <p:cNvPr id="3" name="Rectangle 1">
            <a:extLst>
              <a:ext uri="{FF2B5EF4-FFF2-40B4-BE49-F238E27FC236}">
                <a16:creationId xmlns:a16="http://schemas.microsoft.com/office/drawing/2014/main" id="{2E741EE2-2EB9-4B88-B668-7531CCBF79A7}"/>
              </a:ext>
            </a:extLst>
          </p:cNvPr>
          <p:cNvSpPr>
            <a:spLocks noChangeArrowheads="1"/>
          </p:cNvSpPr>
          <p:nvPr/>
        </p:nvSpPr>
        <p:spPr bwMode="auto">
          <a:xfrm>
            <a:off x="0" y="90101"/>
            <a:ext cx="196813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HK Grotesk"/>
              </a:rPr>
              <a:t>  </a:t>
            </a:r>
            <a:endParaRPr kumimoji="0" lang="en-US" altLang="en-US" sz="60200" b="0" i="0" u="none" strike="noStrike" cap="none" normalizeH="0" baseline="0" dirty="0">
              <a:ln>
                <a:noFill/>
              </a:ln>
              <a:solidFill>
                <a:srgbClr val="000000"/>
              </a:solidFill>
              <a:effectLst/>
              <a:latin typeface="HK Grotesk"/>
            </a:endParaRPr>
          </a:p>
        </p:txBody>
      </p:sp>
      <p:sp>
        <p:nvSpPr>
          <p:cNvPr id="12" name="Content Placeholder 11">
            <a:extLst>
              <a:ext uri="{FF2B5EF4-FFF2-40B4-BE49-F238E27FC236}">
                <a16:creationId xmlns:a16="http://schemas.microsoft.com/office/drawing/2014/main" id="{9089FF33-A034-43A9-8093-231E4C78E514}"/>
              </a:ext>
            </a:extLst>
          </p:cNvPr>
          <p:cNvSpPr>
            <a:spLocks noGrp="1"/>
          </p:cNvSpPr>
          <p:nvPr>
            <p:ph idx="1"/>
          </p:nvPr>
        </p:nvSpPr>
        <p:spPr>
          <a:xfrm>
            <a:off x="359884" y="646771"/>
            <a:ext cx="11832116" cy="6121128"/>
          </a:xfrm>
        </p:spPr>
        <p:txBody>
          <a:bodyPr>
            <a:normAutofit/>
          </a:bodyPr>
          <a:lstStyle/>
          <a:p>
            <a:pPr marL="0" indent="0">
              <a:buNone/>
            </a:pPr>
            <a:r>
              <a:rPr lang="en-US" sz="1800" b="1" dirty="0"/>
              <a:t>Citizen Leader Rubric</a:t>
            </a:r>
            <a:endParaRPr lang="en-US" sz="1800" dirty="0"/>
          </a:p>
          <a:p>
            <a:pPr marL="0" indent="0">
              <a:buNone/>
            </a:pPr>
            <a:r>
              <a:rPr lang="en-US" sz="1800" b="1" dirty="0"/>
              <a:t>Reflection Prompt:</a:t>
            </a:r>
            <a:r>
              <a:rPr lang="en-US" sz="1800" dirty="0"/>
              <a:t> </a:t>
            </a:r>
            <a:r>
              <a:rPr lang="en-US" sz="1600" dirty="0"/>
              <a:t>Develop a 250 to 500-word essay which explains the ways you have developed as a citizen leader during your time at Longwood University. Include specific courses, course projects or assignments, and/or specific extracurricular events. Consider these questions: What courses in </a:t>
            </a:r>
            <a:r>
              <a:rPr lang="en-US" sz="1600" dirty="0" err="1"/>
              <a:t>Civitae</a:t>
            </a:r>
            <a:r>
              <a:rPr lang="en-US" sz="1600" dirty="0"/>
              <a:t> and/or your major brought about your development as a citizen leader? What extracurricular activities contributed to your development as a citizen leader.</a:t>
            </a:r>
          </a:p>
        </p:txBody>
      </p:sp>
      <p:graphicFrame>
        <p:nvGraphicFramePr>
          <p:cNvPr id="13" name="Table 12">
            <a:extLst>
              <a:ext uri="{FF2B5EF4-FFF2-40B4-BE49-F238E27FC236}">
                <a16:creationId xmlns:a16="http://schemas.microsoft.com/office/drawing/2014/main" id="{86977B7A-8B06-4A25-886F-D325866296D8}"/>
              </a:ext>
            </a:extLst>
          </p:cNvPr>
          <p:cNvGraphicFramePr>
            <a:graphicFrameLocks noGrp="1"/>
          </p:cNvGraphicFramePr>
          <p:nvPr>
            <p:extLst>
              <p:ext uri="{D42A27DB-BD31-4B8C-83A1-F6EECF244321}">
                <p14:modId xmlns:p14="http://schemas.microsoft.com/office/powerpoint/2010/main" val="3914578922"/>
              </p:ext>
            </p:extLst>
          </p:nvPr>
        </p:nvGraphicFramePr>
        <p:xfrm>
          <a:off x="272132" y="1950805"/>
          <a:ext cx="11832115" cy="4957090"/>
        </p:xfrm>
        <a:graphic>
          <a:graphicData uri="http://schemas.openxmlformats.org/drawingml/2006/table">
            <a:tbl>
              <a:tblPr firstRow="1" firstCol="1" bandRow="1">
                <a:tableStyleId>{5C22544A-7EE6-4342-B048-85BDC9FD1C3A}</a:tableStyleId>
              </a:tblPr>
              <a:tblGrid>
                <a:gridCol w="2366423">
                  <a:extLst>
                    <a:ext uri="{9D8B030D-6E8A-4147-A177-3AD203B41FA5}">
                      <a16:colId xmlns:a16="http://schemas.microsoft.com/office/drawing/2014/main" val="3412796949"/>
                    </a:ext>
                  </a:extLst>
                </a:gridCol>
                <a:gridCol w="2366423">
                  <a:extLst>
                    <a:ext uri="{9D8B030D-6E8A-4147-A177-3AD203B41FA5}">
                      <a16:colId xmlns:a16="http://schemas.microsoft.com/office/drawing/2014/main" val="3510852801"/>
                    </a:ext>
                  </a:extLst>
                </a:gridCol>
                <a:gridCol w="2366423">
                  <a:extLst>
                    <a:ext uri="{9D8B030D-6E8A-4147-A177-3AD203B41FA5}">
                      <a16:colId xmlns:a16="http://schemas.microsoft.com/office/drawing/2014/main" val="2518109180"/>
                    </a:ext>
                  </a:extLst>
                </a:gridCol>
                <a:gridCol w="2366423">
                  <a:extLst>
                    <a:ext uri="{9D8B030D-6E8A-4147-A177-3AD203B41FA5}">
                      <a16:colId xmlns:a16="http://schemas.microsoft.com/office/drawing/2014/main" val="1562215581"/>
                    </a:ext>
                  </a:extLst>
                </a:gridCol>
                <a:gridCol w="2366423">
                  <a:extLst>
                    <a:ext uri="{9D8B030D-6E8A-4147-A177-3AD203B41FA5}">
                      <a16:colId xmlns:a16="http://schemas.microsoft.com/office/drawing/2014/main" val="4033139696"/>
                    </a:ext>
                  </a:extLst>
                </a:gridCol>
              </a:tblGrid>
              <a:tr h="642140">
                <a:tc>
                  <a:txBody>
                    <a:bodyPr/>
                    <a:lstStyle/>
                    <a:p>
                      <a:pPr marL="0" marR="0">
                        <a:lnSpc>
                          <a:spcPct val="107000"/>
                        </a:lnSpc>
                        <a:spcBef>
                          <a:spcPts val="0"/>
                        </a:spcBef>
                        <a:spcAft>
                          <a:spcPts val="0"/>
                        </a:spcAft>
                      </a:pPr>
                      <a:r>
                        <a:rPr lang="en-US" sz="800" dirty="0">
                          <a:effectLst/>
                        </a:rPr>
                        <a:t>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7884" marR="57884" marT="0" marB="0"/>
                </a:tc>
                <a:tc>
                  <a:txBody>
                    <a:bodyPr/>
                    <a:lstStyle/>
                    <a:p>
                      <a:pPr marL="0" marR="0" algn="ctr">
                        <a:lnSpc>
                          <a:spcPct val="107000"/>
                        </a:lnSpc>
                        <a:spcBef>
                          <a:spcPts val="0"/>
                        </a:spcBef>
                        <a:spcAft>
                          <a:spcPts val="0"/>
                        </a:spcAft>
                      </a:pPr>
                      <a:r>
                        <a:rPr lang="en-US" sz="1400" dirty="0">
                          <a:effectLst/>
                        </a:rPr>
                        <a:t>Exceeds Expectations </a:t>
                      </a:r>
                    </a:p>
                    <a:p>
                      <a:pPr marL="0" marR="0" algn="ctr">
                        <a:lnSpc>
                          <a:spcPct val="107000"/>
                        </a:lnSpc>
                        <a:spcBef>
                          <a:spcPts val="0"/>
                        </a:spcBef>
                        <a:spcAft>
                          <a:spcPts val="0"/>
                        </a:spcAft>
                      </a:pPr>
                      <a:r>
                        <a:rPr lang="en-US" sz="1400" dirty="0">
                          <a:effectLst/>
                        </a:rPr>
                        <a:t>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884" marR="57884" marT="0" marB="0"/>
                </a:tc>
                <a:tc>
                  <a:txBody>
                    <a:bodyPr/>
                    <a:lstStyle/>
                    <a:p>
                      <a:pPr marL="0" marR="0" algn="ctr">
                        <a:lnSpc>
                          <a:spcPct val="107000"/>
                        </a:lnSpc>
                        <a:spcBef>
                          <a:spcPts val="0"/>
                        </a:spcBef>
                        <a:spcAft>
                          <a:spcPts val="0"/>
                        </a:spcAft>
                      </a:pPr>
                      <a:r>
                        <a:rPr lang="en-US" sz="1400">
                          <a:effectLst/>
                        </a:rPr>
                        <a:t>Meets Expectations</a:t>
                      </a:r>
                    </a:p>
                    <a:p>
                      <a:pPr marL="0" marR="0" algn="ctr">
                        <a:lnSpc>
                          <a:spcPct val="107000"/>
                        </a:lnSpc>
                        <a:spcBef>
                          <a:spcPts val="0"/>
                        </a:spcBef>
                        <a:spcAft>
                          <a:spcPts val="0"/>
                        </a:spcAft>
                      </a:pPr>
                      <a:r>
                        <a:rPr lang="en-US" sz="1400">
                          <a:effectLst/>
                        </a:rPr>
                        <a:t> 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7884" marR="57884" marT="0" marB="0"/>
                </a:tc>
                <a:tc>
                  <a:txBody>
                    <a:bodyPr/>
                    <a:lstStyle/>
                    <a:p>
                      <a:pPr marL="0" marR="0" algn="ctr">
                        <a:lnSpc>
                          <a:spcPct val="107000"/>
                        </a:lnSpc>
                        <a:spcBef>
                          <a:spcPts val="0"/>
                        </a:spcBef>
                        <a:spcAft>
                          <a:spcPts val="0"/>
                        </a:spcAft>
                      </a:pPr>
                      <a:r>
                        <a:rPr lang="en-US" sz="1400">
                          <a:effectLst/>
                        </a:rPr>
                        <a:t>Approaches Expectations </a:t>
                      </a:r>
                    </a:p>
                    <a:p>
                      <a:pPr marL="0" marR="0" algn="ctr">
                        <a:lnSpc>
                          <a:spcPct val="107000"/>
                        </a:lnSpc>
                        <a:spcBef>
                          <a:spcPts val="0"/>
                        </a:spcBef>
                        <a:spcAft>
                          <a:spcPts val="0"/>
                        </a:spcAft>
                      </a:pPr>
                      <a:r>
                        <a:rPr lang="en-US" sz="1400">
                          <a:effectLst/>
                        </a:rPr>
                        <a:t>2</a:t>
                      </a:r>
                      <a:br>
                        <a:rPr lang="en-US" sz="1400">
                          <a:effectLst/>
                        </a:rPr>
                      </a:b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7884" marR="57884" marT="0" marB="0"/>
                </a:tc>
                <a:tc>
                  <a:txBody>
                    <a:bodyPr/>
                    <a:lstStyle/>
                    <a:p>
                      <a:pPr marL="0" marR="0" algn="ctr">
                        <a:lnSpc>
                          <a:spcPct val="107000"/>
                        </a:lnSpc>
                        <a:spcBef>
                          <a:spcPts val="0"/>
                        </a:spcBef>
                        <a:spcAft>
                          <a:spcPts val="0"/>
                        </a:spcAft>
                      </a:pPr>
                      <a:r>
                        <a:rPr lang="en-US" sz="1400" dirty="0">
                          <a:effectLst/>
                        </a:rPr>
                        <a:t>Does Not Meet Expectations</a:t>
                      </a:r>
                    </a:p>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884" marR="57884" marT="0" marB="0"/>
                </a:tc>
                <a:extLst>
                  <a:ext uri="{0D108BD9-81ED-4DB2-BD59-A6C34878D82A}">
                    <a16:rowId xmlns:a16="http://schemas.microsoft.com/office/drawing/2014/main" val="1316379007"/>
                  </a:ext>
                </a:extLst>
              </a:tr>
              <a:tr h="1076579">
                <a:tc>
                  <a:txBody>
                    <a:bodyPr/>
                    <a:lstStyle/>
                    <a:p>
                      <a:pPr marL="0" marR="0">
                        <a:lnSpc>
                          <a:spcPct val="107000"/>
                        </a:lnSpc>
                        <a:spcBef>
                          <a:spcPts val="0"/>
                        </a:spcBef>
                        <a:spcAft>
                          <a:spcPts val="0"/>
                        </a:spcAft>
                      </a:pPr>
                      <a:r>
                        <a:rPr lang="en-US" sz="900" dirty="0">
                          <a:effectLst/>
                        </a:rPr>
                        <a:t> </a:t>
                      </a:r>
                    </a:p>
                    <a:p>
                      <a:pPr marL="0" marR="0">
                        <a:lnSpc>
                          <a:spcPct val="107000"/>
                        </a:lnSpc>
                        <a:spcBef>
                          <a:spcPts val="0"/>
                        </a:spcBef>
                        <a:spcAft>
                          <a:spcPts val="0"/>
                        </a:spcAft>
                      </a:pPr>
                      <a:r>
                        <a:rPr lang="en-US" sz="1600" dirty="0">
                          <a:effectLst/>
                        </a:rPr>
                        <a:t>Content Development</a:t>
                      </a:r>
                    </a:p>
                    <a:p>
                      <a:pPr marL="0" marR="0">
                        <a:lnSpc>
                          <a:spcPct val="107000"/>
                        </a:lnSpc>
                        <a:spcBef>
                          <a:spcPts val="0"/>
                        </a:spcBef>
                        <a:spcAft>
                          <a:spcPts val="0"/>
                        </a:spcAft>
                      </a:pPr>
                      <a:r>
                        <a:rPr lang="en-US" sz="1100" b="0" dirty="0">
                          <a:effectLst/>
                        </a:rPr>
                        <a:t>Student should be able to name the qualities and/or functions of citizen leadership</a:t>
                      </a:r>
                      <a:r>
                        <a:rPr lang="en-US" sz="1400" b="0" dirty="0">
                          <a:effectLst/>
                        </a:rPr>
                        <a:t>.</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7884" marR="57884" marT="0" marB="0"/>
                </a:tc>
                <a:tc>
                  <a:txBody>
                    <a:bodyPr/>
                    <a:lstStyle/>
                    <a:p>
                      <a:pPr marL="0" marR="0">
                        <a:lnSpc>
                          <a:spcPct val="107000"/>
                        </a:lnSpc>
                        <a:spcBef>
                          <a:spcPts val="0"/>
                        </a:spcBef>
                        <a:spcAft>
                          <a:spcPts val="0"/>
                        </a:spcAft>
                      </a:pPr>
                      <a:r>
                        <a:rPr lang="en-US" sz="1400" dirty="0">
                          <a:effectLst/>
                        </a:rPr>
                        <a:t>Names, provides in-depth description of, and connects a variety of qualities and/or functions of effective citizen leadership.</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884" marR="57884" marT="0" marB="0"/>
                </a:tc>
                <a:tc>
                  <a:txBody>
                    <a:bodyPr/>
                    <a:lstStyle/>
                    <a:p>
                      <a:pPr marL="0" marR="0">
                        <a:lnSpc>
                          <a:spcPct val="107000"/>
                        </a:lnSpc>
                        <a:spcBef>
                          <a:spcPts val="0"/>
                        </a:spcBef>
                        <a:spcAft>
                          <a:spcPts val="0"/>
                        </a:spcAft>
                      </a:pPr>
                      <a:r>
                        <a:rPr lang="en-US" sz="1400">
                          <a:effectLst/>
                        </a:rPr>
                        <a:t>Names, explains, and connects few qualities and/or functions of effective citizen leadership.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7884" marR="57884" marT="0" marB="0"/>
                </a:tc>
                <a:tc>
                  <a:txBody>
                    <a:bodyPr/>
                    <a:lstStyle/>
                    <a:p>
                      <a:pPr marL="0" marR="0">
                        <a:lnSpc>
                          <a:spcPct val="107000"/>
                        </a:lnSpc>
                        <a:spcBef>
                          <a:spcPts val="0"/>
                        </a:spcBef>
                        <a:spcAft>
                          <a:spcPts val="0"/>
                        </a:spcAft>
                      </a:pPr>
                      <a:r>
                        <a:rPr lang="en-US" sz="1400">
                          <a:effectLst/>
                        </a:rPr>
                        <a:t>Names one quality and/or function briefly of effective citizen leadership.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7884" marR="57884" marT="0" marB="0"/>
                </a:tc>
                <a:tc>
                  <a:txBody>
                    <a:bodyPr/>
                    <a:lstStyle/>
                    <a:p>
                      <a:pPr marL="0" marR="0">
                        <a:lnSpc>
                          <a:spcPct val="107000"/>
                        </a:lnSpc>
                        <a:spcBef>
                          <a:spcPts val="0"/>
                        </a:spcBef>
                        <a:spcAft>
                          <a:spcPts val="0"/>
                        </a:spcAft>
                      </a:pPr>
                      <a:r>
                        <a:rPr lang="en-US" sz="1400" dirty="0">
                          <a:effectLst/>
                        </a:rPr>
                        <a:t>Labels their growth as simply citizen leadership; doesn’t name the qualities or functions of a citizen leader.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884" marR="57884" marT="0" marB="0"/>
                </a:tc>
                <a:extLst>
                  <a:ext uri="{0D108BD9-81ED-4DB2-BD59-A6C34878D82A}">
                    <a16:rowId xmlns:a16="http://schemas.microsoft.com/office/drawing/2014/main" val="80136912"/>
                  </a:ext>
                </a:extLst>
              </a:tr>
              <a:tr h="1063223">
                <a:tc>
                  <a:txBody>
                    <a:bodyPr/>
                    <a:lstStyle/>
                    <a:p>
                      <a:pPr marL="0" marR="0">
                        <a:lnSpc>
                          <a:spcPct val="107000"/>
                        </a:lnSpc>
                        <a:spcBef>
                          <a:spcPts val="0"/>
                        </a:spcBef>
                        <a:spcAft>
                          <a:spcPts val="0"/>
                        </a:spcAft>
                      </a:pPr>
                      <a:r>
                        <a:rPr lang="en-US" sz="900" dirty="0">
                          <a:effectLst/>
                        </a:rPr>
                        <a:t> </a:t>
                      </a:r>
                    </a:p>
                    <a:p>
                      <a:pPr marL="0" marR="0">
                        <a:lnSpc>
                          <a:spcPct val="107000"/>
                        </a:lnSpc>
                        <a:spcBef>
                          <a:spcPts val="0"/>
                        </a:spcBef>
                        <a:spcAft>
                          <a:spcPts val="0"/>
                        </a:spcAft>
                      </a:pPr>
                      <a:r>
                        <a:rPr lang="en-US" sz="1600" dirty="0">
                          <a:effectLst/>
                        </a:rPr>
                        <a:t>Sources and Evidence</a:t>
                      </a:r>
                    </a:p>
                    <a:p>
                      <a:pPr marL="0" marR="0">
                        <a:lnSpc>
                          <a:spcPct val="107000"/>
                        </a:lnSpc>
                        <a:spcBef>
                          <a:spcPts val="0"/>
                        </a:spcBef>
                        <a:spcAft>
                          <a:spcPts val="0"/>
                        </a:spcAft>
                      </a:pPr>
                      <a:r>
                        <a:rPr lang="en-US" sz="1100" b="0" dirty="0">
                          <a:effectLst/>
                        </a:rPr>
                        <a:t>Student’s courses, assignments, projects, experiences or roles in extracurricular spaces should be taken as evidence. </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57884" marR="57884" marT="0" marB="0"/>
                </a:tc>
                <a:tc>
                  <a:txBody>
                    <a:bodyPr/>
                    <a:lstStyle/>
                    <a:p>
                      <a:pPr marL="0" marR="0">
                        <a:lnSpc>
                          <a:spcPct val="107000"/>
                        </a:lnSpc>
                        <a:spcBef>
                          <a:spcPts val="0"/>
                        </a:spcBef>
                        <a:spcAft>
                          <a:spcPts val="0"/>
                        </a:spcAft>
                      </a:pPr>
                      <a:r>
                        <a:rPr lang="en-US" sz="1400" dirty="0">
                          <a:effectLst/>
                        </a:rPr>
                        <a:t>Includes 3 or more appropriate academic and/or extracurricular experiences.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884" marR="57884" marT="0" marB="0"/>
                </a:tc>
                <a:tc>
                  <a:txBody>
                    <a:bodyPr/>
                    <a:lstStyle/>
                    <a:p>
                      <a:pPr marL="0" marR="0">
                        <a:lnSpc>
                          <a:spcPct val="107000"/>
                        </a:lnSpc>
                        <a:spcBef>
                          <a:spcPts val="0"/>
                        </a:spcBef>
                        <a:spcAft>
                          <a:spcPts val="0"/>
                        </a:spcAft>
                      </a:pPr>
                      <a:r>
                        <a:rPr lang="en-US" sz="1400">
                          <a:effectLst/>
                        </a:rPr>
                        <a:t>Includes some appropriate academic and/or extracurricular experiences.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7884" marR="57884" marT="0" marB="0"/>
                </a:tc>
                <a:tc>
                  <a:txBody>
                    <a:bodyPr/>
                    <a:lstStyle/>
                    <a:p>
                      <a:pPr marL="0" marR="0">
                        <a:lnSpc>
                          <a:spcPct val="107000"/>
                        </a:lnSpc>
                        <a:spcBef>
                          <a:spcPts val="0"/>
                        </a:spcBef>
                        <a:spcAft>
                          <a:spcPts val="0"/>
                        </a:spcAft>
                      </a:pPr>
                      <a:r>
                        <a:rPr lang="en-US" sz="1400">
                          <a:effectLst/>
                        </a:rPr>
                        <a:t>Includes one appropriate academic and/or extracurricular experiences.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7884" marR="57884" marT="0" marB="0"/>
                </a:tc>
                <a:tc>
                  <a:txBody>
                    <a:bodyPr/>
                    <a:lstStyle/>
                    <a:p>
                      <a:pPr marL="0" marR="0">
                        <a:lnSpc>
                          <a:spcPct val="107000"/>
                        </a:lnSpc>
                        <a:spcBef>
                          <a:spcPts val="0"/>
                        </a:spcBef>
                        <a:spcAft>
                          <a:spcPts val="0"/>
                        </a:spcAft>
                      </a:pPr>
                      <a:r>
                        <a:rPr lang="en-US" sz="1400" dirty="0">
                          <a:effectLst/>
                        </a:rPr>
                        <a:t>Has inappropriate or weak examples of academic and/or extracurricular experiences.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884" marR="57884" marT="0" marB="0"/>
                </a:tc>
                <a:extLst>
                  <a:ext uri="{0D108BD9-81ED-4DB2-BD59-A6C34878D82A}">
                    <a16:rowId xmlns:a16="http://schemas.microsoft.com/office/drawing/2014/main" val="762328708"/>
                  </a:ext>
                </a:extLst>
              </a:tr>
              <a:tr h="2033867">
                <a:tc>
                  <a:txBody>
                    <a:bodyPr/>
                    <a:lstStyle/>
                    <a:p>
                      <a:pPr marL="0" marR="0">
                        <a:lnSpc>
                          <a:spcPct val="107000"/>
                        </a:lnSpc>
                        <a:spcBef>
                          <a:spcPts val="0"/>
                        </a:spcBef>
                        <a:spcAft>
                          <a:spcPts val="0"/>
                        </a:spcAft>
                      </a:pPr>
                      <a:r>
                        <a:rPr lang="en-US" sz="900" dirty="0">
                          <a:effectLst/>
                        </a:rPr>
                        <a:t> </a:t>
                      </a:r>
                      <a:endParaRPr lang="en-US" sz="1400" dirty="0">
                        <a:effectLst/>
                      </a:endParaRPr>
                    </a:p>
                    <a:p>
                      <a:pPr marL="0" marR="0">
                        <a:lnSpc>
                          <a:spcPct val="107000"/>
                        </a:lnSpc>
                        <a:spcBef>
                          <a:spcPts val="0"/>
                        </a:spcBef>
                        <a:spcAft>
                          <a:spcPts val="0"/>
                        </a:spcAft>
                      </a:pPr>
                      <a:r>
                        <a:rPr lang="en-US" sz="1400" dirty="0">
                          <a:effectLst/>
                        </a:rPr>
                        <a:t> </a:t>
                      </a:r>
                    </a:p>
                    <a:p>
                      <a:pPr marL="0" marR="0">
                        <a:lnSpc>
                          <a:spcPct val="107000"/>
                        </a:lnSpc>
                        <a:spcBef>
                          <a:spcPts val="0"/>
                        </a:spcBef>
                        <a:spcAft>
                          <a:spcPts val="0"/>
                        </a:spcAft>
                      </a:pPr>
                      <a:r>
                        <a:rPr lang="en-US" sz="1600" dirty="0">
                          <a:effectLst/>
                        </a:rPr>
                        <a:t>Syntax and Mechanics</a:t>
                      </a:r>
                    </a:p>
                    <a:p>
                      <a:pPr marL="0" marR="0">
                        <a:lnSpc>
                          <a:spcPct val="107000"/>
                        </a:lnSpc>
                        <a:spcBef>
                          <a:spcPts val="0"/>
                        </a:spcBef>
                        <a:spcAft>
                          <a:spcPts val="0"/>
                        </a:spcAft>
                      </a:pPr>
                      <a:r>
                        <a:rPr lang="en-US" sz="1100" b="0" dirty="0">
                          <a:effectLst/>
                        </a:rPr>
                        <a:t>Sentences connect cohesively and aide  comprehension.</a:t>
                      </a:r>
                    </a:p>
                    <a:p>
                      <a:pPr marL="0" marR="0">
                        <a:lnSpc>
                          <a:spcPct val="107000"/>
                        </a:lnSpc>
                        <a:spcBef>
                          <a:spcPts val="0"/>
                        </a:spcBef>
                        <a:spcAft>
                          <a:spcPts val="0"/>
                        </a:spcAft>
                      </a:pPr>
                      <a:endParaRPr lang="en-US" sz="1400" dirty="0">
                        <a:effectLst/>
                      </a:endParaRPr>
                    </a:p>
                    <a:p>
                      <a:pPr marL="0" marR="0">
                        <a:lnSpc>
                          <a:spcPct val="107000"/>
                        </a:lnSpc>
                        <a:spcBef>
                          <a:spcPts val="0"/>
                        </a:spcBef>
                        <a:spcAft>
                          <a:spcPts val="0"/>
                        </a:spcAft>
                      </a:pPr>
                      <a:r>
                        <a:rPr lang="en-US" sz="1200" b="0" dirty="0">
                          <a:effectLst/>
                        </a:rPr>
                        <a:t>*One weak quality exhibited in the paper places the student work in the column of that weak quality. </a:t>
                      </a:r>
                      <a:endParaRPr lang="en-US"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57884" marR="57884" marT="0" marB="0"/>
                </a:tc>
                <a:tc>
                  <a:txBody>
                    <a:bodyPr/>
                    <a:lstStyle/>
                    <a:p>
                      <a:pPr marL="0" marR="0">
                        <a:lnSpc>
                          <a:spcPct val="107000"/>
                        </a:lnSpc>
                        <a:spcBef>
                          <a:spcPts val="0"/>
                        </a:spcBef>
                        <a:spcAft>
                          <a:spcPts val="0"/>
                        </a:spcAft>
                      </a:pPr>
                      <a:r>
                        <a:rPr lang="en-US" sz="1400" dirty="0">
                          <a:effectLst/>
                        </a:rPr>
                        <a:t>Rich, well-chosen variety of sentence styles and lengths; no errors in sentence construction and awkward language usage virtually free of punctuation or spelling errors; appropriate formatting and presentation.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884" marR="57884" marT="0" marB="0"/>
                </a:tc>
                <a:tc>
                  <a:txBody>
                    <a:bodyPr/>
                    <a:lstStyle/>
                    <a:p>
                      <a:pPr marL="0" marR="0">
                        <a:lnSpc>
                          <a:spcPct val="107000"/>
                        </a:lnSpc>
                        <a:spcBef>
                          <a:spcPts val="0"/>
                        </a:spcBef>
                        <a:spcAft>
                          <a:spcPts val="0"/>
                        </a:spcAft>
                      </a:pPr>
                      <a:r>
                        <a:rPr lang="en-US" sz="1400" dirty="0">
                          <a:effectLst/>
                        </a:rPr>
                        <a:t>Effective and varied sentences;</a:t>
                      </a:r>
                    </a:p>
                    <a:p>
                      <a:pPr marL="0" marR="0">
                        <a:lnSpc>
                          <a:spcPct val="107000"/>
                        </a:lnSpc>
                        <a:spcBef>
                          <a:spcPts val="0"/>
                        </a:spcBef>
                        <a:spcAft>
                          <a:spcPts val="0"/>
                        </a:spcAft>
                      </a:pPr>
                      <a:r>
                        <a:rPr lang="en-US" sz="1400" dirty="0">
                          <a:effectLst/>
                        </a:rPr>
                        <a:t>few errors in sentence construction and awkward language usage Few spelling or punctuation errors; appropriate formatting and presentation.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884" marR="57884" marT="0" marB="0"/>
                </a:tc>
                <a:tc>
                  <a:txBody>
                    <a:bodyPr/>
                    <a:lstStyle/>
                    <a:p>
                      <a:pPr marL="0" marR="0">
                        <a:lnSpc>
                          <a:spcPct val="107000"/>
                        </a:lnSpc>
                        <a:spcBef>
                          <a:spcPts val="0"/>
                        </a:spcBef>
                        <a:spcAft>
                          <a:spcPts val="0"/>
                        </a:spcAft>
                      </a:pPr>
                      <a:r>
                        <a:rPr lang="en-US" sz="1400" dirty="0">
                          <a:effectLst/>
                        </a:rPr>
                        <a:t>Simple sentences used frequently; some errors in sentence construction and awkward language usage; spelling and punctuation errors sometimes affect meaning; some breakdown in formatting.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884" marR="57884" marT="0" marB="0"/>
                </a:tc>
                <a:tc>
                  <a:txBody>
                    <a:bodyPr/>
                    <a:lstStyle/>
                    <a:p>
                      <a:pPr marL="0" marR="0">
                        <a:lnSpc>
                          <a:spcPct val="107000"/>
                        </a:lnSpc>
                        <a:spcBef>
                          <a:spcPts val="0"/>
                        </a:spcBef>
                        <a:spcAft>
                          <a:spcPts val="0"/>
                        </a:spcAft>
                      </a:pPr>
                      <a:r>
                        <a:rPr lang="en-US" sz="1400" dirty="0">
                          <a:effectLst/>
                        </a:rPr>
                        <a:t>Simple sentences used exclusively; frequent errors in sentence construction; serious grammatical errors impact meaning; formatting is confusing to reader.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884" marR="57884" marT="0" marB="0"/>
                </a:tc>
                <a:extLst>
                  <a:ext uri="{0D108BD9-81ED-4DB2-BD59-A6C34878D82A}">
                    <a16:rowId xmlns:a16="http://schemas.microsoft.com/office/drawing/2014/main" val="3364012250"/>
                  </a:ext>
                </a:extLst>
              </a:tr>
            </a:tbl>
          </a:graphicData>
        </a:graphic>
      </p:graphicFrame>
      <p:sp>
        <p:nvSpPr>
          <p:cNvPr id="14" name="Rectangle 6">
            <a:extLst>
              <a:ext uri="{FF2B5EF4-FFF2-40B4-BE49-F238E27FC236}">
                <a16:creationId xmlns:a16="http://schemas.microsoft.com/office/drawing/2014/main" id="{CBF8FCF9-B1AC-4D3D-B4E9-4D576F8F6E09}"/>
              </a:ext>
            </a:extLst>
          </p:cNvPr>
          <p:cNvSpPr>
            <a:spLocks noChangeArrowheads="1"/>
          </p:cNvSpPr>
          <p:nvPr/>
        </p:nvSpPr>
        <p:spPr bwMode="auto">
          <a:xfrm>
            <a:off x="838200" y="22685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590407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tint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2493B-631F-42FF-B6E0-68AC10F897F0}"/>
              </a:ext>
            </a:extLst>
          </p:cNvPr>
          <p:cNvSpPr>
            <a:spLocks noGrp="1"/>
          </p:cNvSpPr>
          <p:nvPr>
            <p:ph type="title"/>
          </p:nvPr>
        </p:nvSpPr>
        <p:spPr>
          <a:xfrm>
            <a:off x="-297456" y="198305"/>
            <a:ext cx="12030419" cy="1046602"/>
          </a:xfrm>
        </p:spPr>
        <p:txBody>
          <a:bodyPr/>
          <a:lstStyle/>
          <a:p>
            <a:pPr algn="ctr"/>
            <a:r>
              <a:rPr lang="en-US" b="1">
                <a:latin typeface="+mn-lt"/>
              </a:rPr>
              <a:t>GENERAL RUBRIC GUIDELINES</a:t>
            </a:r>
            <a:endParaRPr lang="en-US" b="1" dirty="0">
              <a:latin typeface="+mn-lt"/>
            </a:endParaRPr>
          </a:p>
        </p:txBody>
      </p:sp>
      <p:sp>
        <p:nvSpPr>
          <p:cNvPr id="3" name="Content Placeholder 2">
            <a:extLst>
              <a:ext uri="{FF2B5EF4-FFF2-40B4-BE49-F238E27FC236}">
                <a16:creationId xmlns:a16="http://schemas.microsoft.com/office/drawing/2014/main" id="{69B69E4B-C6AC-4A8F-81A3-A75BCC53E8E7}"/>
              </a:ext>
            </a:extLst>
          </p:cNvPr>
          <p:cNvSpPr>
            <a:spLocks noGrp="1"/>
          </p:cNvSpPr>
          <p:nvPr>
            <p:ph idx="1"/>
          </p:nvPr>
        </p:nvSpPr>
        <p:spPr>
          <a:xfrm>
            <a:off x="77117" y="1134738"/>
            <a:ext cx="12030419" cy="5635127"/>
          </a:xfrm>
        </p:spPr>
        <p:txBody>
          <a:bodyPr>
            <a:normAutofit fontScale="70000" lnSpcReduction="20000"/>
          </a:bodyPr>
          <a:lstStyle/>
          <a:p>
            <a:pPr marL="457200" indent="-457200">
              <a:buAutoNum type="arabicPeriod"/>
            </a:pPr>
            <a:r>
              <a:rPr lang="en-US" sz="2400" dirty="0"/>
              <a:t>Decide if you are going to use the rubric for grading or for assessment. What kind of assignment is this? Where is it in your sequence of a project. TRY NOT to use a rubric and comment on a paper.</a:t>
            </a:r>
          </a:p>
          <a:p>
            <a:pPr marL="457200" lvl="1" indent="0">
              <a:buNone/>
            </a:pPr>
            <a:r>
              <a:rPr lang="en-US" sz="2000" dirty="0"/>
              <a:t>	</a:t>
            </a:r>
            <a:r>
              <a:rPr lang="en-US" dirty="0"/>
              <a:t>a. You could check for completion. </a:t>
            </a:r>
          </a:p>
          <a:p>
            <a:pPr marL="457200" lvl="1" indent="0">
              <a:buNone/>
            </a:pPr>
            <a:r>
              <a:rPr lang="en-US" dirty="0"/>
              <a:t>	b. You could make a short summative comment with a quick grade. </a:t>
            </a:r>
          </a:p>
          <a:p>
            <a:pPr marL="457200" lvl="1" indent="0">
              <a:buNone/>
            </a:pPr>
            <a:r>
              <a:rPr lang="en-US" dirty="0"/>
              <a:t>	c. You could decide to comment on a draft with no grade. </a:t>
            </a:r>
          </a:p>
          <a:p>
            <a:pPr marL="457200" indent="-457200">
              <a:buAutoNum type="arabicPeriod"/>
            </a:pPr>
            <a:r>
              <a:rPr lang="en-US" sz="2400" dirty="0"/>
              <a:t>Holistic or Analytic?</a:t>
            </a:r>
          </a:p>
          <a:p>
            <a:pPr marL="0" indent="0">
              <a:buNone/>
            </a:pPr>
            <a:endParaRPr lang="en-US" sz="2400" dirty="0"/>
          </a:p>
          <a:p>
            <a:pPr marL="0" indent="0">
              <a:buNone/>
            </a:pPr>
            <a:r>
              <a:rPr lang="en-US" sz="2400" dirty="0"/>
              <a:t>3.      Your </a:t>
            </a:r>
            <a:r>
              <a:rPr lang="en-US" sz="2400" u="sng" dirty="0"/>
              <a:t>criteria </a:t>
            </a:r>
            <a:r>
              <a:rPr lang="en-US" sz="2400" dirty="0"/>
              <a:t>are your </a:t>
            </a:r>
            <a:r>
              <a:rPr lang="en-US" sz="2400" u="sng" dirty="0"/>
              <a:t>outcomes</a:t>
            </a:r>
            <a:r>
              <a:rPr lang="en-US" sz="2400" dirty="0"/>
              <a:t> for the assignment.</a:t>
            </a:r>
          </a:p>
          <a:p>
            <a:pPr marL="457200" indent="-457200">
              <a:buAutoNum type="arabicPeriod"/>
            </a:pPr>
            <a:endParaRPr lang="en-US" sz="2400" dirty="0"/>
          </a:p>
          <a:p>
            <a:pPr marL="457200" indent="-457200">
              <a:buAutoNum type="arabicPeriod" startAt="4"/>
            </a:pPr>
            <a:r>
              <a:rPr lang="en-US" sz="2400" u="sng" dirty="0"/>
              <a:t>Levels of Performance: </a:t>
            </a:r>
          </a:p>
          <a:p>
            <a:pPr marL="914400" lvl="2" indent="0">
              <a:buNone/>
            </a:pPr>
            <a:r>
              <a:rPr lang="en-US" sz="2400" dirty="0"/>
              <a:t>a. Use an even number of performance standards to avoid centrality bias. 4, 3, 2, 1</a:t>
            </a:r>
          </a:p>
          <a:p>
            <a:pPr marL="914400" lvl="2" indent="0">
              <a:buNone/>
            </a:pPr>
            <a:r>
              <a:rPr lang="en-US" sz="2400" dirty="0"/>
              <a:t>b. Should be clear (no technical jargon), be mutually exclusive and measure only one criterion at a time.</a:t>
            </a:r>
          </a:p>
          <a:p>
            <a:pPr marL="914400" lvl="2" indent="0">
              <a:buNone/>
            </a:pPr>
            <a:r>
              <a:rPr lang="en-US" sz="2400" dirty="0"/>
              <a:t>c. Should have some consistency across the criteria, building from low to high or high to low.</a:t>
            </a:r>
          </a:p>
          <a:p>
            <a:pPr marL="914400" lvl="2" indent="0">
              <a:buNone/>
            </a:pPr>
            <a:r>
              <a:rPr lang="en-US" sz="2400" dirty="0"/>
              <a:t>d. Avoid negative performance level labels and criteria language.  </a:t>
            </a:r>
          </a:p>
          <a:p>
            <a:pPr marL="0" indent="0">
              <a:buNone/>
            </a:pPr>
            <a:endParaRPr lang="en-US" sz="2400" dirty="0"/>
          </a:p>
          <a:p>
            <a:pPr marL="0" indent="0">
              <a:buNone/>
            </a:pPr>
            <a:r>
              <a:rPr lang="en-US" sz="2400" dirty="0"/>
              <a:t>4.       Your </a:t>
            </a:r>
            <a:r>
              <a:rPr lang="en-US" sz="2400" u="sng" dirty="0"/>
              <a:t>descriptors</a:t>
            </a:r>
            <a:r>
              <a:rPr lang="en-US" sz="2400" dirty="0"/>
              <a:t> come from the language of the outcomes and performance standards. </a:t>
            </a:r>
          </a:p>
          <a:p>
            <a:pPr marL="0" indent="0">
              <a:buNone/>
            </a:pPr>
            <a:r>
              <a:rPr lang="en-US" sz="2400" dirty="0"/>
              <a:t>5.        When summarizing assessment data from rubrics to students, report the data as a percentage of students performing at an</a:t>
            </a:r>
          </a:p>
          <a:p>
            <a:pPr marL="0" indent="0">
              <a:buNone/>
            </a:pPr>
            <a:r>
              <a:rPr lang="en-US" sz="2400" dirty="0"/>
              <a:t>	 acceptable level (determined by the benchmark and/or performance levels for the rubric).</a:t>
            </a:r>
          </a:p>
          <a:p>
            <a:pPr marL="0" indent="0">
              <a:buNone/>
            </a:pPr>
            <a:r>
              <a:rPr lang="en-US" sz="2400" dirty="0"/>
              <a:t>6.        Share and discuss the rubric with students when you introduce the assignment.</a:t>
            </a:r>
          </a:p>
          <a:p>
            <a:pPr marL="0" indent="0">
              <a:buNone/>
            </a:pPr>
            <a:r>
              <a:rPr lang="en-US" sz="2400" dirty="0"/>
              <a:t>7.        Remember, rubrics do not guarantee rater objectivity.</a:t>
            </a:r>
          </a:p>
          <a:p>
            <a:endParaRPr lang="en-US" sz="2000" dirty="0"/>
          </a:p>
        </p:txBody>
      </p:sp>
    </p:spTree>
    <p:extLst>
      <p:ext uri="{BB962C8B-B14F-4D97-AF65-F5344CB8AC3E}">
        <p14:creationId xmlns:p14="http://schemas.microsoft.com/office/powerpoint/2010/main" val="27234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Rectangle 22">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A151B0A-3C2A-4E4F-AFCE-F6E6BB781CBB}"/>
              </a:ext>
            </a:extLst>
          </p:cNvPr>
          <p:cNvSpPr>
            <a:spLocks noGrp="1"/>
          </p:cNvSpPr>
          <p:nvPr>
            <p:ph type="title"/>
          </p:nvPr>
        </p:nvSpPr>
        <p:spPr>
          <a:xfrm>
            <a:off x="466722" y="586855"/>
            <a:ext cx="3201366" cy="3387497"/>
          </a:xfrm>
        </p:spPr>
        <p:txBody>
          <a:bodyPr anchor="b">
            <a:normAutofit/>
          </a:bodyPr>
          <a:lstStyle/>
          <a:p>
            <a:pPr algn="r"/>
            <a:r>
              <a:rPr lang="en-US" sz="4000" b="1">
                <a:solidFill>
                  <a:srgbClr val="FFFFFF"/>
                </a:solidFill>
              </a:rPr>
              <a:t>	</a:t>
            </a:r>
            <a:r>
              <a:rPr lang="en-US" sz="4000" b="1">
                <a:solidFill>
                  <a:srgbClr val="FFFFFF"/>
                </a:solidFill>
                <a:latin typeface="+mn-lt"/>
              </a:rPr>
              <a:t>ADDING A RUBRIC TO A CANVAS COURSE</a:t>
            </a:r>
          </a:p>
        </p:txBody>
      </p:sp>
      <p:sp>
        <p:nvSpPr>
          <p:cNvPr id="6" name="Content Placeholder 5">
            <a:extLst>
              <a:ext uri="{FF2B5EF4-FFF2-40B4-BE49-F238E27FC236}">
                <a16:creationId xmlns:a16="http://schemas.microsoft.com/office/drawing/2014/main" id="{EFAD65D6-E704-4FA6-AB18-45361E2D9853}"/>
              </a:ext>
            </a:extLst>
          </p:cNvPr>
          <p:cNvSpPr>
            <a:spLocks noGrp="1"/>
          </p:cNvSpPr>
          <p:nvPr>
            <p:ph idx="1"/>
          </p:nvPr>
        </p:nvSpPr>
        <p:spPr>
          <a:xfrm>
            <a:off x="4810259" y="649480"/>
            <a:ext cx="6555347" cy="5546047"/>
          </a:xfrm>
        </p:spPr>
        <p:txBody>
          <a:bodyPr anchor="ctr">
            <a:normAutofit/>
          </a:bodyPr>
          <a:lstStyle/>
          <a:p>
            <a:r>
              <a:rPr lang="en-US" sz="2000" dirty="0">
                <a:hlinkClick r:id="rId2"/>
              </a:rPr>
              <a:t>https://community.canvaslms.com/t5/Video-Guide/Rubrics-Overview-Instructors/ta-p/384253</a:t>
            </a:r>
            <a:endParaRPr lang="en-US" sz="2000" dirty="0"/>
          </a:p>
          <a:p>
            <a:pPr marL="0" indent="0">
              <a:buNone/>
            </a:pPr>
            <a:endParaRPr lang="en-US" sz="2000" dirty="0"/>
          </a:p>
          <a:p>
            <a:r>
              <a:rPr lang="en-US" sz="2000" dirty="0"/>
              <a:t>Rubric for Bad News Email in ENGL 470 Professional Writing </a:t>
            </a:r>
            <a:r>
              <a:rPr lang="en-US" sz="2000" dirty="0">
                <a:hlinkClick r:id="rId3"/>
              </a:rPr>
              <a:t>Canvas Fall 23 ENGL 470</a:t>
            </a:r>
            <a:endParaRPr lang="en-US" sz="2000" dirty="0"/>
          </a:p>
          <a:p>
            <a:endParaRPr lang="en-US" sz="2000" dirty="0"/>
          </a:p>
        </p:txBody>
      </p:sp>
    </p:spTree>
    <p:extLst>
      <p:ext uri="{BB962C8B-B14F-4D97-AF65-F5344CB8AC3E}">
        <p14:creationId xmlns:p14="http://schemas.microsoft.com/office/powerpoint/2010/main" val="3885594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1075</TotalTime>
  <Words>2078</Words>
  <Application>Microsoft Office PowerPoint</Application>
  <PresentationFormat>Widescreen</PresentationFormat>
  <Paragraphs>178</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Calibri</vt:lpstr>
      <vt:lpstr>Calibri Light</vt:lpstr>
      <vt:lpstr>Garamond</vt:lpstr>
      <vt:lpstr>HK Grotesk</vt:lpstr>
      <vt:lpstr>Tahoma</vt:lpstr>
      <vt:lpstr>Times New Roman</vt:lpstr>
      <vt:lpstr>Office Theme</vt:lpstr>
      <vt:lpstr>      IMPROVING STUDENT LEARNING  with  HIGH-QUALITY RUBRICS   Presented by  Heather Lettner-Rust, Professor of English and Director of Civitae  Core Curriculum and  Jeff Lokey, Assistant Director of Curriculum Assessment  </vt:lpstr>
      <vt:lpstr>AGENDA</vt:lpstr>
      <vt:lpstr>ANATOMY OF  A RUBRIC</vt:lpstr>
      <vt:lpstr>                                                                                         WRITING RUBRIC  Written communication is the development and expression of ideas in writing.  </vt:lpstr>
      <vt:lpstr>WHY USE RUBRICS?</vt:lpstr>
      <vt:lpstr>HOLISTIC RUBRIC</vt:lpstr>
      <vt:lpstr>ANALYTIC RUBRIC</vt:lpstr>
      <vt:lpstr>GENERAL RUBRIC GUIDELINES</vt:lpstr>
      <vt:lpstr> ADDING A RUBRIC TO A CANVAS COURSE</vt:lpstr>
      <vt:lpstr>USING AI TO BUILD RUBRICS</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Lokey, Donald</dc:creator>
  <cp:lastModifiedBy>Tracy, Pamela</cp:lastModifiedBy>
  <cp:revision>80</cp:revision>
  <cp:lastPrinted>2024-08-09T20:46:40Z</cp:lastPrinted>
  <dcterms:created xsi:type="dcterms:W3CDTF">2024-07-23T14:07:35Z</dcterms:created>
  <dcterms:modified xsi:type="dcterms:W3CDTF">2024-08-20T14:23:15Z</dcterms:modified>
</cp:coreProperties>
</file>