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6" autoAdjust="0"/>
    <p:restoredTop sz="88908" autoAdjust="0"/>
  </p:normalViewPr>
  <p:slideViewPr>
    <p:cSldViewPr snapToGrid="0">
      <p:cViewPr varScale="1">
        <p:scale>
          <a:sx n="69" d="100"/>
          <a:sy n="69"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85302-49F3-4541-9DCE-EBECBB3081BB}" type="datetimeFigureOut">
              <a:rPr lang="en-US" smtClean="0"/>
              <a:t>5/29/2020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D1DE2-6574-45F0-8CBA-A0E95DE7CACE}" type="slidenum">
              <a:rPr lang="en-US" smtClean="0"/>
              <a:t>‹#›</a:t>
            </a:fld>
            <a:endParaRPr lang="en-US"/>
          </a:p>
        </p:txBody>
      </p:sp>
    </p:spTree>
    <p:extLst>
      <p:ext uri="{BB962C8B-B14F-4D97-AF65-F5344CB8AC3E}">
        <p14:creationId xmlns:p14="http://schemas.microsoft.com/office/powerpoint/2010/main" val="103472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PICO: In male collegiate soccer players, should lateral ankle sprains be treated with solely soft tissue manipulation or soft tissue manipulation combined with rehabilitation exercises to ultimately decrease pain and increase mobility?</a:t>
            </a:r>
          </a:p>
        </p:txBody>
      </p:sp>
      <p:sp>
        <p:nvSpPr>
          <p:cNvPr id="4" name="Slide Number Placeholder 3"/>
          <p:cNvSpPr>
            <a:spLocks noGrp="1"/>
          </p:cNvSpPr>
          <p:nvPr>
            <p:ph type="sldNum" sz="quarter" idx="5"/>
          </p:nvPr>
        </p:nvSpPr>
        <p:spPr/>
        <p:txBody>
          <a:bodyPr/>
          <a:lstStyle/>
          <a:p>
            <a:fld id="{07AD1DE2-6574-45F0-8CBA-A0E95DE7CACE}" type="slidenum">
              <a:rPr lang="en-US" smtClean="0"/>
              <a:t>1</a:t>
            </a:fld>
            <a:endParaRPr lang="en-US"/>
          </a:p>
        </p:txBody>
      </p:sp>
    </p:spTree>
    <p:extLst>
      <p:ext uri="{BB962C8B-B14F-4D97-AF65-F5344CB8AC3E}">
        <p14:creationId xmlns:p14="http://schemas.microsoft.com/office/powerpoint/2010/main" val="93228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Lateral=inversion</a:t>
            </a:r>
          </a:p>
          <a:p>
            <a:r>
              <a:rPr lang="en-US" dirty="0"/>
              <a:t>Most common injury </a:t>
            </a:r>
            <a:r>
              <a:rPr lang="en-US" dirty="0">
                <a:sym typeface="Wingdings" panose="05000000000000000000" pitchFamily="2" charset="2"/>
              </a:rPr>
              <a:t></a:t>
            </a:r>
            <a:r>
              <a:rPr lang="en-US" dirty="0"/>
              <a:t> CAI and recurrent ankle sprains</a:t>
            </a:r>
          </a:p>
          <a:p>
            <a:r>
              <a:rPr lang="en-US" dirty="0"/>
              <a:t>Lateral ligaments: ATF, PTF, CF (where they are)</a:t>
            </a:r>
          </a:p>
          <a:p>
            <a:r>
              <a:rPr lang="en-US" dirty="0"/>
              <a:t>Musculature protects against rearfoot supination and plantarflexion</a:t>
            </a:r>
          </a:p>
          <a:p>
            <a:r>
              <a:rPr lang="en-US" dirty="0"/>
              <a:t>Innervation contributes to proprioception</a:t>
            </a:r>
          </a:p>
        </p:txBody>
      </p:sp>
      <p:sp>
        <p:nvSpPr>
          <p:cNvPr id="4" name="Slide Number Placeholder 3"/>
          <p:cNvSpPr>
            <a:spLocks noGrp="1"/>
          </p:cNvSpPr>
          <p:nvPr>
            <p:ph type="sldNum" sz="quarter" idx="5"/>
          </p:nvPr>
        </p:nvSpPr>
        <p:spPr/>
        <p:txBody>
          <a:bodyPr/>
          <a:lstStyle/>
          <a:p>
            <a:fld id="{07AD1DE2-6574-45F0-8CBA-A0E95DE7CACE}" type="slidenum">
              <a:rPr lang="en-US" smtClean="0"/>
              <a:t>2</a:t>
            </a:fld>
            <a:endParaRPr lang="en-US"/>
          </a:p>
        </p:txBody>
      </p:sp>
    </p:spTree>
    <p:extLst>
      <p:ext uri="{BB962C8B-B14F-4D97-AF65-F5344CB8AC3E}">
        <p14:creationId xmlns:p14="http://schemas.microsoft.com/office/powerpoint/2010/main" val="125890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jumping, turning w/ high stress on joints</a:t>
            </a:r>
          </a:p>
          <a:p>
            <a:r>
              <a:rPr lang="en-US" dirty="0"/>
              <a:t>1/10,000 people each day</a:t>
            </a:r>
          </a:p>
          <a:p>
            <a:r>
              <a:rPr lang="en-US" dirty="0"/>
              <a:t>73% have recurrent ankle sprains </a:t>
            </a:r>
            <a:r>
              <a:rPr lang="en-US" dirty="0">
                <a:sym typeface="Wingdings" panose="05000000000000000000" pitchFamily="2" charset="2"/>
              </a:rPr>
              <a:t> 59% have symptoms that prohibit RTP</a:t>
            </a:r>
          </a:p>
          <a:p>
            <a:r>
              <a:rPr lang="en-US" dirty="0">
                <a:sym typeface="Wingdings" panose="05000000000000000000" pitchFamily="2" charset="2"/>
              </a:rPr>
              <a:t>Unilateral prevalence rate: 51.8%</a:t>
            </a:r>
          </a:p>
          <a:p>
            <a:r>
              <a:rPr lang="en-US" dirty="0">
                <a:sym typeface="Wingdings" panose="05000000000000000000" pitchFamily="2" charset="2"/>
              </a:rPr>
              <a:t>Chronic pain/swelling/popping in 30.2%</a:t>
            </a:r>
          </a:p>
          <a:p>
            <a:r>
              <a:rPr lang="en-US" dirty="0">
                <a:sym typeface="Wingdings" panose="05000000000000000000" pitchFamily="2" charset="2"/>
              </a:rPr>
              <a:t>Instability is most common issue</a:t>
            </a:r>
            <a:endParaRPr lang="en-US" dirty="0"/>
          </a:p>
        </p:txBody>
      </p:sp>
      <p:sp>
        <p:nvSpPr>
          <p:cNvPr id="4" name="Slide Number Placeholder 3"/>
          <p:cNvSpPr>
            <a:spLocks noGrp="1"/>
          </p:cNvSpPr>
          <p:nvPr>
            <p:ph type="sldNum" sz="quarter" idx="5"/>
          </p:nvPr>
        </p:nvSpPr>
        <p:spPr/>
        <p:txBody>
          <a:bodyPr/>
          <a:lstStyle/>
          <a:p>
            <a:fld id="{07AD1DE2-6574-45F0-8CBA-A0E95DE7CACE}" type="slidenum">
              <a:rPr lang="en-US" smtClean="0"/>
              <a:t>3</a:t>
            </a:fld>
            <a:endParaRPr lang="en-US"/>
          </a:p>
        </p:txBody>
      </p:sp>
    </p:spTree>
    <p:extLst>
      <p:ext uri="{BB962C8B-B14F-4D97-AF65-F5344CB8AC3E}">
        <p14:creationId xmlns:p14="http://schemas.microsoft.com/office/powerpoint/2010/main" val="346894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games is 4 times higher than in practice</a:t>
            </a:r>
          </a:p>
          <a:p>
            <a:r>
              <a:rPr lang="en-US" dirty="0"/>
              <a:t>Rates lower in D3 schools</a:t>
            </a:r>
          </a:p>
          <a:p>
            <a:r>
              <a:rPr lang="en-US" dirty="0"/>
              <a:t>Preseason more common </a:t>
            </a:r>
            <a:r>
              <a:rPr lang="en-US" dirty="0">
                <a:sym typeface="Wingdings" panose="05000000000000000000" pitchFamily="2" charset="2"/>
              </a:rPr>
              <a:t> season game  postseason</a:t>
            </a:r>
          </a:p>
          <a:p>
            <a:r>
              <a:rPr lang="en-US" dirty="0">
                <a:sym typeface="Wingdings" panose="05000000000000000000" pitchFamily="2" charset="2"/>
              </a:rPr>
              <a:t>3 MOI: player contact, other contact, no contact</a:t>
            </a:r>
          </a:p>
          <a:p>
            <a:r>
              <a:rPr lang="en-US" dirty="0">
                <a:sym typeface="Wingdings" panose="05000000000000000000" pitchFamily="2" charset="2"/>
              </a:rPr>
              <a:t>16% from slide tackles (reduce slide tackles in games)</a:t>
            </a:r>
            <a:endParaRPr lang="en-US" dirty="0"/>
          </a:p>
        </p:txBody>
      </p:sp>
      <p:sp>
        <p:nvSpPr>
          <p:cNvPr id="4" name="Slide Number Placeholder 3"/>
          <p:cNvSpPr>
            <a:spLocks noGrp="1"/>
          </p:cNvSpPr>
          <p:nvPr>
            <p:ph type="sldNum" sz="quarter" idx="5"/>
          </p:nvPr>
        </p:nvSpPr>
        <p:spPr/>
        <p:txBody>
          <a:bodyPr/>
          <a:lstStyle/>
          <a:p>
            <a:fld id="{07AD1DE2-6574-45F0-8CBA-A0E95DE7CACE}" type="slidenum">
              <a:rPr lang="en-US" smtClean="0"/>
              <a:t>4</a:t>
            </a:fld>
            <a:endParaRPr lang="en-US"/>
          </a:p>
        </p:txBody>
      </p:sp>
    </p:spTree>
    <p:extLst>
      <p:ext uri="{BB962C8B-B14F-4D97-AF65-F5344CB8AC3E}">
        <p14:creationId xmlns:p14="http://schemas.microsoft.com/office/powerpoint/2010/main" val="77675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surgery=more instability, but conservative treatment recommended</a:t>
            </a:r>
          </a:p>
          <a:p>
            <a:r>
              <a:rPr lang="en-US" dirty="0"/>
              <a:t>Below the knee walking cast=quicker recovery time</a:t>
            </a:r>
          </a:p>
          <a:p>
            <a:r>
              <a:rPr lang="en-US" dirty="0"/>
              <a:t>Proprioceptive training replaces surgical options in prevention</a:t>
            </a:r>
          </a:p>
          <a:p>
            <a:r>
              <a:rPr lang="en-US" dirty="0"/>
              <a:t>Rehab w/in 1 week=</a:t>
            </a:r>
            <a:r>
              <a:rPr lang="en-US" dirty="0" err="1"/>
              <a:t>inc</a:t>
            </a:r>
            <a:r>
              <a:rPr lang="en-US" dirty="0"/>
              <a:t> function</a:t>
            </a:r>
          </a:p>
          <a:p>
            <a:r>
              <a:rPr lang="en-US" dirty="0"/>
              <a:t>Balance board training reduces ankle sprains</a:t>
            </a:r>
          </a:p>
        </p:txBody>
      </p:sp>
      <p:sp>
        <p:nvSpPr>
          <p:cNvPr id="4" name="Slide Number Placeholder 3"/>
          <p:cNvSpPr>
            <a:spLocks noGrp="1"/>
          </p:cNvSpPr>
          <p:nvPr>
            <p:ph type="sldNum" sz="quarter" idx="5"/>
          </p:nvPr>
        </p:nvSpPr>
        <p:spPr/>
        <p:txBody>
          <a:bodyPr/>
          <a:lstStyle/>
          <a:p>
            <a:fld id="{07AD1DE2-6574-45F0-8CBA-A0E95DE7CACE}" type="slidenum">
              <a:rPr lang="en-US" smtClean="0"/>
              <a:t>5</a:t>
            </a:fld>
            <a:endParaRPr lang="en-US"/>
          </a:p>
        </p:txBody>
      </p:sp>
    </p:spTree>
    <p:extLst>
      <p:ext uri="{BB962C8B-B14F-4D97-AF65-F5344CB8AC3E}">
        <p14:creationId xmlns:p14="http://schemas.microsoft.com/office/powerpoint/2010/main" val="256909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Graston</a:t>
            </a:r>
            <a:r>
              <a:rPr lang="en-US" dirty="0"/>
              <a:t> applied to ligaments, fascia, tendons, muscle bellies on anterior/posterior/lateral lower leg for ankle – must make indentations</a:t>
            </a:r>
          </a:p>
          <a:p>
            <a:r>
              <a:rPr lang="en-US" dirty="0"/>
              <a:t>FAAM, ADL, DAAM Sport – scores improved with both</a:t>
            </a:r>
          </a:p>
          <a:p>
            <a:r>
              <a:rPr lang="en-US" dirty="0"/>
              <a:t>Pain levels drop &amp; ROM increases with either approach</a:t>
            </a:r>
          </a:p>
          <a:p>
            <a:r>
              <a:rPr lang="en-US" dirty="0"/>
              <a:t>SEBT scores </a:t>
            </a:r>
            <a:r>
              <a:rPr lang="en-US" dirty="0" err="1"/>
              <a:t>inc</a:t>
            </a:r>
            <a:r>
              <a:rPr lang="en-US" dirty="0"/>
              <a:t> with either option</a:t>
            </a:r>
          </a:p>
          <a:p>
            <a:r>
              <a:rPr lang="en-US" dirty="0"/>
              <a:t>Balance training alone improves stability, adding GISTM improves ROM</a:t>
            </a:r>
          </a:p>
        </p:txBody>
      </p:sp>
      <p:sp>
        <p:nvSpPr>
          <p:cNvPr id="4" name="Slide Number Placeholder 3"/>
          <p:cNvSpPr>
            <a:spLocks noGrp="1"/>
          </p:cNvSpPr>
          <p:nvPr>
            <p:ph type="sldNum" sz="quarter" idx="5"/>
          </p:nvPr>
        </p:nvSpPr>
        <p:spPr/>
        <p:txBody>
          <a:bodyPr/>
          <a:lstStyle/>
          <a:p>
            <a:fld id="{07AD1DE2-6574-45F0-8CBA-A0E95DE7CACE}" type="slidenum">
              <a:rPr lang="en-US" smtClean="0"/>
              <a:t>6</a:t>
            </a:fld>
            <a:endParaRPr lang="en-US"/>
          </a:p>
        </p:txBody>
      </p:sp>
    </p:spTree>
    <p:extLst>
      <p:ext uri="{BB962C8B-B14F-4D97-AF65-F5344CB8AC3E}">
        <p14:creationId xmlns:p14="http://schemas.microsoft.com/office/powerpoint/2010/main" val="317065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Clearly there are obvious benefits to both </a:t>
            </a:r>
            <a:r>
              <a:rPr lang="en-US" sz="1200" kern="1200" dirty="0" err="1">
                <a:solidFill>
                  <a:schemeClr val="tx1"/>
                </a:solidFill>
                <a:effectLst/>
                <a:latin typeface="+mn-lt"/>
                <a:ea typeface="+mn-ea"/>
                <a:cs typeface="+mn-cs"/>
              </a:rPr>
              <a:t>Graston</a:t>
            </a:r>
            <a:r>
              <a:rPr lang="en-US" sz="1200" kern="1200" dirty="0">
                <a:solidFill>
                  <a:schemeClr val="tx1"/>
                </a:solidFill>
                <a:effectLst/>
                <a:latin typeface="+mn-lt"/>
                <a:ea typeface="+mn-ea"/>
                <a:cs typeface="+mn-cs"/>
              </a:rPr>
              <a:t> and rehabilitative exercises.  </a:t>
            </a:r>
            <a:r>
              <a:rPr lang="en-US" sz="1200" kern="1200" dirty="0" err="1">
                <a:solidFill>
                  <a:schemeClr val="tx1"/>
                </a:solidFill>
                <a:effectLst/>
                <a:latin typeface="+mn-lt"/>
                <a:ea typeface="+mn-ea"/>
                <a:cs typeface="+mn-cs"/>
              </a:rPr>
              <a:t>Graston</a:t>
            </a:r>
            <a:r>
              <a:rPr lang="en-US" sz="1200" kern="1200" dirty="0">
                <a:solidFill>
                  <a:schemeClr val="tx1"/>
                </a:solidFill>
                <a:effectLst/>
                <a:latin typeface="+mn-lt"/>
                <a:ea typeface="+mn-ea"/>
                <a:cs typeface="+mn-cs"/>
              </a:rPr>
              <a:t> on its own has the benefit of breaking up the soft tissue in order to help the ankle regain its range of motion.  This is crucial to the rehabilitation process.  However, with the addition of rehabilitative exercises, alongside </a:t>
            </a:r>
            <a:r>
              <a:rPr lang="en-US" sz="1200" kern="1200" dirty="0" err="1">
                <a:solidFill>
                  <a:schemeClr val="tx1"/>
                </a:solidFill>
                <a:effectLst/>
                <a:latin typeface="+mn-lt"/>
                <a:ea typeface="+mn-ea"/>
                <a:cs typeface="+mn-cs"/>
              </a:rPr>
              <a:t>Graston</a:t>
            </a:r>
            <a:r>
              <a:rPr lang="en-US" sz="1200" kern="1200" dirty="0">
                <a:solidFill>
                  <a:schemeClr val="tx1"/>
                </a:solidFill>
                <a:effectLst/>
                <a:latin typeface="+mn-lt"/>
                <a:ea typeface="+mn-ea"/>
                <a:cs typeface="+mn-cs"/>
              </a:rPr>
              <a:t>, the patient can also increase strength and proprioceptive ability of the ankle.  So, to answer my PICO question, I think the most beneficial way to decrease pain and increase mobility is to use a combination of these treatments in order for the patient to have a successful recovery.</a:t>
            </a:r>
            <a:endParaRPr lang="en-US" dirty="0"/>
          </a:p>
        </p:txBody>
      </p:sp>
      <p:sp>
        <p:nvSpPr>
          <p:cNvPr id="4" name="Slide Number Placeholder 3"/>
          <p:cNvSpPr>
            <a:spLocks noGrp="1"/>
          </p:cNvSpPr>
          <p:nvPr>
            <p:ph type="sldNum" sz="quarter" idx="5"/>
          </p:nvPr>
        </p:nvSpPr>
        <p:spPr/>
        <p:txBody>
          <a:bodyPr/>
          <a:lstStyle/>
          <a:p>
            <a:fld id="{07AD1DE2-6574-45F0-8CBA-A0E95DE7CACE}" type="slidenum">
              <a:rPr lang="en-US" smtClean="0"/>
              <a:t>7</a:t>
            </a:fld>
            <a:endParaRPr lang="en-US"/>
          </a:p>
        </p:txBody>
      </p:sp>
    </p:spTree>
    <p:extLst>
      <p:ext uri="{BB962C8B-B14F-4D97-AF65-F5344CB8AC3E}">
        <p14:creationId xmlns:p14="http://schemas.microsoft.com/office/powerpoint/2010/main" val="258178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6988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47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8328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4095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5462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7252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921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813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7781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30729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168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5/29/2020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90212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1" r:id="rId5"/>
    <p:sldLayoutId id="2147483677" r:id="rId6"/>
    <p:sldLayoutId id="2147483678" r:id="rId7"/>
    <p:sldLayoutId id="2147483668" r:id="rId8"/>
    <p:sldLayoutId id="2147483669" r:id="rId9"/>
    <p:sldLayoutId id="2147483670" r:id="rId10"/>
    <p:sldLayoutId id="2147483672"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FBE2BE9-3A1C-4A22-A86A-E4363B0AF7AB}"/>
              </a:ext>
            </a:extLst>
          </p:cNvPr>
          <p:cNvSpPr>
            <a:spLocks noGrp="1"/>
          </p:cNvSpPr>
          <p:nvPr>
            <p:ph type="ctrTitle"/>
          </p:nvPr>
        </p:nvSpPr>
        <p:spPr>
          <a:xfrm>
            <a:off x="1263520" y="1272800"/>
            <a:ext cx="6544620" cy="4312402"/>
          </a:xfrm>
        </p:spPr>
        <p:txBody>
          <a:bodyPr anchor="ctr">
            <a:normAutofit/>
          </a:bodyPr>
          <a:lstStyle/>
          <a:p>
            <a:pPr algn="r"/>
            <a:r>
              <a:rPr lang="en-US" sz="4000" dirty="0">
                <a:solidFill>
                  <a:schemeClr val="tx1"/>
                </a:solidFill>
              </a:rPr>
              <a:t>Lightning Strike Presentation</a:t>
            </a:r>
          </a:p>
        </p:txBody>
      </p:sp>
      <p:sp>
        <p:nvSpPr>
          <p:cNvPr id="3" name="Subtitle 2">
            <a:extLst>
              <a:ext uri="{FF2B5EF4-FFF2-40B4-BE49-F238E27FC236}">
                <a16:creationId xmlns:a16="http://schemas.microsoft.com/office/drawing/2014/main" id="{2E332E77-BF16-4F98-85A8-3A4376B434A2}"/>
              </a:ext>
            </a:extLst>
          </p:cNvPr>
          <p:cNvSpPr>
            <a:spLocks noGrp="1"/>
          </p:cNvSpPr>
          <p:nvPr>
            <p:ph type="subTitle" idx="1"/>
          </p:nvPr>
        </p:nvSpPr>
        <p:spPr>
          <a:xfrm>
            <a:off x="8473440" y="1272800"/>
            <a:ext cx="2481307" cy="4312402"/>
          </a:xfrm>
        </p:spPr>
        <p:txBody>
          <a:bodyPr anchor="ctr">
            <a:normAutofit/>
          </a:bodyPr>
          <a:lstStyle/>
          <a:p>
            <a:pPr algn="l"/>
            <a:r>
              <a:rPr lang="en-US" sz="2000" dirty="0"/>
              <a:t>Taylor Yeager</a:t>
            </a:r>
          </a:p>
        </p:txBody>
      </p:sp>
      <p:cxnSp>
        <p:nvCxnSpPr>
          <p:cNvPr id="14" name="Straight Connector 13">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07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494E7-C318-4223-BB01-14EF5BD12872}"/>
              </a:ext>
            </a:extLst>
          </p:cNvPr>
          <p:cNvPicPr>
            <a:picLocks noChangeAspect="1"/>
          </p:cNvPicPr>
          <p:nvPr/>
        </p:nvPicPr>
        <p:blipFill>
          <a:blip r:embed="rId3"/>
          <a:stretch>
            <a:fillRect/>
          </a:stretch>
        </p:blipFill>
        <p:spPr>
          <a:xfrm>
            <a:off x="1172576" y="1123527"/>
            <a:ext cx="2141231" cy="4604800"/>
          </a:xfrm>
          <a:prstGeom prst="rect">
            <a:avLst/>
          </a:prstGeom>
        </p:spPr>
      </p:pic>
      <p:cxnSp>
        <p:nvCxnSpPr>
          <p:cNvPr id="1030" name="Straight Connector 1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lateral ankle ligaments">
            <a:extLst>
              <a:ext uri="{FF2B5EF4-FFF2-40B4-BE49-F238E27FC236}">
                <a16:creationId xmlns:a16="http://schemas.microsoft.com/office/drawing/2014/main" id="{C0FCE65E-5928-4811-8A56-3F6BF90337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0676" y="2218808"/>
            <a:ext cx="3537345" cy="2414237"/>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traight Connector 1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8EE0A3F-C45F-4F55-803B-992D30E0CBD3}"/>
              </a:ext>
            </a:extLst>
          </p:cNvPr>
          <p:cNvPicPr>
            <a:picLocks noChangeAspect="1"/>
          </p:cNvPicPr>
          <p:nvPr/>
        </p:nvPicPr>
        <p:blipFill rotWithShape="1">
          <a:blip r:embed="rId5"/>
          <a:srcRect l="49999" t="22259" r="2463" b="6612"/>
          <a:stretch/>
        </p:blipFill>
        <p:spPr>
          <a:xfrm>
            <a:off x="8162336" y="1452487"/>
            <a:ext cx="3517120" cy="3946882"/>
          </a:xfrm>
          <a:prstGeom prst="rect">
            <a:avLst/>
          </a:prstGeom>
        </p:spPr>
      </p:pic>
    </p:spTree>
    <p:extLst>
      <p:ext uri="{BB962C8B-B14F-4D97-AF65-F5344CB8AC3E}">
        <p14:creationId xmlns:p14="http://schemas.microsoft.com/office/powerpoint/2010/main" val="209379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2">
            <a:extLst>
              <a:ext uri="{FF2B5EF4-FFF2-40B4-BE49-F238E27FC236}">
                <a16:creationId xmlns:a16="http://schemas.microsoft.com/office/drawing/2014/main" id="{87DEBA14-FDA2-45EF-9928-4F56DAB2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6994"/>
            <a:ext cx="1217216" cy="863632"/>
          </a:xfrm>
          <a:custGeom>
            <a:avLst/>
            <a:gdLst>
              <a:gd name="connsiteX0" fmla="*/ 0 w 1217216"/>
              <a:gd name="connsiteY0" fmla="*/ 0 h 863632"/>
              <a:gd name="connsiteX1" fmla="*/ 1217216 w 1217216"/>
              <a:gd name="connsiteY1" fmla="*/ 0 h 863632"/>
              <a:gd name="connsiteX2" fmla="*/ 1217216 w 1217216"/>
              <a:gd name="connsiteY2" fmla="*/ 863632 h 863632"/>
              <a:gd name="connsiteX3" fmla="*/ 0 w 1217216"/>
              <a:gd name="connsiteY3" fmla="*/ 863632 h 863632"/>
            </a:gdLst>
            <a:ahLst/>
            <a:cxnLst>
              <a:cxn ang="0">
                <a:pos x="connsiteX0" y="connsiteY0"/>
              </a:cxn>
              <a:cxn ang="0">
                <a:pos x="connsiteX1" y="connsiteY1"/>
              </a:cxn>
              <a:cxn ang="0">
                <a:pos x="connsiteX2" y="connsiteY2"/>
              </a:cxn>
              <a:cxn ang="0">
                <a:pos x="connsiteX3" y="connsiteY3"/>
              </a:cxn>
            </a:cxnLst>
            <a:rect l="l" t="t" r="r" b="b"/>
            <a:pathLst>
              <a:path w="1217216" h="863632">
                <a:moveTo>
                  <a:pt x="0" y="0"/>
                </a:moveTo>
                <a:lnTo>
                  <a:pt x="1217216" y="0"/>
                </a:lnTo>
                <a:lnTo>
                  <a:pt x="1217216" y="863632"/>
                </a:lnTo>
                <a:lnTo>
                  <a:pt x="0" y="863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EC98C7E-AF09-4CC1-9D72-1E792024A771}"/>
              </a:ext>
            </a:extLst>
          </p:cNvPr>
          <p:cNvPicPr>
            <a:picLocks noChangeAspect="1"/>
          </p:cNvPicPr>
          <p:nvPr/>
        </p:nvPicPr>
        <p:blipFill>
          <a:blip r:embed="rId3"/>
          <a:stretch>
            <a:fillRect/>
          </a:stretch>
        </p:blipFill>
        <p:spPr>
          <a:xfrm>
            <a:off x="774283" y="829184"/>
            <a:ext cx="888009" cy="497285"/>
          </a:xfrm>
          <a:prstGeom prst="rect">
            <a:avLst/>
          </a:prstGeom>
        </p:spPr>
      </p:pic>
      <p:sp>
        <p:nvSpPr>
          <p:cNvPr id="28" name="Right Triangle 14">
            <a:extLst>
              <a:ext uri="{FF2B5EF4-FFF2-40B4-BE49-F238E27FC236}">
                <a16:creationId xmlns:a16="http://schemas.microsoft.com/office/drawing/2014/main" id="{E1FB3D03-386F-4B20-BFF7-5A6FF3C2D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29562"/>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9581B7DD-04B3-4856-8C61-59D7A3F65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5" y="2837669"/>
            <a:ext cx="2344059" cy="3416073"/>
          </a:xfrm>
          <a:custGeom>
            <a:avLst/>
            <a:gdLst>
              <a:gd name="connsiteX0" fmla="*/ 0 w 2344059"/>
              <a:gd name="connsiteY0" fmla="*/ 0 h 3416073"/>
              <a:gd name="connsiteX1" fmla="*/ 2344059 w 2344059"/>
              <a:gd name="connsiteY1" fmla="*/ 0 h 3416073"/>
              <a:gd name="connsiteX2" fmla="*/ 2344059 w 2344059"/>
              <a:gd name="connsiteY2" fmla="*/ 3416073 h 3416073"/>
              <a:gd name="connsiteX3" fmla="*/ 0 w 2344059"/>
              <a:gd name="connsiteY3" fmla="*/ 3416073 h 3416073"/>
            </a:gdLst>
            <a:ahLst/>
            <a:cxnLst>
              <a:cxn ang="0">
                <a:pos x="connsiteX0" y="connsiteY0"/>
              </a:cxn>
              <a:cxn ang="0">
                <a:pos x="connsiteX1" y="connsiteY1"/>
              </a:cxn>
              <a:cxn ang="0">
                <a:pos x="connsiteX2" y="connsiteY2"/>
              </a:cxn>
              <a:cxn ang="0">
                <a:pos x="connsiteX3" y="connsiteY3"/>
              </a:cxn>
            </a:cxnLst>
            <a:rect l="l" t="t" r="r" b="b"/>
            <a:pathLst>
              <a:path w="2344059" h="3416073">
                <a:moveTo>
                  <a:pt x="0" y="0"/>
                </a:moveTo>
                <a:lnTo>
                  <a:pt x="2344059" y="0"/>
                </a:lnTo>
                <a:lnTo>
                  <a:pt x="2344059" y="3416073"/>
                </a:lnTo>
                <a:lnTo>
                  <a:pt x="0" y="34160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18">
            <a:extLst>
              <a:ext uri="{FF2B5EF4-FFF2-40B4-BE49-F238E27FC236}">
                <a16:creationId xmlns:a16="http://schemas.microsoft.com/office/drawing/2014/main" id="{1F3C359C-B3DD-4FB2-A6F9-1D519B65B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0EB2088F-2F1B-43DE-957F-CF2F16D53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00" y="2828369"/>
            <a:ext cx="3471464" cy="2557932"/>
          </a:xfrm>
          <a:custGeom>
            <a:avLst/>
            <a:gdLst>
              <a:gd name="connsiteX0" fmla="*/ 0 w 3471464"/>
              <a:gd name="connsiteY0" fmla="*/ 0 h 2557932"/>
              <a:gd name="connsiteX1" fmla="*/ 3471464 w 3471464"/>
              <a:gd name="connsiteY1" fmla="*/ 0 h 2557932"/>
              <a:gd name="connsiteX2" fmla="*/ 3471464 w 3471464"/>
              <a:gd name="connsiteY2" fmla="*/ 2557932 h 2557932"/>
              <a:gd name="connsiteX3" fmla="*/ 0 w 3471464"/>
              <a:gd name="connsiteY3" fmla="*/ 2557932 h 2557932"/>
            </a:gdLst>
            <a:ahLst/>
            <a:cxnLst>
              <a:cxn ang="0">
                <a:pos x="connsiteX0" y="connsiteY0"/>
              </a:cxn>
              <a:cxn ang="0">
                <a:pos x="connsiteX1" y="connsiteY1"/>
              </a:cxn>
              <a:cxn ang="0">
                <a:pos x="connsiteX2" y="connsiteY2"/>
              </a:cxn>
              <a:cxn ang="0">
                <a:pos x="connsiteX3" y="connsiteY3"/>
              </a:cxn>
            </a:cxnLst>
            <a:rect l="l" t="t" r="r" b="b"/>
            <a:pathLst>
              <a:path w="3471464" h="2557932">
                <a:moveTo>
                  <a:pt x="0" y="0"/>
                </a:moveTo>
                <a:lnTo>
                  <a:pt x="3471464" y="0"/>
                </a:lnTo>
                <a:lnTo>
                  <a:pt x="3471464" y="2557932"/>
                </a:lnTo>
                <a:lnTo>
                  <a:pt x="0" y="25579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2">
            <a:extLst>
              <a:ext uri="{FF2B5EF4-FFF2-40B4-BE49-F238E27FC236}">
                <a16:creationId xmlns:a16="http://schemas.microsoft.com/office/drawing/2014/main" id="{FF417D09-0122-4227-8FDD-2C4C19C68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841" y="604258"/>
            <a:ext cx="1990594" cy="2254327"/>
          </a:xfrm>
          <a:custGeom>
            <a:avLst/>
            <a:gdLst>
              <a:gd name="connsiteX0" fmla="*/ 0 w 1990594"/>
              <a:gd name="connsiteY0" fmla="*/ 0 h 2254327"/>
              <a:gd name="connsiteX1" fmla="*/ 1990594 w 1990594"/>
              <a:gd name="connsiteY1" fmla="*/ 0 h 2254327"/>
              <a:gd name="connsiteX2" fmla="*/ 1990594 w 1990594"/>
              <a:gd name="connsiteY2" fmla="*/ 2254327 h 2254327"/>
              <a:gd name="connsiteX3" fmla="*/ 0 w 1990594"/>
              <a:gd name="connsiteY3" fmla="*/ 2254327 h 2254327"/>
            </a:gdLst>
            <a:ahLst/>
            <a:cxnLst>
              <a:cxn ang="0">
                <a:pos x="connsiteX0" y="connsiteY0"/>
              </a:cxn>
              <a:cxn ang="0">
                <a:pos x="connsiteX1" y="connsiteY1"/>
              </a:cxn>
              <a:cxn ang="0">
                <a:pos x="connsiteX2" y="connsiteY2"/>
              </a:cxn>
              <a:cxn ang="0">
                <a:pos x="connsiteX3" y="connsiteY3"/>
              </a:cxn>
            </a:cxnLst>
            <a:rect l="l" t="t" r="r" b="b"/>
            <a:pathLst>
              <a:path w="1990594" h="2254327">
                <a:moveTo>
                  <a:pt x="0" y="0"/>
                </a:moveTo>
                <a:lnTo>
                  <a:pt x="1990594" y="0"/>
                </a:lnTo>
                <a:lnTo>
                  <a:pt x="1990594" y="2254327"/>
                </a:lnTo>
                <a:lnTo>
                  <a:pt x="0" y="225432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FF35A874-2690-497F-80A0-03675049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90" y="576989"/>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Triangle 26">
            <a:extLst>
              <a:ext uri="{FF2B5EF4-FFF2-40B4-BE49-F238E27FC236}">
                <a16:creationId xmlns:a16="http://schemas.microsoft.com/office/drawing/2014/main" id="{297C449B-67BB-4D99-86C4-E6ECDEA69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4934" y="633344"/>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C9D831B-1474-4A35-98F0-2826A355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AD361D8-46C2-42AB-9662-650FC44E6267}"/>
              </a:ext>
            </a:extLst>
          </p:cNvPr>
          <p:cNvPicPr>
            <a:picLocks noChangeAspect="1"/>
          </p:cNvPicPr>
          <p:nvPr/>
        </p:nvPicPr>
        <p:blipFill>
          <a:blip r:embed="rId4"/>
          <a:stretch>
            <a:fillRect/>
          </a:stretch>
        </p:blipFill>
        <p:spPr>
          <a:xfrm>
            <a:off x="3118342" y="902932"/>
            <a:ext cx="1644158" cy="1636850"/>
          </a:xfrm>
          <a:prstGeom prst="rect">
            <a:avLst/>
          </a:prstGeom>
        </p:spPr>
      </p:pic>
      <p:pic>
        <p:nvPicPr>
          <p:cNvPr id="6" name="Picture 5">
            <a:extLst>
              <a:ext uri="{FF2B5EF4-FFF2-40B4-BE49-F238E27FC236}">
                <a16:creationId xmlns:a16="http://schemas.microsoft.com/office/drawing/2014/main" id="{9EFE7FB7-BB4E-43D4-A406-BD68729409A5}"/>
              </a:ext>
            </a:extLst>
          </p:cNvPr>
          <p:cNvPicPr>
            <a:picLocks noChangeAspect="1"/>
          </p:cNvPicPr>
          <p:nvPr/>
        </p:nvPicPr>
        <p:blipFill>
          <a:blip r:embed="rId5"/>
          <a:stretch>
            <a:fillRect/>
          </a:stretch>
        </p:blipFill>
        <p:spPr>
          <a:xfrm>
            <a:off x="774283" y="3527241"/>
            <a:ext cx="2036959" cy="2027905"/>
          </a:xfrm>
          <a:prstGeom prst="rect">
            <a:avLst/>
          </a:prstGeom>
        </p:spPr>
      </p:pic>
      <p:sp>
        <p:nvSpPr>
          <p:cNvPr id="31" name="Right Triangle 30">
            <a:extLst>
              <a:ext uri="{FF2B5EF4-FFF2-40B4-BE49-F238E27FC236}">
                <a16:creationId xmlns:a16="http://schemas.microsoft.com/office/drawing/2014/main" id="{946410AA-0894-4BBC-A1E1-6BB8EF472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1600" y="3243308"/>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23D029A-91C7-406A-95AE-3E1CA6E61EF4}"/>
              </a:ext>
            </a:extLst>
          </p:cNvPr>
          <p:cNvPicPr>
            <a:picLocks noChangeAspect="1"/>
          </p:cNvPicPr>
          <p:nvPr/>
        </p:nvPicPr>
        <p:blipFill>
          <a:blip r:embed="rId6"/>
          <a:stretch>
            <a:fillRect/>
          </a:stretch>
        </p:blipFill>
        <p:spPr>
          <a:xfrm>
            <a:off x="4324587" y="2970489"/>
            <a:ext cx="2935626" cy="2279428"/>
          </a:xfrm>
          <a:prstGeom prst="rect">
            <a:avLst/>
          </a:prstGeom>
        </p:spPr>
      </p:pic>
      <p:sp>
        <p:nvSpPr>
          <p:cNvPr id="33" name="Right Triangle 32">
            <a:extLst>
              <a:ext uri="{FF2B5EF4-FFF2-40B4-BE49-F238E27FC236}">
                <a16:creationId xmlns:a16="http://schemas.microsoft.com/office/drawing/2014/main" id="{21908082-D0BB-4FF0-A90D-6B6B3DE2A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6013" y="2827175"/>
            <a:ext cx="1092260" cy="2560320"/>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9419A395-0EE8-465E-9AAC-375DF289D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3205" y="631297"/>
            <a:ext cx="3837241" cy="5581640"/>
          </a:xfrm>
          <a:custGeom>
            <a:avLst/>
            <a:gdLst>
              <a:gd name="connsiteX0" fmla="*/ 0 w 3837241"/>
              <a:gd name="connsiteY0" fmla="*/ 0 h 5581640"/>
              <a:gd name="connsiteX1" fmla="*/ 3837241 w 3837241"/>
              <a:gd name="connsiteY1" fmla="*/ 0 h 5581640"/>
              <a:gd name="connsiteX2" fmla="*/ 3837241 w 3837241"/>
              <a:gd name="connsiteY2" fmla="*/ 5581640 h 5581640"/>
              <a:gd name="connsiteX3" fmla="*/ 0 w 3837241"/>
              <a:gd name="connsiteY3" fmla="*/ 5581640 h 5581640"/>
            </a:gdLst>
            <a:ahLst/>
            <a:cxnLst>
              <a:cxn ang="0">
                <a:pos x="connsiteX0" y="connsiteY0"/>
              </a:cxn>
              <a:cxn ang="0">
                <a:pos x="connsiteX1" y="connsiteY1"/>
              </a:cxn>
              <a:cxn ang="0">
                <a:pos x="connsiteX2" y="connsiteY2"/>
              </a:cxn>
              <a:cxn ang="0">
                <a:pos x="connsiteX3" y="connsiteY3"/>
              </a:cxn>
            </a:cxnLst>
            <a:rect l="l" t="t" r="r" b="b"/>
            <a:pathLst>
              <a:path w="3837241" h="5581640">
                <a:moveTo>
                  <a:pt x="0" y="0"/>
                </a:moveTo>
                <a:lnTo>
                  <a:pt x="3837241" y="0"/>
                </a:lnTo>
                <a:lnTo>
                  <a:pt x="3837241" y="5581640"/>
                </a:lnTo>
                <a:lnTo>
                  <a:pt x="0" y="558164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EEDB325C-5E6E-4D78-BF8F-CE855F8D9238}"/>
              </a:ext>
            </a:extLst>
          </p:cNvPr>
          <p:cNvPicPr>
            <a:picLocks noChangeAspect="1"/>
          </p:cNvPicPr>
          <p:nvPr/>
        </p:nvPicPr>
        <p:blipFill>
          <a:blip r:embed="rId7"/>
          <a:stretch>
            <a:fillRect/>
          </a:stretch>
        </p:blipFill>
        <p:spPr>
          <a:xfrm>
            <a:off x="8058151" y="1827163"/>
            <a:ext cx="3181990" cy="3196195"/>
          </a:xfrm>
          <a:prstGeom prst="rect">
            <a:avLst/>
          </a:prstGeom>
        </p:spPr>
      </p:pic>
    </p:spTree>
    <p:extLst>
      <p:ext uri="{BB962C8B-B14F-4D97-AF65-F5344CB8AC3E}">
        <p14:creationId xmlns:p14="http://schemas.microsoft.com/office/powerpoint/2010/main" val="34847752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7D8C41-54C1-4241-A2AE-F5AE3234B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9" name="Rectangle 58">
            <a:extLst>
              <a:ext uri="{FF2B5EF4-FFF2-40B4-BE49-F238E27FC236}">
                <a16:creationId xmlns:a16="http://schemas.microsoft.com/office/drawing/2014/main" id="{55A89882-FBBA-49A4-AD75-D9A07149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61" name="Rectangle 60">
            <a:extLst>
              <a:ext uri="{FF2B5EF4-FFF2-40B4-BE49-F238E27FC236}">
                <a16:creationId xmlns:a16="http://schemas.microsoft.com/office/drawing/2014/main" id="{EF13B21C-9EAE-4AEE-99C4-07E169E7B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football ball&#10;&#10;Description automatically generated">
            <a:extLst>
              <a:ext uri="{FF2B5EF4-FFF2-40B4-BE49-F238E27FC236}">
                <a16:creationId xmlns:a16="http://schemas.microsoft.com/office/drawing/2014/main" id="{2AD4FF0D-94FF-4441-9313-F6D8FFF6F4E8}"/>
              </a:ext>
            </a:extLst>
          </p:cNvPr>
          <p:cNvPicPr>
            <a:picLocks noChangeAspect="1"/>
          </p:cNvPicPr>
          <p:nvPr/>
        </p:nvPicPr>
        <p:blipFill>
          <a:blip r:embed="rId3"/>
          <a:stretch>
            <a:fillRect/>
          </a:stretch>
        </p:blipFill>
        <p:spPr>
          <a:xfrm>
            <a:off x="801539" y="1081855"/>
            <a:ext cx="6408586" cy="4694289"/>
          </a:xfrm>
          <a:prstGeom prst="rect">
            <a:avLst/>
          </a:prstGeom>
        </p:spPr>
      </p:pic>
      <p:pic>
        <p:nvPicPr>
          <p:cNvPr id="6" name="Picture 5" descr="A person on a football field&#10;&#10;Description automatically generated">
            <a:extLst>
              <a:ext uri="{FF2B5EF4-FFF2-40B4-BE49-F238E27FC236}">
                <a16:creationId xmlns:a16="http://schemas.microsoft.com/office/drawing/2014/main" id="{CBAFC73E-06E1-445F-B750-4F5E2F04F1E7}"/>
              </a:ext>
            </a:extLst>
          </p:cNvPr>
          <p:cNvPicPr>
            <a:picLocks noChangeAspect="1"/>
          </p:cNvPicPr>
          <p:nvPr/>
        </p:nvPicPr>
        <p:blipFill>
          <a:blip r:embed="rId4"/>
          <a:stretch>
            <a:fillRect/>
          </a:stretch>
        </p:blipFill>
        <p:spPr>
          <a:xfrm>
            <a:off x="7609123" y="803063"/>
            <a:ext cx="3706866" cy="2465066"/>
          </a:xfrm>
          <a:prstGeom prst="rect">
            <a:avLst/>
          </a:prstGeom>
        </p:spPr>
      </p:pic>
      <p:pic>
        <p:nvPicPr>
          <p:cNvPr id="4" name="Content Placeholder 3" descr="A person playing a game of football&#10;&#10;Description automatically generated">
            <a:extLst>
              <a:ext uri="{FF2B5EF4-FFF2-40B4-BE49-F238E27FC236}">
                <a16:creationId xmlns:a16="http://schemas.microsoft.com/office/drawing/2014/main" id="{3AEB8A6E-BF98-4B4B-AAC4-2A4BB571EF90}"/>
              </a:ext>
            </a:extLst>
          </p:cNvPr>
          <p:cNvPicPr>
            <a:picLocks noGrp="1" noChangeAspect="1"/>
          </p:cNvPicPr>
          <p:nvPr>
            <p:ph idx="1"/>
          </p:nvPr>
        </p:nvPicPr>
        <p:blipFill>
          <a:blip r:embed="rId5"/>
          <a:stretch>
            <a:fillRect/>
          </a:stretch>
        </p:blipFill>
        <p:spPr>
          <a:xfrm>
            <a:off x="7605928" y="3589867"/>
            <a:ext cx="3706867" cy="2465067"/>
          </a:xfrm>
          <a:prstGeom prst="rect">
            <a:avLst/>
          </a:prstGeom>
        </p:spPr>
      </p:pic>
    </p:spTree>
    <p:extLst>
      <p:ext uri="{BB962C8B-B14F-4D97-AF65-F5344CB8AC3E}">
        <p14:creationId xmlns:p14="http://schemas.microsoft.com/office/powerpoint/2010/main" val="285481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lothing, person, cat, white&#10;&#10;Description automatically generated">
            <a:extLst>
              <a:ext uri="{FF2B5EF4-FFF2-40B4-BE49-F238E27FC236}">
                <a16:creationId xmlns:a16="http://schemas.microsoft.com/office/drawing/2014/main" id="{EB5DAE73-67D5-4F71-BFD8-C6A0632D423E}"/>
              </a:ext>
            </a:extLst>
          </p:cNvPr>
          <p:cNvPicPr>
            <a:picLocks noChangeAspect="1"/>
          </p:cNvPicPr>
          <p:nvPr/>
        </p:nvPicPr>
        <p:blipFill>
          <a:blip r:embed="rId3"/>
          <a:stretch>
            <a:fillRect/>
          </a:stretch>
        </p:blipFill>
        <p:spPr>
          <a:xfrm>
            <a:off x="484632" y="1164114"/>
            <a:ext cx="3517119" cy="4523625"/>
          </a:xfrm>
          <a:prstGeom prst="rect">
            <a:avLst/>
          </a:prstGeom>
        </p:spPr>
      </p:pic>
      <p:cxnSp>
        <p:nvCxnSpPr>
          <p:cNvPr id="66" name="Straight Connector 65">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blue, standing, front&#10;&#10;Description automatically generated">
            <a:extLst>
              <a:ext uri="{FF2B5EF4-FFF2-40B4-BE49-F238E27FC236}">
                <a16:creationId xmlns:a16="http://schemas.microsoft.com/office/drawing/2014/main" id="{38B53FD9-9B7A-4EF9-AD4D-7498007BFA4F}"/>
              </a:ext>
            </a:extLst>
          </p:cNvPr>
          <p:cNvPicPr>
            <a:picLocks noChangeAspect="1"/>
          </p:cNvPicPr>
          <p:nvPr/>
        </p:nvPicPr>
        <p:blipFill rotWithShape="1">
          <a:blip r:embed="rId4"/>
          <a:srcRect l="26462" r="22707" b="1"/>
          <a:stretch/>
        </p:blipFill>
        <p:spPr>
          <a:xfrm>
            <a:off x="4310676" y="1460021"/>
            <a:ext cx="3537345" cy="3931812"/>
          </a:xfrm>
          <a:prstGeom prst="rect">
            <a:avLst/>
          </a:prstGeom>
        </p:spPr>
      </p:pic>
      <p:cxnSp>
        <p:nvCxnSpPr>
          <p:cNvPr id="68" name="Straight Connector 67">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AD3805-6628-44E5-BBD5-F7F5D8BB887C}"/>
              </a:ext>
            </a:extLst>
          </p:cNvPr>
          <p:cNvPicPr>
            <a:picLocks noChangeAspect="1"/>
          </p:cNvPicPr>
          <p:nvPr/>
        </p:nvPicPr>
        <p:blipFill rotWithShape="1">
          <a:blip r:embed="rId5"/>
          <a:srcRect l="420" r="-1" b="-1"/>
          <a:stretch/>
        </p:blipFill>
        <p:spPr>
          <a:xfrm>
            <a:off x="8162336" y="1463732"/>
            <a:ext cx="3517120" cy="3924392"/>
          </a:xfrm>
          <a:prstGeom prst="rect">
            <a:avLst/>
          </a:prstGeom>
        </p:spPr>
      </p:pic>
    </p:spTree>
    <p:extLst>
      <p:ext uri="{BB962C8B-B14F-4D97-AF65-F5344CB8AC3E}">
        <p14:creationId xmlns:p14="http://schemas.microsoft.com/office/powerpoint/2010/main" val="235100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4A7A5B0-A86B-4B2D-B579-7DD94059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0" name="Rectangle 39">
            <a:extLst>
              <a:ext uri="{FF2B5EF4-FFF2-40B4-BE49-F238E27FC236}">
                <a16:creationId xmlns:a16="http://schemas.microsoft.com/office/drawing/2014/main" id="{D92E8A20-C7E5-410C-8629-67A146626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42" name="Rectangle 41">
            <a:extLst>
              <a:ext uri="{FF2B5EF4-FFF2-40B4-BE49-F238E27FC236}">
                <a16:creationId xmlns:a16="http://schemas.microsoft.com/office/drawing/2014/main" id="{47762EC7-CEDE-41D1-8C8D-0BCCDC287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8F5BA9A-1854-4D19-B918-D4A539ED291A}"/>
              </a:ext>
            </a:extLst>
          </p:cNvPr>
          <p:cNvPicPr>
            <a:picLocks noGrp="1" noChangeAspect="1"/>
          </p:cNvPicPr>
          <p:nvPr>
            <p:ph idx="1"/>
          </p:nvPr>
        </p:nvPicPr>
        <p:blipFill>
          <a:blip r:embed="rId3"/>
          <a:stretch>
            <a:fillRect/>
          </a:stretch>
        </p:blipFill>
        <p:spPr>
          <a:xfrm>
            <a:off x="321732" y="829099"/>
            <a:ext cx="5613399" cy="4210049"/>
          </a:xfrm>
          <a:prstGeom prst="rect">
            <a:avLst/>
          </a:prstGeom>
        </p:spPr>
      </p:pic>
      <p:pic>
        <p:nvPicPr>
          <p:cNvPr id="5" name="Picture 4" descr="A picture containing using, cutting, woman, brush&#10;&#10;Description automatically generated">
            <a:extLst>
              <a:ext uri="{FF2B5EF4-FFF2-40B4-BE49-F238E27FC236}">
                <a16:creationId xmlns:a16="http://schemas.microsoft.com/office/drawing/2014/main" id="{D457F8BC-658C-4BCF-827B-EBA02A243222}"/>
              </a:ext>
            </a:extLst>
          </p:cNvPr>
          <p:cNvPicPr>
            <a:picLocks noChangeAspect="1"/>
          </p:cNvPicPr>
          <p:nvPr/>
        </p:nvPicPr>
        <p:blipFill>
          <a:blip r:embed="rId4"/>
          <a:stretch>
            <a:fillRect/>
          </a:stretch>
        </p:blipFill>
        <p:spPr>
          <a:xfrm>
            <a:off x="6256864" y="1067668"/>
            <a:ext cx="5613403" cy="3732912"/>
          </a:xfrm>
          <a:prstGeom prst="rect">
            <a:avLst/>
          </a:prstGeom>
        </p:spPr>
      </p:pic>
      <p:sp>
        <p:nvSpPr>
          <p:cNvPr id="44" name="Rectangle 43">
            <a:extLst>
              <a:ext uri="{FF2B5EF4-FFF2-40B4-BE49-F238E27FC236}">
                <a16:creationId xmlns:a16="http://schemas.microsoft.com/office/drawing/2014/main" id="{32B3B3EC-7313-4CE0-8C5B-C1A3232A6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5892800"/>
            <a:ext cx="11548535" cy="643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554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79A41FA-2459-42F0-900F-8AE88545EFBC}"/>
              </a:ext>
            </a:extLst>
          </p:cNvPr>
          <p:cNvSpPr>
            <a:spLocks noGrp="1"/>
          </p:cNvSpPr>
          <p:nvPr>
            <p:ph type="title"/>
          </p:nvPr>
        </p:nvSpPr>
        <p:spPr>
          <a:xfrm>
            <a:off x="1243632" y="1864569"/>
            <a:ext cx="9678368" cy="3135379"/>
          </a:xfrm>
        </p:spPr>
        <p:txBody>
          <a:bodyPr vert="horz" lIns="91440" tIns="45720" rIns="91440" bIns="45720" rtlCol="0" anchor="ctr">
            <a:normAutofit/>
          </a:bodyPr>
          <a:lstStyle/>
          <a:p>
            <a:r>
              <a:rPr lang="en-US" sz="6600" cap="all"/>
              <a:t>+</a:t>
            </a:r>
            <a:endParaRPr lang="en-US" sz="6600" cap="all" dirty="0"/>
          </a:p>
        </p:txBody>
      </p:sp>
      <p:sp>
        <p:nvSpPr>
          <p:cNvPr id="3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C4EC40B-65FD-4D1B-B365-84795E089355}"/>
              </a:ext>
            </a:extLst>
          </p:cNvPr>
          <p:cNvPicPr>
            <a:picLocks noChangeAspect="1"/>
          </p:cNvPicPr>
          <p:nvPr/>
        </p:nvPicPr>
        <p:blipFill>
          <a:blip r:embed="rId3"/>
          <a:stretch>
            <a:fillRect/>
          </a:stretch>
        </p:blipFill>
        <p:spPr>
          <a:xfrm>
            <a:off x="1141505" y="1633490"/>
            <a:ext cx="3828010" cy="3828010"/>
          </a:xfrm>
          <a:prstGeom prst="rect">
            <a:avLst/>
          </a:prstGeom>
        </p:spPr>
      </p:pic>
      <p:pic>
        <p:nvPicPr>
          <p:cNvPr id="4" name="Picture 3">
            <a:extLst>
              <a:ext uri="{FF2B5EF4-FFF2-40B4-BE49-F238E27FC236}">
                <a16:creationId xmlns:a16="http://schemas.microsoft.com/office/drawing/2014/main" id="{72703139-EF58-4304-9BC1-73028D8CBAC8}"/>
              </a:ext>
            </a:extLst>
          </p:cNvPr>
          <p:cNvPicPr>
            <a:picLocks noChangeAspect="1"/>
          </p:cNvPicPr>
          <p:nvPr/>
        </p:nvPicPr>
        <p:blipFill>
          <a:blip r:embed="rId4"/>
          <a:stretch>
            <a:fillRect/>
          </a:stretch>
        </p:blipFill>
        <p:spPr>
          <a:xfrm>
            <a:off x="7383182" y="1347472"/>
            <a:ext cx="3297076" cy="4393988"/>
          </a:xfrm>
          <a:prstGeom prst="rect">
            <a:avLst/>
          </a:prstGeom>
        </p:spPr>
      </p:pic>
    </p:spTree>
    <p:extLst>
      <p:ext uri="{BB962C8B-B14F-4D97-AF65-F5344CB8AC3E}">
        <p14:creationId xmlns:p14="http://schemas.microsoft.com/office/powerpoint/2010/main" val="69946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969F-98FD-422C-8DBE-41EB0E9F645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8AF573C-F1C3-4AA1-A474-C41B9D699E6A}"/>
              </a:ext>
            </a:extLst>
          </p:cNvPr>
          <p:cNvSpPr>
            <a:spLocks noGrp="1"/>
          </p:cNvSpPr>
          <p:nvPr>
            <p:ph idx="1"/>
          </p:nvPr>
        </p:nvSpPr>
        <p:spPr/>
        <p:txBody>
          <a:bodyPr/>
          <a:lstStyle/>
          <a:p>
            <a:pPr marL="342900" indent="-342900">
              <a:buAutoNum type="arabicPeriod"/>
            </a:pPr>
            <a:r>
              <a:rPr lang="en-US" dirty="0"/>
              <a:t>Hertel J. Functional anatomy, </a:t>
            </a:r>
            <a:r>
              <a:rPr lang="en-US" dirty="0" err="1"/>
              <a:t>pathomechanics</a:t>
            </a:r>
            <a:r>
              <a:rPr lang="en-US" dirty="0"/>
              <a:t>, and pathophysiology of lateral ankle instability. </a:t>
            </a:r>
            <a:r>
              <a:rPr lang="en-US" i="1" dirty="0"/>
              <a:t>J </a:t>
            </a:r>
            <a:r>
              <a:rPr lang="en-US" i="1" dirty="0" err="1"/>
              <a:t>Athl</a:t>
            </a:r>
            <a:r>
              <a:rPr lang="en-US" i="1" dirty="0"/>
              <a:t> Train</a:t>
            </a:r>
            <a:r>
              <a:rPr lang="en-US" dirty="0"/>
              <a:t>. 2002 Oct-Dec;37(4):364-375.</a:t>
            </a:r>
          </a:p>
          <a:p>
            <a:pPr marL="342900" indent="-342900">
              <a:buAutoNum type="arabicPeriod"/>
            </a:pPr>
            <a:r>
              <a:rPr lang="en-US" dirty="0"/>
              <a:t>Yeung MS,  Chan K, So CH, Yuan WY. An epidemiological survey on ankle sprain. </a:t>
            </a:r>
            <a:r>
              <a:rPr lang="en-US" i="1" dirty="0"/>
              <a:t>Br J </a:t>
            </a:r>
            <a:r>
              <a:rPr lang="en-US" i="1" dirty="0" err="1"/>
              <a:t>Sp</a:t>
            </a:r>
            <a:r>
              <a:rPr lang="en-US" i="1" dirty="0"/>
              <a:t> Med</a:t>
            </a:r>
            <a:r>
              <a:rPr lang="en-US" dirty="0"/>
              <a:t>. 1994;28(2):112-116.</a:t>
            </a:r>
          </a:p>
          <a:p>
            <a:pPr marL="342900" indent="-342900">
              <a:buAutoNum type="arabicPeriod"/>
            </a:pPr>
            <a:r>
              <a:rPr lang="en-US" dirty="0" err="1"/>
              <a:t>Agel</a:t>
            </a:r>
            <a:r>
              <a:rPr lang="en-US" dirty="0"/>
              <a:t> J, Evans TA, Dick R, </a:t>
            </a:r>
            <a:r>
              <a:rPr lang="en-US" dirty="0" err="1"/>
              <a:t>Putukian</a:t>
            </a:r>
            <a:r>
              <a:rPr lang="en-US" dirty="0"/>
              <a:t> M, </a:t>
            </a:r>
            <a:r>
              <a:rPr lang="en-US" dirty="0" err="1"/>
              <a:t>Marchall</a:t>
            </a:r>
            <a:r>
              <a:rPr lang="en-US" dirty="0"/>
              <a:t> SW. Descriptive epidemiology of collegiate men's soccer injuries: national collegiate athletic association injury surveillance system, 1988–1989 through 2002–2003. </a:t>
            </a:r>
            <a:r>
              <a:rPr lang="en-US" i="1" dirty="0"/>
              <a:t>J </a:t>
            </a:r>
            <a:r>
              <a:rPr lang="en-US" i="1" dirty="0" err="1"/>
              <a:t>Athl</a:t>
            </a:r>
            <a:r>
              <a:rPr lang="en-US" i="1" dirty="0"/>
              <a:t> Train</a:t>
            </a:r>
            <a:r>
              <a:rPr lang="en-US" dirty="0"/>
              <a:t>. 2007 Apr-Jun;42(2):270-277.</a:t>
            </a:r>
          </a:p>
          <a:p>
            <a:pPr marL="342900" indent="-342900">
              <a:buAutoNum type="arabicPeriod"/>
            </a:pPr>
            <a:r>
              <a:rPr lang="en-US" dirty="0"/>
              <a:t>Petersen W, </a:t>
            </a:r>
            <a:r>
              <a:rPr lang="en-US" dirty="0" err="1"/>
              <a:t>Rembitzki</a:t>
            </a:r>
            <a:r>
              <a:rPr lang="en-US" dirty="0"/>
              <a:t> IV, </a:t>
            </a:r>
            <a:r>
              <a:rPr lang="en-US" dirty="0" err="1"/>
              <a:t>Koppenburg</a:t>
            </a:r>
            <a:r>
              <a:rPr lang="en-US" dirty="0"/>
              <a:t> AG, et al. Treatment of acute ankle ligament injuries: a systematic review. </a:t>
            </a:r>
            <a:r>
              <a:rPr lang="en-US" i="1" dirty="0"/>
              <a:t>Arch </a:t>
            </a:r>
            <a:r>
              <a:rPr lang="en-US" i="1" dirty="0" err="1"/>
              <a:t>Orthop</a:t>
            </a:r>
            <a:r>
              <a:rPr lang="en-US" i="1" dirty="0"/>
              <a:t> Trauma Surg</a:t>
            </a:r>
            <a:r>
              <a:rPr lang="en-US" dirty="0"/>
              <a:t>. 2013 Aug;133(8):1129-1141.</a:t>
            </a:r>
          </a:p>
          <a:p>
            <a:pPr marL="342900" indent="-342900">
              <a:buAutoNum type="arabicPeriod"/>
            </a:pPr>
            <a:r>
              <a:rPr lang="en-US" dirty="0" err="1"/>
              <a:t>Schmierer</a:t>
            </a:r>
            <a:r>
              <a:rPr lang="en-US" dirty="0"/>
              <a:t> B. </a:t>
            </a:r>
            <a:r>
              <a:rPr lang="en-US" dirty="0" err="1"/>
              <a:t>Graston</a:t>
            </a:r>
            <a:r>
              <a:rPr lang="en-US" dirty="0"/>
              <a:t> soft tissue mobilization and dynamic balance training effects on pain and dynamic postural control of young athletes with chronic ankle instability. </a:t>
            </a:r>
            <a:r>
              <a:rPr lang="en-US" i="1" dirty="0"/>
              <a:t>Critically Appraised Topics</a:t>
            </a:r>
            <a:r>
              <a:rPr lang="en-US" dirty="0"/>
              <a:t>. 2014;10:1-5.</a:t>
            </a:r>
          </a:p>
        </p:txBody>
      </p:sp>
    </p:spTree>
    <p:extLst>
      <p:ext uri="{BB962C8B-B14F-4D97-AF65-F5344CB8AC3E}">
        <p14:creationId xmlns:p14="http://schemas.microsoft.com/office/powerpoint/2010/main" val="3333863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557</Words>
  <Application>Microsoft Office PowerPoint</Application>
  <PresentationFormat>Widescreen</PresentationFormat>
  <Paragraphs>44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Century Gothic</vt:lpstr>
      <vt:lpstr>Garamond</vt:lpstr>
      <vt:lpstr>Gill Sans MT</vt:lpstr>
      <vt:lpstr>SavonVTI</vt:lpstr>
      <vt:lpstr>Lightning Strike Presentation</vt:lpstr>
      <vt:lpstr>PowerPoint Presentation</vt:lpstr>
      <vt:lpstr>PowerPoint Presentation</vt:lpstr>
      <vt:lpstr>PowerPoint Presentation</vt:lpstr>
      <vt:lpstr>PowerPoint Presentation</vt:lpstr>
      <vt:lpstr>PowerPoint Presentation</vt:lpstr>
      <vt:lpst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Strike Presentation</dc:title>
  <dc:creator>James Yeager</dc:creator>
  <cp:lastModifiedBy>James Yeager</cp:lastModifiedBy>
  <cp:revision>10</cp:revision>
  <dcterms:created xsi:type="dcterms:W3CDTF">2019-12-09T19:28:59Z</dcterms:created>
  <dcterms:modified xsi:type="dcterms:W3CDTF">2020-05-29T17:02:21Z</dcterms:modified>
</cp:coreProperties>
</file>