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0" r:id="rId4"/>
    <p:sldId id="258" r:id="rId5"/>
    <p:sldId id="259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86" d="100"/>
          <a:sy n="86" d="100"/>
        </p:scale>
        <p:origin x="654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1065452755908"/>
          <c:y val="9.6328119074303685E-3"/>
          <c:w val="0.54550381397637793"/>
          <c:h val="0.818255670628957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91-44BD-806C-DC1C106427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91-44BD-806C-DC1C106427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91-44BD-806C-DC1C106427B0}"/>
              </c:ext>
            </c:extLst>
          </c:dPt>
          <c:cat>
            <c:strRef>
              <c:f>Sheet1!$A$2:$A$4</c:f>
              <c:strCache>
                <c:ptCount val="3"/>
                <c:pt idx="0">
                  <c:v>Physical Capital</c:v>
                </c:pt>
                <c:pt idx="1">
                  <c:v>Consumable Goods</c:v>
                </c:pt>
                <c:pt idx="2">
                  <c:v>Human Resources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3.2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D2-4327-B78C-C8F58F8FC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7/16/2020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7/16/2020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7/16/2020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7/16/2020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7/16/2020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7/16/2020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7/16/2020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7/16/2020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7/16/2020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7/ACM.0000000000002254" TargetMode="External"/><Relationship Id="rId2" Type="http://schemas.openxmlformats.org/officeDocument/2006/relationships/hyperlink" Target="https://www.aha.org/statistics/fast-facts-us-hospital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vdh.virginia.gov/c" TargetMode="External"/><Relationship Id="rId5" Type="http://schemas.openxmlformats.org/officeDocument/2006/relationships/hyperlink" Target="https://www.vox.com/2014/4/30/18077016/health-care-spending" TargetMode="External"/><Relationship Id="rId4" Type="http://schemas.openxmlformats.org/officeDocument/2006/relationships/hyperlink" Target="https://www.cbo.gov/topics/health-care/affordable-care-ac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228600"/>
            <a:ext cx="4098175" cy="3177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United States Healthcare: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86100"/>
            <a:ext cx="4419600" cy="29337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Key Qualities of our healthcare system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Arleigh Wood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July 16, 2020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Service Provision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National and Private Healthcare </a:t>
            </a:r>
          </a:p>
          <a:p>
            <a:pPr lvl="1"/>
            <a:r>
              <a:rPr lang="en-US" dirty="0"/>
              <a:t>Physicians, nurses, medics, and many other healthcare professionals are deliverers</a:t>
            </a:r>
          </a:p>
          <a:p>
            <a:pPr lvl="1"/>
            <a:r>
              <a:rPr lang="en-US" dirty="0"/>
              <a:t>Over 6,000 hospitals in the United States (public and private owned) AHA, 2020</a:t>
            </a:r>
          </a:p>
          <a:p>
            <a:r>
              <a:rPr lang="en-US" b="1" dirty="0"/>
              <a:t>Wealth=Health</a:t>
            </a:r>
          </a:p>
          <a:p>
            <a:pPr lvl="1"/>
            <a:r>
              <a:rPr lang="en-US" dirty="0"/>
              <a:t>More money means better and quicker care </a:t>
            </a:r>
          </a:p>
          <a:p>
            <a:pPr lvl="1"/>
            <a:r>
              <a:rPr lang="en-US" dirty="0"/>
              <a:t>Virginia has 20% of African Americans in poverty with twice the mortality rates (VDH, 2008)</a:t>
            </a:r>
          </a:p>
          <a:p>
            <a:r>
              <a:rPr lang="en-US" b="1" dirty="0"/>
              <a:t>Private enterprises and administrators </a:t>
            </a:r>
            <a:r>
              <a:rPr lang="en-US" dirty="0"/>
              <a:t>focus primarily on prioritization and budgets (</a:t>
            </a:r>
            <a:r>
              <a:rPr lang="en-US" dirty="0" err="1"/>
              <a:t>Barnieh</a:t>
            </a:r>
            <a:r>
              <a:rPr lang="en-US" dirty="0"/>
              <a:t>, et al. 2014)</a:t>
            </a:r>
          </a:p>
          <a:p>
            <a:pPr lvl="1"/>
            <a:r>
              <a:rPr lang="en-US" dirty="0"/>
              <a:t>Clinicians and insurance agencies make the final call (HHS, 2017)</a:t>
            </a:r>
          </a:p>
          <a:p>
            <a:r>
              <a:rPr lang="en-US" b="1" dirty="0"/>
              <a:t>Pay-For-Performance</a:t>
            </a:r>
          </a:p>
          <a:p>
            <a:pPr lvl="1"/>
            <a:r>
              <a:rPr lang="en-US" dirty="0"/>
              <a:t>Decrease malpractice and cost of services (</a:t>
            </a:r>
            <a:r>
              <a:rPr lang="en-US" dirty="0" err="1"/>
              <a:t>Abduljawad</a:t>
            </a:r>
            <a:r>
              <a:rPr lang="en-US" dirty="0"/>
              <a:t> &amp; Al-Assaf, 2011)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ow Socioeconomic Factors Affect Health in Tennessee">
            <a:extLst>
              <a:ext uri="{FF2B5EF4-FFF2-40B4-BE49-F238E27FC236}">
                <a16:creationId xmlns:a16="http://schemas.microsoft.com/office/drawing/2014/main" id="{9F879337-2A5A-4772-81DA-D1BF1179E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4" r="16342" b="6969"/>
          <a:stretch/>
        </p:blipFill>
        <p:spPr bwMode="auto">
          <a:xfrm>
            <a:off x="8969299" y="2590800"/>
            <a:ext cx="304799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6705602" cy="492715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Inputs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Unintended consequences</a:t>
            </a:r>
          </a:p>
          <a:p>
            <a:pPr lvl="1"/>
            <a:r>
              <a:rPr lang="en-US" sz="1800" dirty="0"/>
              <a:t>Affordable Care Act (CBO, 2019)</a:t>
            </a:r>
          </a:p>
          <a:p>
            <a:pPr lvl="2"/>
            <a:r>
              <a:rPr lang="en-US" sz="1600" dirty="0"/>
              <a:t>20 million gained insurance</a:t>
            </a:r>
          </a:p>
          <a:p>
            <a:pPr lvl="2"/>
            <a:r>
              <a:rPr lang="en-US" sz="1600" dirty="0"/>
              <a:t>Competition for resources</a:t>
            </a:r>
            <a:endParaRPr lang="en-US" sz="900" dirty="0"/>
          </a:p>
          <a:p>
            <a:endParaRPr lang="en-US" sz="11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8485610"/>
              </p:ext>
            </p:extLst>
          </p:nvPr>
        </p:nvGraphicFramePr>
        <p:xfrm>
          <a:off x="247651" y="2103120"/>
          <a:ext cx="6153150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782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Human Resources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Physical Capital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Consumable Goods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498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Medical School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Nursing School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Formal Training Programs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Investors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Government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Charitable Donations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Insurance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Infrastructure (Hospitals and Facilities)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Medication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Medical Supplies &amp; Equipment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ECD8863-FF5C-473C-A3EA-AA68B13D8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218769"/>
              </p:ext>
            </p:extLst>
          </p:nvPr>
        </p:nvGraphicFramePr>
        <p:xfrm>
          <a:off x="6858002" y="2061134"/>
          <a:ext cx="5029199" cy="295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12DC937-D021-41D7-8DD5-43061C2EE6DE}"/>
              </a:ext>
            </a:extLst>
          </p:cNvPr>
          <p:cNvSpPr txBox="1"/>
          <p:nvPr/>
        </p:nvSpPr>
        <p:spPr>
          <a:xfrm>
            <a:off x="8153400" y="1586459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Proposed Mix</a:t>
            </a:r>
          </a:p>
        </p:txBody>
      </p:sp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Funding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A8D62-6481-41EA-98FE-F30F7112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9601200" cy="4572001"/>
          </a:xfrm>
        </p:spPr>
        <p:txBody>
          <a:bodyPr/>
          <a:lstStyle/>
          <a:p>
            <a:r>
              <a:rPr lang="en-US" dirty="0"/>
              <a:t>Paid for by </a:t>
            </a:r>
            <a:r>
              <a:rPr lang="en-US" b="1" dirty="0"/>
              <a:t>government programs, personal funding, </a:t>
            </a:r>
            <a:r>
              <a:rPr lang="en-US" dirty="0"/>
              <a:t>and </a:t>
            </a:r>
            <a:r>
              <a:rPr lang="en-US" b="1" dirty="0"/>
              <a:t>private health insurance </a:t>
            </a:r>
            <a:r>
              <a:rPr lang="en-US" dirty="0"/>
              <a:t>plans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Financing </a:t>
            </a:r>
          </a:p>
          <a:p>
            <a:pPr lvl="1"/>
            <a:r>
              <a:rPr lang="en-US" dirty="0"/>
              <a:t>Tax dollars (Medicaid)</a:t>
            </a:r>
          </a:p>
          <a:p>
            <a:pPr lvl="1"/>
            <a:r>
              <a:rPr lang="en-US" dirty="0"/>
              <a:t>Employee wages (Medicare)</a:t>
            </a:r>
          </a:p>
          <a:p>
            <a:pPr lvl="1"/>
            <a:r>
              <a:rPr lang="en-US" dirty="0"/>
              <a:t>Employer or Private Insurance</a:t>
            </a:r>
          </a:p>
          <a:p>
            <a:pPr lvl="1"/>
            <a:r>
              <a:rPr lang="en-US" dirty="0"/>
              <a:t>Personal (Copays, Outright payment)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96057-2981-4D76-A0F9-621CF6837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362200"/>
            <a:ext cx="5562600" cy="370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1808F8-29E3-407B-8F44-A0AA47C8F3D7}"/>
              </a:ext>
            </a:extLst>
          </p:cNvPr>
          <p:cNvSpPr txBox="1"/>
          <p:nvPr/>
        </p:nvSpPr>
        <p:spPr>
          <a:xfrm>
            <a:off x="10744200" y="646264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Kliff</a:t>
            </a:r>
            <a:r>
              <a:rPr lang="en-US" dirty="0"/>
              <a:t>, 2014)</a:t>
            </a:r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Stewardship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65313"/>
            <a:ext cx="5867400" cy="45751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World Health Organization</a:t>
            </a:r>
          </a:p>
          <a:p>
            <a:pPr lvl="1"/>
            <a:r>
              <a:rPr lang="en-US" dirty="0"/>
              <a:t>Created a framework for health care quality</a:t>
            </a:r>
          </a:p>
          <a:p>
            <a:r>
              <a:rPr lang="en-US" dirty="0"/>
              <a:t>POTUS</a:t>
            </a:r>
          </a:p>
          <a:p>
            <a:pPr lvl="1"/>
            <a:r>
              <a:rPr lang="en-US" dirty="0"/>
              <a:t>Health Reform</a:t>
            </a:r>
          </a:p>
          <a:p>
            <a:r>
              <a:rPr lang="en-US" dirty="0"/>
              <a:t>Hospital Boards of Trustees or Visitors</a:t>
            </a:r>
          </a:p>
          <a:p>
            <a:pPr lvl="1"/>
            <a:r>
              <a:rPr lang="en-US" dirty="0"/>
              <a:t>VCU Board of Directors</a:t>
            </a:r>
          </a:p>
          <a:p>
            <a:pPr lvl="1"/>
            <a:r>
              <a:rPr lang="en-US" dirty="0"/>
              <a:t>Quality assurance, Safety, Timeliness, Efficiency</a:t>
            </a:r>
          </a:p>
          <a:p>
            <a:r>
              <a:rPr lang="en-US" dirty="0"/>
              <a:t>American Hospital Association </a:t>
            </a:r>
          </a:p>
          <a:p>
            <a:pPr lvl="1"/>
            <a:r>
              <a:rPr lang="en-US" dirty="0"/>
              <a:t>Meet demands, affordability, quality</a:t>
            </a:r>
          </a:p>
          <a:p>
            <a:r>
              <a:rPr lang="en-US" dirty="0"/>
              <a:t>Multiple Sub-Organizations </a:t>
            </a:r>
          </a:p>
          <a:p>
            <a:pPr lvl="1"/>
            <a:r>
              <a:rPr lang="en-US" dirty="0"/>
              <a:t>Department of Veteran Affairs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1385E-C5F2-4C74-A0ED-73E06F20EAC0}"/>
              </a:ext>
            </a:extLst>
          </p:cNvPr>
          <p:cNvSpPr txBox="1"/>
          <p:nvPr/>
        </p:nvSpPr>
        <p:spPr>
          <a:xfrm>
            <a:off x="0" y="644048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(Bhatt, 2018)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374E6-AFD9-4EE3-90E9-829EC6762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571" y="3461281"/>
            <a:ext cx="3239429" cy="1814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E06923-9E3E-4027-A42A-3546493FF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563962"/>
            <a:ext cx="2971800" cy="1744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920056-E71C-4C4C-BB1B-A4834F124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5348714"/>
            <a:ext cx="4916762" cy="111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0553-A2AE-4ACF-9262-62C21F77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389C0-76B3-40B2-A532-57E8B3249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9753600" cy="4572001"/>
          </a:xfrm>
        </p:spPr>
        <p:txBody>
          <a:bodyPr/>
          <a:lstStyle/>
          <a:p>
            <a:r>
              <a:rPr lang="en-US" cap="all" dirty="0"/>
              <a:t>CDC, WHO, POTUS, Local governments combatting</a:t>
            </a:r>
          </a:p>
          <a:p>
            <a:r>
              <a:rPr lang="en-US" cap="all" dirty="0"/>
              <a:t>3,416,428 total Cases</a:t>
            </a:r>
          </a:p>
          <a:p>
            <a:r>
              <a:rPr lang="en-US" cap="all" dirty="0"/>
              <a:t>135,991 Deaths</a:t>
            </a:r>
          </a:p>
          <a:p>
            <a:r>
              <a:rPr lang="en-US" cap="all" dirty="0"/>
              <a:t>Currently on a 3.5% Increase in occupied beds since July 10th</a:t>
            </a:r>
          </a:p>
          <a:p>
            <a:endParaRPr lang="en-US" cap="al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References Cited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834" y="3124200"/>
            <a:ext cx="10210800" cy="762000"/>
          </a:xfrm>
        </p:spPr>
        <p:txBody>
          <a:bodyPr/>
          <a:lstStyle/>
          <a:p>
            <a:r>
              <a:rPr lang="en-US" sz="1700" dirty="0" err="1"/>
              <a:t>Abduljawad</a:t>
            </a:r>
            <a:r>
              <a:rPr lang="en-US" sz="1700" dirty="0"/>
              <a:t>, A., &amp; Al-Assaf, A. F. (2011). Incentives for better performance in health care. </a:t>
            </a:r>
            <a:r>
              <a:rPr lang="en-US" sz="1700" i="1" dirty="0"/>
              <a:t>Sultan Qaboos University medical journal</a:t>
            </a:r>
            <a:r>
              <a:rPr lang="en-US" sz="1700" dirty="0"/>
              <a:t>, </a:t>
            </a:r>
            <a:r>
              <a:rPr lang="en-US" sz="1700" i="1" dirty="0"/>
              <a:t>11</a:t>
            </a:r>
            <a:r>
              <a:rPr lang="en-US" sz="1700" dirty="0"/>
              <a:t>(2), 201–206.</a:t>
            </a:r>
          </a:p>
          <a:p>
            <a:r>
              <a:rPr lang="en-US" sz="1700" dirty="0"/>
              <a:t>American Hospital Association, 2020. Fast Facts on U.S. Hospitals, 2020. AHA. </a:t>
            </a:r>
            <a:r>
              <a:rPr lang="en-US" sz="1700" dirty="0">
                <a:hlinkClick r:id="rId2"/>
              </a:rPr>
              <a:t>https://www.aha.org/statistics/fast-facts-us-hospitals</a:t>
            </a:r>
            <a:endParaRPr lang="en-US" sz="1700" dirty="0"/>
          </a:p>
          <a:p>
            <a:r>
              <a:rPr lang="en-US" sz="1700" dirty="0" err="1"/>
              <a:t>Barnieh</a:t>
            </a:r>
            <a:r>
              <a:rPr lang="en-US" sz="1700" dirty="0"/>
              <a:t>, L., Donaldson, C., &amp; </a:t>
            </a:r>
            <a:r>
              <a:rPr lang="en-US" sz="1700" dirty="0" err="1"/>
              <a:t>Manns</a:t>
            </a:r>
            <a:r>
              <a:rPr lang="en-US" sz="1700" dirty="0"/>
              <a:t>, B. (2014). Health care prioritization: a clinician's duty. </a:t>
            </a:r>
            <a:r>
              <a:rPr lang="en-US" sz="1700" i="1" dirty="0"/>
              <a:t>Canadian journal of kidney health and disease</a:t>
            </a:r>
            <a:r>
              <a:rPr lang="en-US" sz="1700" dirty="0"/>
              <a:t>, </a:t>
            </a:r>
            <a:r>
              <a:rPr lang="en-US" sz="1700" i="1" dirty="0"/>
              <a:t>1</a:t>
            </a:r>
            <a:r>
              <a:rPr lang="en-US" sz="1700" dirty="0"/>
              <a:t>, 27.</a:t>
            </a:r>
          </a:p>
          <a:p>
            <a:r>
              <a:rPr lang="en-US" sz="1700" dirty="0"/>
              <a:t>Bhatt, J., &amp; </a:t>
            </a:r>
            <a:r>
              <a:rPr lang="en-US" sz="1700" dirty="0" err="1"/>
              <a:t>Bathija</a:t>
            </a:r>
            <a:r>
              <a:rPr lang="en-US" sz="1700" dirty="0"/>
              <a:t>, P. (2018). Ensuring Access to Quality Health Care in Vulnerable Communities. </a:t>
            </a:r>
            <a:r>
              <a:rPr lang="en-US" sz="1700" i="1" dirty="0"/>
              <a:t>Academic medicine : journal of the Association of American Medical Colleges</a:t>
            </a:r>
            <a:r>
              <a:rPr lang="en-US" sz="1700" dirty="0"/>
              <a:t>, </a:t>
            </a:r>
            <a:r>
              <a:rPr lang="en-US" sz="1700" i="1" dirty="0"/>
              <a:t>93</a:t>
            </a:r>
            <a:r>
              <a:rPr lang="en-US" sz="1700" dirty="0"/>
              <a:t>(9), 1271–1275. </a:t>
            </a:r>
            <a:r>
              <a:rPr lang="en-US" sz="1700" dirty="0">
                <a:hlinkClick r:id="rId3"/>
              </a:rPr>
              <a:t>https://doi.org/10.1097/ACM.0000000000002254</a:t>
            </a:r>
            <a:endParaRPr lang="en-US" sz="1700" dirty="0"/>
          </a:p>
          <a:p>
            <a:r>
              <a:rPr lang="en-US" sz="1700" dirty="0"/>
              <a:t>Congressional Budget Office, 2019. Affordable Care Act. </a:t>
            </a:r>
            <a:r>
              <a:rPr lang="en-US" sz="1700" dirty="0">
                <a:hlinkClick r:id="rId4"/>
              </a:rPr>
              <a:t>https://www.cbo.gov/topics/health-care/affordable-care-act</a:t>
            </a:r>
            <a:endParaRPr lang="en-US" sz="1700" dirty="0"/>
          </a:p>
          <a:p>
            <a:endParaRPr lang="en-US" sz="1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834" y="5105400"/>
            <a:ext cx="10515600" cy="19812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Kliff</a:t>
            </a:r>
            <a:r>
              <a:rPr lang="en-US" dirty="0"/>
              <a:t>, S. (2014). Health-care Spending. Vox. </a:t>
            </a:r>
            <a:r>
              <a:rPr lang="en-US" dirty="0">
                <a:hlinkClick r:id="rId5"/>
              </a:rPr>
              <a:t>https://www.vox.com/2014/4/30/18077016/health-care-spending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Virginia Department of Health, 2008. Virginia Health Equity Report 2008. </a:t>
            </a:r>
            <a:r>
              <a:rPr lang="en-US" dirty="0" err="1"/>
              <a:t>VDHOffice</a:t>
            </a:r>
            <a:r>
              <a:rPr lang="en-US" dirty="0"/>
              <a:t> of Minority Health. https://www.vdh.virginia.</a:t>
            </a:r>
            <a:r>
              <a:rPr lang="en-US" dirty="0">
                <a:hlinkClick r:id="rId6"/>
              </a:rPr>
              <a:t>gov/c</a:t>
            </a:r>
            <a:r>
              <a:rPr lang="en-US" dirty="0"/>
              <a:t>ontent/uploads/sites/76/2016/06/health-equity-report-summary .pdf</a:t>
            </a:r>
          </a:p>
          <a:p>
            <a:pPr marL="0" indent="0">
              <a:buNone/>
            </a:pPr>
            <a:r>
              <a:rPr lang="en-US" dirty="0"/>
              <a:t>U.S. Department of Health and Human Services. (2017). Reforming America’s Healthcare System Through Choice and Competition. https://www.hhs.gov/sites/default/files/Reforming-Americas-Healthcare-System-Through-Choice-and-Competition.pdf </a:t>
            </a:r>
          </a:p>
        </p:txBody>
      </p:sp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716</TotalTime>
  <Words>571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Franklin Gothic Medium</vt:lpstr>
      <vt:lpstr>Medical Design 16x9</vt:lpstr>
      <vt:lpstr>United States Healthcare: </vt:lpstr>
      <vt:lpstr>Service Provision</vt:lpstr>
      <vt:lpstr>Resource Generation</vt:lpstr>
      <vt:lpstr>Funding</vt:lpstr>
      <vt:lpstr>Stewardship</vt:lpstr>
      <vt:lpstr>COVID-19</vt:lpstr>
      <vt:lpstr>References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Healthcare:</dc:title>
  <dc:creator>Arleigh Wood</dc:creator>
  <cp:lastModifiedBy>Arleigh Wood</cp:lastModifiedBy>
  <cp:revision>33</cp:revision>
  <dcterms:created xsi:type="dcterms:W3CDTF">2020-07-13T16:13:25Z</dcterms:created>
  <dcterms:modified xsi:type="dcterms:W3CDTF">2020-07-16T16:29:17Z</dcterms:modified>
</cp:coreProperties>
</file>