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itchFamily="2" charset="77"/>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bfebf465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bfebf46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bfebf465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bfebf46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5bfb3acb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5bfb3acb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5bfb3acb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5bfb3acb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bfb3acb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bfb3acb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5bfb3acb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5bfb3acb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5bfb3acb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5bfb3acb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Anthropologie values uniqueness which fits perfectly into our campaign.</a:t>
            </a:r>
            <a:endParaRPr/>
          </a:p>
          <a:p>
            <a:pPr marL="0" lvl="0" indent="0" algn="l" rtl="0">
              <a:spcBef>
                <a:spcPts val="0"/>
              </a:spcBef>
              <a:spcAft>
                <a:spcPts val="0"/>
              </a:spcAft>
              <a:buNone/>
            </a:pPr>
            <a:r>
              <a:rPr lang="en"/>
              <a:t>They encourage their consumers to be bold and unique which is the goal of the campaign.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5bfb3acbd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5bfb3acb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bfebf465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bfebf465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5bfb3acbd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5bfb3acb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anthropologie.com/?mrkgcl=694&amp;mrkgadid=586468124&amp;utm_medium=paid_search&amp;utm_source=Google&amp;utm_content=anthropologie_-_Exact&amp;utm_term=anthropologie&amp;utm_campaign=US_-_Brand_-_Top_Traffic&amp;creative=341654748467&amp;device=c&amp;matchtype=e&amp;network=g&amp;gclsrc=aw.ds&amp;&amp;gclid=Cj0KCQiAz53vBRCpARIsAPPsz8UVZZ-oAVXBQ-nRKyi7YOIk9brqpB9USFE-y3_cTCxG5BwTZJ-8SFcaAk4-EALw_wc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sevolutionofstyle.com/2019/02/lack-of-diversity-in-the-fashion-blogging-industry.html" TargetMode="External"/><Relationship Id="rId5" Type="http://schemas.openxmlformats.org/officeDocument/2006/relationships/hyperlink" Target="https://www.macmh.org/wp-content/uploads/2014/05/18_Gallivan_Teens-social-media-body-image-presentation-H-Gallivan-Spring-2014.pdf" TargetMode="External"/><Relationship Id="rId4" Type="http://schemas.openxmlformats.org/officeDocument/2006/relationships/hyperlink" Target="https://www.refinery29.com/en-us/2016/04/107683/female-body-image-statistics-201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Be Like The Masses</a:t>
            </a:r>
            <a:endParaRPr/>
          </a:p>
        </p:txBody>
      </p:sp>
      <p:sp>
        <p:nvSpPr>
          <p:cNvPr id="65" name="Google Shape;65;p13"/>
          <p:cNvSpPr txBox="1">
            <a:spLocks noGrp="1"/>
          </p:cNvSpPr>
          <p:nvPr>
            <p:ph type="subTitle" idx="4294967295"/>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By: Seneca Peklo &amp; Heather Waldo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177975" y="210700"/>
            <a:ext cx="3139399" cy="4780401"/>
          </a:xfrm>
          <a:prstGeom prst="rect">
            <a:avLst/>
          </a:prstGeom>
          <a:noFill/>
          <a:ln w="76200" cap="flat" cmpd="sng">
            <a:solidFill>
              <a:schemeClr val="accent3"/>
            </a:solidFill>
            <a:prstDash val="solid"/>
            <a:round/>
            <a:headEnd type="none" w="sm" len="sm"/>
            <a:tailEnd type="none" w="sm" len="sm"/>
          </a:ln>
        </p:spPr>
      </p:pic>
      <p:pic>
        <p:nvPicPr>
          <p:cNvPr id="119" name="Google Shape;119;p22"/>
          <p:cNvPicPr preferRelativeResize="0"/>
          <p:nvPr/>
        </p:nvPicPr>
        <p:blipFill>
          <a:blip r:embed="rId4">
            <a:alphaModFix/>
          </a:blip>
          <a:stretch>
            <a:fillRect/>
          </a:stretch>
        </p:blipFill>
        <p:spPr>
          <a:xfrm>
            <a:off x="5010849" y="152400"/>
            <a:ext cx="2776374" cy="4838702"/>
          </a:xfrm>
          <a:prstGeom prst="rect">
            <a:avLst/>
          </a:prstGeom>
          <a:noFill/>
          <a:ln w="76200" cap="flat" cmpd="sng">
            <a:solidFill>
              <a:schemeClr val="accent3"/>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539725"/>
            <a:ext cx="8520600" cy="8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25" name="Google Shape;125;p23"/>
          <p:cNvSpPr txBox="1"/>
          <p:nvPr/>
        </p:nvSpPr>
        <p:spPr>
          <a:xfrm>
            <a:off x="407200" y="1621625"/>
            <a:ext cx="8558100" cy="33933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Anthropologie. (2019). </a:t>
            </a:r>
            <a:r>
              <a:rPr lang="en" sz="1100" i="1"/>
              <a:t>About us</a:t>
            </a:r>
            <a:r>
              <a:rPr lang="en" sz="1100"/>
              <a:t>. Retrieved from: </a:t>
            </a:r>
            <a:r>
              <a:rPr lang="en" sz="1100" u="sng">
                <a:solidFill>
                  <a:schemeClr val="hlink"/>
                </a:solidFill>
                <a:hlinkClick r:id="rId3"/>
              </a:rPr>
              <a:t>https://www.anthropologie.com/?mrkgcl=694&amp;mrkgadid=586468124&amp;utm_medium=paid_search&amp;utm_source=Google&amp;utm_content=anthropologie_-_Exact&amp;utm_term=anthropologie&amp;utm_campaign=US_-_Brand_-_Top_Traffic&amp;creative=341654748467&amp;device=c&amp;matchtype=e&amp;network=g&amp;gclsrc=aw.ds&amp;&amp;gclid=Cj0KCQiAz53vBRCpARIsAPPsz8UVZZ-oAVXBQ-nRKyi7YOIk9brqpB9USFE-y3_cTCxG5BwTZJ-8SFcaAk4-EALw_wcB</a:t>
            </a:r>
            <a:endParaRPr sz="1100"/>
          </a:p>
          <a:p>
            <a:pPr marL="457200" lvl="0" indent="-317500" algn="l" rtl="0">
              <a:spcBef>
                <a:spcPts val="0"/>
              </a:spcBef>
              <a:spcAft>
                <a:spcPts val="0"/>
              </a:spcAft>
              <a:buSzPts val="1400"/>
              <a:buFont typeface="Roboto"/>
              <a:buChar char="❖"/>
            </a:pPr>
            <a:r>
              <a:rPr lang="en" sz="1100" u="sng">
                <a:solidFill>
                  <a:schemeClr val="hlink"/>
                </a:solidFill>
                <a:hlinkClick r:id="rId4"/>
              </a:rPr>
              <a:t>https://www.refinery29.com/en-us/2016/04/107683/female-body-image-statistics-2016</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sz="1100" u="sng">
                <a:solidFill>
                  <a:schemeClr val="hlink"/>
                </a:solidFill>
                <a:hlinkClick r:id="rId5"/>
              </a:rPr>
              <a:t>https://www.macmh.org/wp-content/uploads/2014/05/18_Gallivan_Teens-social-media-body-image-presentation-H-Gallivan-Spring-2014.pdf</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sz="1100" u="sng">
                <a:solidFill>
                  <a:schemeClr val="hlink"/>
                </a:solidFill>
                <a:hlinkClick r:id="rId6"/>
              </a:rPr>
              <a:t>https://www.csevolutionofstyle.com/2019/02/lack-of-diversity-in-the-fashion-blogging-industry.html</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Anthropologie</a:t>
            </a:r>
            <a:endParaRPr/>
          </a:p>
        </p:txBody>
      </p:sp>
      <p:sp>
        <p:nvSpPr>
          <p:cNvPr id="71" name="Google Shape;71;p14"/>
          <p:cNvSpPr txBox="1"/>
          <p:nvPr/>
        </p:nvSpPr>
        <p:spPr>
          <a:xfrm>
            <a:off x="432950" y="1636575"/>
            <a:ext cx="8520600" cy="333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A Clothing and Lifestyle Store</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Opened in 1992 in Wayne, Pennsylvania</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Over 200 Stores</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An URBN Brand by Dick Hayne</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“Our customer is a creative-minded woman, who wants to look like herself, not the masses. She has a sense of adventure about what she wears, and although fashion is important to her, she is too busy enjoying life to be governed by the latest trends. To her, Anthropologie is a portal of discovery—a brush with what could be. A place for her to lose—and find—herself.”</a:t>
            </a:r>
            <a:endParaRPr>
              <a:solidFill>
                <a:schemeClr val="lt2"/>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be like the masses</a:t>
            </a:r>
            <a:endParaRPr/>
          </a:p>
        </p:txBody>
      </p:sp>
      <p:sp>
        <p:nvSpPr>
          <p:cNvPr id="77" name="Google Shape;77;p15"/>
          <p:cNvSpPr txBox="1">
            <a:spLocks noGrp="1"/>
          </p:cNvSpPr>
          <p:nvPr>
            <p:ph type="subTitle" idx="4294967295"/>
          </p:nvPr>
        </p:nvSpPr>
        <p:spPr>
          <a:xfrm>
            <a:off x="175950" y="1335600"/>
            <a:ext cx="6103500" cy="36723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Mission: Women to feel more individualistic and have a positive self image</a:t>
            </a:r>
            <a:endParaRPr/>
          </a:p>
          <a:p>
            <a:pPr marL="457200" lvl="0" indent="-311150" algn="l" rtl="0">
              <a:lnSpc>
                <a:spcPct val="150000"/>
              </a:lnSpc>
              <a:spcBef>
                <a:spcPts val="0"/>
              </a:spcBef>
              <a:spcAft>
                <a:spcPts val="0"/>
              </a:spcAft>
              <a:buSzPts val="1300"/>
              <a:buChar char="❖"/>
            </a:pPr>
            <a:r>
              <a:rPr lang="en"/>
              <a:t>Goal: Increase women’s sense of being a unique individual through social media campaign with Anthropologie</a:t>
            </a:r>
            <a:endParaRPr/>
          </a:p>
          <a:p>
            <a:pPr marL="457200" lvl="0" indent="-311150" algn="l" rtl="0">
              <a:lnSpc>
                <a:spcPct val="150000"/>
              </a:lnSpc>
              <a:spcBef>
                <a:spcPts val="0"/>
              </a:spcBef>
              <a:spcAft>
                <a:spcPts val="0"/>
              </a:spcAft>
              <a:buSzPts val="1300"/>
              <a:buChar char="❖"/>
            </a:pPr>
            <a:r>
              <a:rPr lang="en"/>
              <a:t>To increase acceptance of social media users towards a woman's sense of individuality through the use of a social media campaign measured through the use of a hashtag over a two month period. </a:t>
            </a:r>
            <a:endParaRPr/>
          </a:p>
          <a:p>
            <a:pPr marL="457200" lvl="0" indent="-311150" algn="l" rtl="0">
              <a:lnSpc>
                <a:spcPct val="150000"/>
              </a:lnSpc>
              <a:spcBef>
                <a:spcPts val="0"/>
              </a:spcBef>
              <a:spcAft>
                <a:spcPts val="0"/>
              </a:spcAft>
              <a:buSzPts val="1300"/>
              <a:buChar char="❖"/>
            </a:pPr>
            <a:r>
              <a:rPr lang="en"/>
              <a:t>To also increase positive attitudes within social media users in a woman's sense of individuality within the same social media campaign, hashtag and time period.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specifics about Don’t be like the masses </a:t>
            </a:r>
            <a:endParaRPr/>
          </a:p>
        </p:txBody>
      </p:sp>
      <p:sp>
        <p:nvSpPr>
          <p:cNvPr id="83" name="Google Shape;83;p16"/>
          <p:cNvSpPr txBox="1">
            <a:spLocks noGrp="1"/>
          </p:cNvSpPr>
          <p:nvPr>
            <p:ph type="subTitle" idx="4294967295"/>
          </p:nvPr>
        </p:nvSpPr>
        <p:spPr>
          <a:xfrm>
            <a:off x="311700" y="1878550"/>
            <a:ext cx="4217100" cy="3172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Audience: Social media users</a:t>
            </a:r>
            <a:endParaRPr/>
          </a:p>
          <a:p>
            <a:pPr marL="457200" lvl="0" indent="-311150" algn="l" rtl="0">
              <a:lnSpc>
                <a:spcPct val="150000"/>
              </a:lnSpc>
              <a:spcBef>
                <a:spcPts val="0"/>
              </a:spcBef>
              <a:spcAft>
                <a:spcPts val="0"/>
              </a:spcAft>
              <a:buSzPts val="1300"/>
              <a:buChar char="❖"/>
            </a:pPr>
            <a:r>
              <a:rPr lang="en"/>
              <a:t>Messages: </a:t>
            </a:r>
            <a:endParaRPr/>
          </a:p>
          <a:p>
            <a:pPr marL="914400" lvl="1" indent="-298450" algn="l" rtl="0">
              <a:lnSpc>
                <a:spcPct val="150000"/>
              </a:lnSpc>
              <a:spcBef>
                <a:spcPts val="0"/>
              </a:spcBef>
              <a:spcAft>
                <a:spcPts val="0"/>
              </a:spcAft>
              <a:buSzPts val="1100"/>
              <a:buChar char="➢"/>
            </a:pPr>
            <a:r>
              <a:rPr lang="en"/>
              <a:t>Empowering women and promoting uniqueness</a:t>
            </a:r>
            <a:endParaRPr/>
          </a:p>
          <a:p>
            <a:pPr marL="914400" lvl="1" indent="-298450" algn="l" rtl="0">
              <a:lnSpc>
                <a:spcPct val="150000"/>
              </a:lnSpc>
              <a:spcBef>
                <a:spcPts val="0"/>
              </a:spcBef>
              <a:spcAft>
                <a:spcPts val="0"/>
              </a:spcAft>
              <a:buSzPts val="1100"/>
              <a:buChar char="➢"/>
            </a:pPr>
            <a:r>
              <a:rPr lang="en"/>
              <a:t>Being adventurous in fashion</a:t>
            </a:r>
            <a:endParaRPr/>
          </a:p>
          <a:p>
            <a:pPr marL="914400" lvl="1" indent="-298450" algn="l" rtl="0">
              <a:lnSpc>
                <a:spcPct val="150000"/>
              </a:lnSpc>
              <a:spcBef>
                <a:spcPts val="0"/>
              </a:spcBef>
              <a:spcAft>
                <a:spcPts val="0"/>
              </a:spcAft>
              <a:buSzPts val="1100"/>
              <a:buChar char="➢"/>
            </a:pPr>
            <a:r>
              <a:rPr lang="en"/>
              <a:t>Having pride in oneself for being different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problem: Self image</a:t>
            </a:r>
            <a:endParaRPr/>
          </a:p>
        </p:txBody>
      </p:sp>
      <p:sp>
        <p:nvSpPr>
          <p:cNvPr id="89" name="Google Shape;89;p17"/>
          <p:cNvSpPr txBox="1">
            <a:spLocks noGrp="1"/>
          </p:cNvSpPr>
          <p:nvPr>
            <p:ph type="subTitle" idx="4294967295"/>
          </p:nvPr>
        </p:nvSpPr>
        <p:spPr>
          <a:xfrm>
            <a:off x="311700" y="1457150"/>
            <a:ext cx="5385000" cy="12825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Society asks for women to fit a certain mold to be considered beautiful. This can hinder a woman's self confidence from a young age and hinder their individuality.  Approximately 80% of reported women don't like the way they look.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539725"/>
            <a:ext cx="8520600" cy="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image &amp; Anthropologie </a:t>
            </a:r>
            <a:endParaRPr/>
          </a:p>
        </p:txBody>
      </p:sp>
      <p:sp>
        <p:nvSpPr>
          <p:cNvPr id="95" name="Google Shape;95;p18"/>
          <p:cNvSpPr txBox="1"/>
          <p:nvPr/>
        </p:nvSpPr>
        <p:spPr>
          <a:xfrm>
            <a:off x="415625" y="1500200"/>
            <a:ext cx="8520600" cy="32538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“We source and craft all of our products with care, ensuring that any treasure you find at Anthropologie is unique, just like you.” (Anthropologie, 2019)</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Anthropologie prides themselves in the uniqueness and distinctiveness of their merchandise</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This campaign is meant to promote women feeling unique, bold and confident in who they are, much like the mission of Anthropologie</a:t>
            </a:r>
            <a:endParaRPr>
              <a:solidFill>
                <a:schemeClr val="lt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strategy </a:t>
            </a:r>
            <a:endParaRPr/>
          </a:p>
        </p:txBody>
      </p:sp>
      <p:sp>
        <p:nvSpPr>
          <p:cNvPr id="101" name="Google Shape;101;p19"/>
          <p:cNvSpPr txBox="1"/>
          <p:nvPr/>
        </p:nvSpPr>
        <p:spPr>
          <a:xfrm>
            <a:off x="458925" y="1827075"/>
            <a:ext cx="8373300" cy="30825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Hashtag: #IAM</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Social Media Platforms: Twitter, Instagram, Facebook</a:t>
            </a:r>
            <a:endParaRPr>
              <a:solidFill>
                <a:schemeClr val="lt2"/>
              </a:solidFill>
              <a:latin typeface="Roboto"/>
              <a:ea typeface="Roboto"/>
              <a:cs typeface="Roboto"/>
              <a:sym typeface="Roboto"/>
            </a:endParaRPr>
          </a:p>
          <a:p>
            <a:pPr marL="457200" lvl="0" indent="-317500" algn="l" rtl="0">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Utilization of shared and owned media on a weekly basis</a:t>
            </a:r>
            <a:endParaRPr>
              <a:solidFill>
                <a:schemeClr val="lt2"/>
              </a:solidFill>
              <a:latin typeface="Roboto"/>
              <a:ea typeface="Roboto"/>
              <a:cs typeface="Roboto"/>
              <a:sym typeface="Roboto"/>
            </a:endParaRPr>
          </a:p>
          <a:p>
            <a:pPr marL="0" lvl="0" indent="0" algn="l" rtl="0">
              <a:lnSpc>
                <a:spcPct val="150000"/>
              </a:lnSpc>
              <a:spcBef>
                <a:spcPts val="0"/>
              </a:spcBef>
              <a:spcAft>
                <a:spcPts val="0"/>
              </a:spcAft>
              <a:buNone/>
            </a:pPr>
            <a:endParaRPr>
              <a:solidFill>
                <a:schemeClr val="lt2"/>
              </a:solidFill>
              <a:latin typeface="Roboto"/>
              <a:ea typeface="Roboto"/>
              <a:cs typeface="Roboto"/>
              <a:sym typeface="Roboto"/>
            </a:endParaRPr>
          </a:p>
          <a:p>
            <a:pPr marL="0" lvl="0" indent="0" algn="l" rtl="0">
              <a:lnSpc>
                <a:spcPct val="150000"/>
              </a:lnSpc>
              <a:spcBef>
                <a:spcPts val="0"/>
              </a:spcBef>
              <a:spcAft>
                <a:spcPts val="0"/>
              </a:spcAft>
              <a:buNone/>
            </a:pPr>
            <a:endParaRPr>
              <a:solidFill>
                <a:schemeClr val="l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3443825" y="1151763"/>
            <a:ext cx="5273050" cy="2951625"/>
          </a:xfrm>
          <a:prstGeom prst="rect">
            <a:avLst/>
          </a:prstGeom>
          <a:noFill/>
          <a:ln w="76200" cap="flat" cmpd="sng">
            <a:solidFill>
              <a:schemeClr val="accent3"/>
            </a:solidFill>
            <a:prstDash val="solid"/>
            <a:round/>
            <a:headEnd type="none" w="sm" len="sm"/>
            <a:tailEnd type="none" w="sm" len="sm"/>
          </a:ln>
        </p:spPr>
      </p:pic>
      <p:sp>
        <p:nvSpPr>
          <p:cNvPr id="107" name="Google Shape;107;p20"/>
          <p:cNvSpPr txBox="1"/>
          <p:nvPr/>
        </p:nvSpPr>
        <p:spPr>
          <a:xfrm>
            <a:off x="209150" y="1846800"/>
            <a:ext cx="2790600" cy="1449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accent1"/>
                </a:solidFill>
                <a:latin typeface="Merriweather"/>
                <a:ea typeface="Merriweather"/>
                <a:cs typeface="Merriweather"/>
                <a:sym typeface="Merriweather"/>
              </a:rPr>
              <a:t>Sample </a:t>
            </a:r>
            <a:endParaRPr sz="3600">
              <a:solidFill>
                <a:schemeClr val="accent1"/>
              </a:solidFill>
              <a:latin typeface="Merriweather"/>
              <a:ea typeface="Merriweather"/>
              <a:cs typeface="Merriweather"/>
              <a:sym typeface="Merriweather"/>
            </a:endParaRPr>
          </a:p>
          <a:p>
            <a:pPr marL="0" lvl="0" indent="0" algn="ctr" rtl="0">
              <a:spcBef>
                <a:spcPts val="0"/>
              </a:spcBef>
              <a:spcAft>
                <a:spcPts val="0"/>
              </a:spcAft>
              <a:buNone/>
            </a:pPr>
            <a:r>
              <a:rPr lang="en" sz="3600">
                <a:solidFill>
                  <a:schemeClr val="accent1"/>
                </a:solidFill>
                <a:latin typeface="Merriweather"/>
                <a:ea typeface="Merriweather"/>
                <a:cs typeface="Merriweather"/>
                <a:sym typeface="Merriweather"/>
              </a:rPr>
              <a:t>Posts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5615"/>
          <a:stretch/>
        </p:blipFill>
        <p:spPr>
          <a:xfrm>
            <a:off x="5952525" y="288250"/>
            <a:ext cx="2912925" cy="4594974"/>
          </a:xfrm>
          <a:prstGeom prst="rect">
            <a:avLst/>
          </a:prstGeom>
          <a:noFill/>
          <a:ln w="76200" cap="flat" cmpd="sng">
            <a:solidFill>
              <a:schemeClr val="accent3"/>
            </a:solidFill>
            <a:prstDash val="solid"/>
            <a:round/>
            <a:headEnd type="none" w="sm" len="sm"/>
            <a:tailEnd type="none" w="sm" len="sm"/>
          </a:ln>
        </p:spPr>
      </p:pic>
      <p:pic>
        <p:nvPicPr>
          <p:cNvPr id="113" name="Google Shape;113;p21"/>
          <p:cNvPicPr preferRelativeResize="0"/>
          <p:nvPr/>
        </p:nvPicPr>
        <p:blipFill>
          <a:blip r:embed="rId4">
            <a:alphaModFix/>
          </a:blip>
          <a:stretch>
            <a:fillRect/>
          </a:stretch>
        </p:blipFill>
        <p:spPr>
          <a:xfrm>
            <a:off x="596900" y="691488"/>
            <a:ext cx="4976500" cy="3760525"/>
          </a:xfrm>
          <a:prstGeom prst="rect">
            <a:avLst/>
          </a:prstGeom>
          <a:noFill/>
          <a:ln w="76200" cap="flat" cmpd="sng">
            <a:solidFill>
              <a:schemeClr val="accent3"/>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Macintosh PowerPoint</Application>
  <PresentationFormat>On-screen Show (16:9)</PresentationFormat>
  <Paragraphs>38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Merriweather</vt:lpstr>
      <vt:lpstr>Roboto</vt:lpstr>
      <vt:lpstr>Arial</vt:lpstr>
      <vt:lpstr>Paradigm</vt:lpstr>
      <vt:lpstr>Don't Be Like The Masses</vt:lpstr>
      <vt:lpstr>Anthropologie</vt:lpstr>
      <vt:lpstr>Don’t be like the masses</vt:lpstr>
      <vt:lpstr>More specifics about Don’t be like the masses </vt:lpstr>
      <vt:lpstr>Social problem: Self image</vt:lpstr>
      <vt:lpstr>Self image &amp; Anthropologie </vt:lpstr>
      <vt:lpstr>Our strategy </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Like The Masses</dc:title>
  <cp:lastModifiedBy>Heather Waldo</cp:lastModifiedBy>
  <cp:revision>1</cp:revision>
  <dcterms:modified xsi:type="dcterms:W3CDTF">2019-12-10T20:14:18Z</dcterms:modified>
</cp:coreProperties>
</file>