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72" r:id="rId3"/>
    <p:sldId id="267" r:id="rId4"/>
    <p:sldId id="289" r:id="rId5"/>
    <p:sldId id="262" r:id="rId6"/>
    <p:sldId id="288" r:id="rId7"/>
    <p:sldId id="266" r:id="rId8"/>
    <p:sldId id="274" r:id="rId9"/>
    <p:sldId id="277" r:id="rId10"/>
    <p:sldId id="278" r:id="rId11"/>
    <p:sldId id="257" r:id="rId12"/>
    <p:sldId id="259" r:id="rId13"/>
    <p:sldId id="282" r:id="rId14"/>
    <p:sldId id="258" r:id="rId15"/>
    <p:sldId id="283" r:id="rId16"/>
    <p:sldId id="265" r:id="rId17"/>
    <p:sldId id="275" r:id="rId18"/>
    <p:sldId id="264" r:id="rId19"/>
    <p:sldId id="284" r:id="rId20"/>
    <p:sldId id="279" r:id="rId21"/>
    <p:sldId id="290" r:id="rId22"/>
    <p:sldId id="260" r:id="rId23"/>
    <p:sldId id="291" r:id="rId24"/>
    <p:sldId id="292"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84909" autoAdjust="0"/>
  </p:normalViewPr>
  <p:slideViewPr>
    <p:cSldViewPr snapToGrid="0" snapToObjects="1">
      <p:cViewPr varScale="1">
        <p:scale>
          <a:sx n="59" d="100"/>
          <a:sy n="59" d="100"/>
        </p:scale>
        <p:origin x="1602" y="60"/>
      </p:cViewPr>
      <p:guideLst>
        <p:guide orient="horz" pos="2160"/>
        <p:guide pos="2880"/>
      </p:guideLst>
    </p:cSldViewPr>
  </p:slideViewPr>
  <p:notesTextViewPr>
    <p:cViewPr>
      <p:scale>
        <a:sx n="100" d="100"/>
        <a:sy n="100" d="100"/>
      </p:scale>
      <p:origin x="0" y="0"/>
    </p:cViewPr>
  </p:notesTextViewPr>
  <p:sorterViewPr>
    <p:cViewPr>
      <p:scale>
        <a:sx n="89" d="100"/>
        <a:sy n="8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67F9D5-99C8-441A-804C-8FBB273EE463}" type="datetimeFigureOut">
              <a:rPr lang="en-US" smtClean="0"/>
              <a:t>6/1/2021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BEAC84-8AD8-4AEF-89C3-0CF87988AABB}" type="slidenum">
              <a:rPr lang="en-US" smtClean="0"/>
              <a:t>‹#›</a:t>
            </a:fld>
            <a:endParaRPr lang="en-US"/>
          </a:p>
        </p:txBody>
      </p:sp>
    </p:spTree>
    <p:extLst>
      <p:ext uri="{BB962C8B-B14F-4D97-AF65-F5344CB8AC3E}">
        <p14:creationId xmlns:p14="http://schemas.microsoft.com/office/powerpoint/2010/main" val="822064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Vaqueros: </a:t>
            </a:r>
          </a:p>
          <a:p>
            <a:pPr lvl="0"/>
            <a:r>
              <a:rPr lang="en-US" dirty="0" smtClean="0"/>
              <a:t>Overalls: </a:t>
            </a:r>
            <a:r>
              <a:rPr lang="en-US" dirty="0" err="1" smtClean="0"/>
              <a:t>chaparajos</a:t>
            </a:r>
            <a:r>
              <a:rPr lang="en-US" dirty="0" smtClean="0"/>
              <a:t>: protected legs from sharp thicket and undergrowth</a:t>
            </a:r>
          </a:p>
          <a:p>
            <a:pPr lvl="0"/>
            <a:r>
              <a:rPr lang="en-US" dirty="0" smtClean="0"/>
              <a:t>Bandana: around neck: over ears in cold, over nose and mouth in dust</a:t>
            </a:r>
          </a:p>
          <a:p>
            <a:r>
              <a:rPr lang="en-US" dirty="0" smtClean="0"/>
              <a:t>Hat: sombrero: wide-brimmed, giant, guarded sun</a:t>
            </a:r>
          </a:p>
        </p:txBody>
      </p:sp>
      <p:sp>
        <p:nvSpPr>
          <p:cNvPr id="4" name="Slide Number Placeholder 3"/>
          <p:cNvSpPr>
            <a:spLocks noGrp="1"/>
          </p:cNvSpPr>
          <p:nvPr>
            <p:ph type="sldNum" sz="quarter" idx="10"/>
          </p:nvPr>
        </p:nvSpPr>
        <p:spPr/>
        <p:txBody>
          <a:bodyPr/>
          <a:lstStyle/>
          <a:p>
            <a:fld id="{FBBEAC84-8AD8-4AEF-89C3-0CF87988AABB}" type="slidenum">
              <a:rPr lang="en-US" smtClean="0"/>
              <a:t>3</a:t>
            </a:fld>
            <a:endParaRPr lang="en-US"/>
          </a:p>
        </p:txBody>
      </p:sp>
    </p:spTree>
    <p:extLst>
      <p:ext uri="{BB962C8B-B14F-4D97-AF65-F5344CB8AC3E}">
        <p14:creationId xmlns:p14="http://schemas.microsoft.com/office/powerpoint/2010/main" val="3396689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The Bullock Texas State History Museum</a:t>
            </a:r>
            <a:endParaRPr lang="en-US" dirty="0" smtClean="0"/>
          </a:p>
          <a:p>
            <a:pPr marL="171450" indent="-171450">
              <a:buFontTx/>
              <a:buChar char="-"/>
            </a:pPr>
            <a:r>
              <a:rPr lang="en-US" dirty="0" smtClean="0"/>
              <a:t>Vaqueros were the true first</a:t>
            </a:r>
            <a:r>
              <a:rPr lang="en-US" baseline="0" dirty="0" smtClean="0"/>
              <a:t> cowboys, not the American ones we think of </a:t>
            </a:r>
          </a:p>
          <a:p>
            <a:pPr marL="171450" indent="-171450">
              <a:buFontTx/>
              <a:buChar char="-"/>
            </a:pPr>
            <a:r>
              <a:rPr lang="en-US" baseline="0" dirty="0" smtClean="0"/>
              <a:t>Not set out to be icon – laborers </a:t>
            </a:r>
          </a:p>
          <a:p>
            <a:pPr marL="171450" indent="-171450">
              <a:buFontTx/>
              <a:buChar char="-"/>
            </a:pPr>
            <a:r>
              <a:rPr lang="en-US" baseline="0" dirty="0" smtClean="0"/>
              <a:t>Most were Native American/Spanish; </a:t>
            </a:r>
            <a:r>
              <a:rPr lang="en-US" sz="1200" b="0" i="0" kern="1200" dirty="0" smtClean="0">
                <a:solidFill>
                  <a:schemeClr val="tx1"/>
                </a:solidFill>
                <a:effectLst/>
                <a:latin typeface="+mn-lt"/>
                <a:ea typeface="+mn-ea"/>
                <a:cs typeface="+mn-cs"/>
              </a:rPr>
              <a:t>American Indian; African American</a:t>
            </a:r>
          </a:p>
          <a:p>
            <a:pPr marL="171450" indent="-171450">
              <a:buFontTx/>
              <a:buChar char="-"/>
            </a:pPr>
            <a:r>
              <a:rPr lang="en-US" sz="1200" b="0" i="0" kern="1200" dirty="0" smtClean="0">
                <a:solidFill>
                  <a:schemeClr val="tx1"/>
                </a:solidFill>
                <a:effectLst/>
                <a:latin typeface="+mn-lt"/>
                <a:ea typeface="+mn-ea"/>
                <a:cs typeface="+mn-cs"/>
              </a:rPr>
              <a:t>Like</a:t>
            </a:r>
            <a:r>
              <a:rPr lang="en-US" sz="1200" b="0" i="0" kern="1200" baseline="0" dirty="0" smtClean="0">
                <a:solidFill>
                  <a:schemeClr val="tx1"/>
                </a:solidFill>
                <a:effectLst/>
                <a:latin typeface="+mn-lt"/>
                <a:ea typeface="+mn-ea"/>
                <a:cs typeface="+mn-cs"/>
              </a:rPr>
              <a:t> independent contractors – not tied to one ranch --- owned horses, saddles, ropes </a:t>
            </a:r>
          </a:p>
          <a:p>
            <a:pPr marL="171450" indent="-171450">
              <a:buFontTx/>
              <a:buChar char="-"/>
            </a:pPr>
            <a:r>
              <a:rPr lang="en-US" sz="1200" b="0" i="0" kern="1200" baseline="0" dirty="0" smtClean="0">
                <a:solidFill>
                  <a:schemeClr val="tx1"/>
                </a:solidFill>
                <a:effectLst/>
                <a:latin typeface="+mn-lt"/>
                <a:ea typeface="+mn-ea"/>
                <a:cs typeface="+mn-cs"/>
              </a:rPr>
              <a:t>Very well-known for their skills in herding and driving cattle/wild horses; stopping and starting real fast; knew about social structure of cattle herds</a:t>
            </a:r>
            <a:endParaRPr lang="en-US" dirty="0"/>
          </a:p>
        </p:txBody>
      </p:sp>
      <p:sp>
        <p:nvSpPr>
          <p:cNvPr id="4" name="Slide Number Placeholder 3"/>
          <p:cNvSpPr>
            <a:spLocks noGrp="1"/>
          </p:cNvSpPr>
          <p:nvPr>
            <p:ph type="sldNum" sz="quarter" idx="10"/>
          </p:nvPr>
        </p:nvSpPr>
        <p:spPr/>
        <p:txBody>
          <a:bodyPr/>
          <a:lstStyle/>
          <a:p>
            <a:fld id="{FBBEAC84-8AD8-4AEF-89C3-0CF87988AABB}" type="slidenum">
              <a:rPr lang="en-US" smtClean="0"/>
              <a:t>14</a:t>
            </a:fld>
            <a:endParaRPr lang="en-US"/>
          </a:p>
        </p:txBody>
      </p:sp>
    </p:spTree>
    <p:extLst>
      <p:ext uri="{BB962C8B-B14F-4D97-AF65-F5344CB8AC3E}">
        <p14:creationId xmlns:p14="http://schemas.microsoft.com/office/powerpoint/2010/main" val="4140050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kern="1200" cap="none" dirty="0" smtClean="0">
                <a:solidFill>
                  <a:schemeClr val="tx1"/>
                </a:solidFill>
                <a:effectLst/>
                <a:latin typeface="+mn-lt"/>
                <a:ea typeface="+mn-ea"/>
                <a:cs typeface="+mn-cs"/>
              </a:rPr>
              <a:t>These</a:t>
            </a:r>
            <a:r>
              <a:rPr lang="en-US" sz="1100" b="0" i="0" kern="1200" cap="none" baseline="0" dirty="0" smtClean="0">
                <a:solidFill>
                  <a:schemeClr val="tx1"/>
                </a:solidFill>
                <a:effectLst/>
                <a:latin typeface="+mn-lt"/>
                <a:ea typeface="+mn-ea"/>
                <a:cs typeface="+mn-cs"/>
              </a:rPr>
              <a:t> are some contemporary papermaking artists. Design Eye Creative put together this exhibition titled Paper on Skin, where artists were challenged to create wearable garments that were made from at least 80% of paper. </a:t>
            </a:r>
            <a:endParaRPr lang="en-US" sz="1100" b="0" i="0" kern="1200" cap="none" dirty="0" smtClean="0">
              <a:solidFill>
                <a:schemeClr val="tx1"/>
              </a:solidFill>
              <a:effectLst/>
              <a:latin typeface="+mn-lt"/>
              <a:ea typeface="+mn-ea"/>
              <a:cs typeface="+mn-cs"/>
            </a:endParaRPr>
          </a:p>
          <a:p>
            <a:endParaRPr lang="en-US" sz="1200" b="1" i="0" kern="1200" cap="all" dirty="0" smtClean="0">
              <a:solidFill>
                <a:schemeClr val="tx1"/>
              </a:solidFill>
              <a:effectLst/>
              <a:latin typeface="+mn-lt"/>
              <a:ea typeface="+mn-ea"/>
              <a:cs typeface="+mn-cs"/>
            </a:endParaRPr>
          </a:p>
          <a:p>
            <a:r>
              <a:rPr lang="en-US" sz="1200" b="1" i="0" kern="1200" cap="all" dirty="0" smtClean="0">
                <a:solidFill>
                  <a:schemeClr val="tx1"/>
                </a:solidFill>
                <a:effectLst/>
                <a:latin typeface="+mn-lt"/>
                <a:ea typeface="+mn-ea"/>
                <a:cs typeface="+mn-cs"/>
              </a:rPr>
              <a:t>JOAN STAMMERS - 'LET THEM EAT CAKE‘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cap="all" dirty="0" smtClean="0">
                <a:solidFill>
                  <a:schemeClr val="tx1"/>
                </a:solidFill>
                <a:effectLst/>
                <a:latin typeface="+mn-lt"/>
                <a:ea typeface="+mn-ea"/>
                <a:cs typeface="+mn-cs"/>
              </a:rPr>
              <a:t>MARION KENNEDY - 'FATHOMS‘</a:t>
            </a:r>
          </a:p>
          <a:p>
            <a:r>
              <a:rPr lang="en-US" sz="1200" b="1" i="0" kern="1200" cap="all" dirty="0" smtClean="0">
                <a:solidFill>
                  <a:schemeClr val="tx1"/>
                </a:solidFill>
                <a:effectLst/>
                <a:latin typeface="+mn-lt"/>
                <a:ea typeface="+mn-ea"/>
                <a:cs typeface="+mn-cs"/>
              </a:rPr>
              <a:t>MALI KLEIN - 'FOGGY LADY‘</a:t>
            </a:r>
          </a:p>
          <a:p>
            <a:endParaRPr lang="en-US" sz="1200" b="1" i="0" kern="1200" cap="all" dirty="0" smtClean="0">
              <a:solidFill>
                <a:schemeClr val="tx1"/>
              </a:solidFill>
              <a:effectLst/>
              <a:latin typeface="+mn-lt"/>
              <a:ea typeface="+mn-ea"/>
              <a:cs typeface="+mn-cs"/>
            </a:endParaRPr>
          </a:p>
          <a:p>
            <a:pPr marL="171450" indent="-171450">
              <a:buFontTx/>
              <a:buChar char="-"/>
            </a:pPr>
            <a:r>
              <a:rPr lang="en-US" sz="1200" b="0" i="0" kern="1200" dirty="0" smtClean="0">
                <a:solidFill>
                  <a:schemeClr val="tx1"/>
                </a:solidFill>
                <a:effectLst/>
                <a:latin typeface="+mn-lt"/>
                <a:ea typeface="+mn-ea"/>
                <a:cs typeface="+mn-cs"/>
              </a:rPr>
              <a:t>Design Eye Creative</a:t>
            </a:r>
            <a:r>
              <a:rPr lang="en-US" sz="1200" b="0" i="1" kern="1200" dirty="0" smtClean="0">
                <a:solidFill>
                  <a:schemeClr val="tx1"/>
                </a:solidFill>
                <a:effectLst/>
                <a:latin typeface="+mn-lt"/>
                <a:ea typeface="+mn-ea"/>
                <a:cs typeface="+mn-cs"/>
              </a:rPr>
              <a:t> paper on skin </a:t>
            </a:r>
          </a:p>
          <a:p>
            <a:pPr marL="171450" indent="-171450">
              <a:buFontTx/>
              <a:buChar char="-"/>
            </a:pPr>
            <a:r>
              <a:rPr lang="en-US" sz="1200" b="0" i="0" kern="1200" dirty="0" smtClean="0">
                <a:solidFill>
                  <a:schemeClr val="tx1"/>
                </a:solidFill>
                <a:effectLst/>
                <a:latin typeface="+mn-lt"/>
                <a:ea typeface="+mn-ea"/>
                <a:cs typeface="+mn-cs"/>
              </a:rPr>
              <a:t>connects Burnie’s papermaking heritage to a community of Australian and international artists </a:t>
            </a:r>
          </a:p>
          <a:p>
            <a:pPr marL="171450" indent="-171450">
              <a:buFontTx/>
              <a:buChar char="-"/>
            </a:pPr>
            <a:r>
              <a:rPr lang="en-US" sz="1200" b="0" i="0" kern="1200" dirty="0" smtClean="0">
                <a:solidFill>
                  <a:schemeClr val="tx1"/>
                </a:solidFill>
                <a:effectLst/>
                <a:latin typeface="+mn-lt"/>
                <a:ea typeface="+mn-ea"/>
                <a:cs typeface="+mn-cs"/>
              </a:rPr>
              <a:t>embrace the challenge of designing a wearable garment made from at least 80% paper.</a:t>
            </a:r>
          </a:p>
          <a:p>
            <a:pPr marL="171450" indent="-171450">
              <a:buFontTx/>
              <a:buChar char="-"/>
            </a:pPr>
            <a:r>
              <a:rPr lang="en-US" sz="1200" b="0" i="0" kern="1200" dirty="0" smtClean="0">
                <a:solidFill>
                  <a:schemeClr val="tx1"/>
                </a:solidFill>
                <a:effectLst/>
                <a:latin typeface="+mn-lt"/>
                <a:ea typeface="+mn-ea"/>
                <a:cs typeface="+mn-cs"/>
              </a:rPr>
              <a:t>2020 saw finalists from seven countries represented. </a:t>
            </a:r>
          </a:p>
          <a:p>
            <a:pPr marL="171450" indent="-171450">
              <a:buFontTx/>
              <a:buChar char="-"/>
            </a:pPr>
            <a:r>
              <a:rPr lang="en-US" sz="1200" b="0" i="0" kern="1200" dirty="0" smtClean="0">
                <a:solidFill>
                  <a:schemeClr val="tx1"/>
                </a:solidFill>
                <a:effectLst/>
                <a:latin typeface="+mn-lt"/>
                <a:ea typeface="+mn-ea"/>
                <a:cs typeface="+mn-cs"/>
              </a:rPr>
              <a:t>Grant Wells Photo</a:t>
            </a:r>
          </a:p>
          <a:p>
            <a:pPr marL="171450" indent="-171450">
              <a:buFontTx/>
              <a:buChar char="-"/>
            </a:pPr>
            <a:r>
              <a:rPr lang="en-US" sz="1200" b="0" i="0" kern="1200" dirty="0" smtClean="0">
                <a:solidFill>
                  <a:schemeClr val="tx1"/>
                </a:solidFill>
                <a:effectLst/>
                <a:latin typeface="+mn-lt"/>
                <a:ea typeface="+mn-ea"/>
                <a:cs typeface="+mn-cs"/>
              </a:rPr>
              <a:t>filmed version was also released</a:t>
            </a:r>
          </a:p>
        </p:txBody>
      </p:sp>
      <p:sp>
        <p:nvSpPr>
          <p:cNvPr id="4" name="Slide Number Placeholder 3"/>
          <p:cNvSpPr>
            <a:spLocks noGrp="1"/>
          </p:cNvSpPr>
          <p:nvPr>
            <p:ph type="sldNum" sz="quarter" idx="10"/>
          </p:nvPr>
        </p:nvSpPr>
        <p:spPr/>
        <p:txBody>
          <a:bodyPr/>
          <a:lstStyle/>
          <a:p>
            <a:fld id="{FBBEAC84-8AD8-4AEF-89C3-0CF87988AABB}" type="slidenum">
              <a:rPr lang="en-US" smtClean="0"/>
              <a:t>15</a:t>
            </a:fld>
            <a:endParaRPr lang="en-US"/>
          </a:p>
        </p:txBody>
      </p:sp>
    </p:spTree>
    <p:extLst>
      <p:ext uri="{BB962C8B-B14F-4D97-AF65-F5344CB8AC3E}">
        <p14:creationId xmlns:p14="http://schemas.microsoft.com/office/powerpoint/2010/main" val="3849335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Inspired by repeated </a:t>
            </a:r>
            <a:r>
              <a:rPr lang="en-US" dirty="0" err="1" smtClean="0"/>
              <a:t>concho</a:t>
            </a:r>
            <a:r>
              <a:rPr lang="en-US" dirty="0" smtClean="0"/>
              <a:t> design</a:t>
            </a:r>
          </a:p>
          <a:p>
            <a:r>
              <a:rPr lang="en-US" dirty="0" err="1" smtClean="0"/>
              <a:t>Nopal</a:t>
            </a:r>
            <a:r>
              <a:rPr lang="en-US" baseline="0" dirty="0" smtClean="0"/>
              <a:t> Cactus </a:t>
            </a:r>
          </a:p>
          <a:p>
            <a:pPr marL="171450" indent="-171450">
              <a:buFontTx/>
              <a:buChar char="-"/>
            </a:pPr>
            <a:r>
              <a:rPr lang="en-US" baseline="0" dirty="0" smtClean="0"/>
              <a:t>Chaps to protect from spines</a:t>
            </a:r>
          </a:p>
          <a:p>
            <a:pPr marL="171450" indent="-171450">
              <a:buFontTx/>
              <a:buChar char="-"/>
            </a:pPr>
            <a:r>
              <a:rPr lang="en-US" baseline="0" dirty="0" smtClean="0"/>
              <a:t>Cochineal beetles from inside to provide red dye for sarape </a:t>
            </a:r>
            <a:endParaRPr lang="en-US" dirty="0"/>
          </a:p>
        </p:txBody>
      </p:sp>
      <p:sp>
        <p:nvSpPr>
          <p:cNvPr id="4" name="Slide Number Placeholder 3"/>
          <p:cNvSpPr>
            <a:spLocks noGrp="1"/>
          </p:cNvSpPr>
          <p:nvPr>
            <p:ph type="sldNum" sz="quarter" idx="10"/>
          </p:nvPr>
        </p:nvSpPr>
        <p:spPr/>
        <p:txBody>
          <a:bodyPr/>
          <a:lstStyle/>
          <a:p>
            <a:fld id="{FBBEAC84-8AD8-4AEF-89C3-0CF87988AABB}" type="slidenum">
              <a:rPr lang="en-US" smtClean="0"/>
              <a:t>16</a:t>
            </a:fld>
            <a:endParaRPr lang="en-US"/>
          </a:p>
        </p:txBody>
      </p:sp>
    </p:spTree>
    <p:extLst>
      <p:ext uri="{BB962C8B-B14F-4D97-AF65-F5344CB8AC3E}">
        <p14:creationId xmlns:p14="http://schemas.microsoft.com/office/powerpoint/2010/main" val="3636185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Sarape: poncho: thrown over shoulder like shawl, carried on back of saddle – protection from rain, warm for cold, bed at night, haze cattle for roundups</a:t>
            </a:r>
          </a:p>
          <a:p>
            <a:pPr lvl="0"/>
            <a:r>
              <a:rPr lang="en-US" dirty="0" err="1" smtClean="0"/>
              <a:t>Mecates</a:t>
            </a:r>
            <a:r>
              <a:rPr lang="en-US" dirty="0" smtClean="0"/>
              <a:t>: horsehair ropes for reins/halters/ropes – hair came from breeding mares </a:t>
            </a:r>
          </a:p>
        </p:txBody>
      </p:sp>
      <p:sp>
        <p:nvSpPr>
          <p:cNvPr id="4" name="Slide Number Placeholder 3"/>
          <p:cNvSpPr>
            <a:spLocks noGrp="1"/>
          </p:cNvSpPr>
          <p:nvPr>
            <p:ph type="sldNum" sz="quarter" idx="10"/>
          </p:nvPr>
        </p:nvSpPr>
        <p:spPr/>
        <p:txBody>
          <a:bodyPr/>
          <a:lstStyle/>
          <a:p>
            <a:fld id="{FBBEAC84-8AD8-4AEF-89C3-0CF87988AABB}" type="slidenum">
              <a:rPr lang="en-US" smtClean="0"/>
              <a:t>4</a:t>
            </a:fld>
            <a:endParaRPr lang="en-US"/>
          </a:p>
        </p:txBody>
      </p:sp>
    </p:spTree>
    <p:extLst>
      <p:ext uri="{BB962C8B-B14F-4D97-AF65-F5344CB8AC3E}">
        <p14:creationId xmlns:p14="http://schemas.microsoft.com/office/powerpoint/2010/main" val="2288641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Charro</a:t>
            </a:r>
            <a:r>
              <a:rPr lang="en-US" dirty="0" smtClean="0"/>
              <a:t> shoe: “low-heeled, thin-soled, and very pointed at the toe, resembling, in every respect but the toe, the old-style congress shoe. It is usually of russet leather of very soft texture.”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Compared to the high-heeled, tall boots of the American cowboys </a:t>
            </a:r>
          </a:p>
        </p:txBody>
      </p:sp>
      <p:sp>
        <p:nvSpPr>
          <p:cNvPr id="4" name="Slide Number Placeholder 3"/>
          <p:cNvSpPr>
            <a:spLocks noGrp="1"/>
          </p:cNvSpPr>
          <p:nvPr>
            <p:ph type="sldNum" sz="quarter" idx="10"/>
          </p:nvPr>
        </p:nvSpPr>
        <p:spPr/>
        <p:txBody>
          <a:bodyPr/>
          <a:lstStyle/>
          <a:p>
            <a:fld id="{FBBEAC84-8AD8-4AEF-89C3-0CF87988AABB}" type="slidenum">
              <a:rPr lang="en-US" smtClean="0"/>
              <a:t>5</a:t>
            </a:fld>
            <a:endParaRPr lang="en-US"/>
          </a:p>
        </p:txBody>
      </p:sp>
    </p:spTree>
    <p:extLst>
      <p:ext uri="{BB962C8B-B14F-4D97-AF65-F5344CB8AC3E}">
        <p14:creationId xmlns:p14="http://schemas.microsoft.com/office/powerpoint/2010/main" val="2145986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Machismo: super masculine superiority – refused to ride mares, only stallions </a:t>
            </a:r>
          </a:p>
          <a:p>
            <a:pPr lvl="0"/>
            <a:r>
              <a:rPr lang="en-US" dirty="0" smtClean="0"/>
              <a:t>Taming horses...</a:t>
            </a:r>
          </a:p>
          <a:p>
            <a:pPr lvl="0"/>
            <a:r>
              <a:rPr lang="en-US" dirty="0" smtClean="0"/>
              <a:t>Starved them, ran them around</a:t>
            </a:r>
          </a:p>
          <a:p>
            <a:pPr lvl="0"/>
            <a:r>
              <a:rPr lang="en-US" dirty="0" smtClean="0"/>
              <a:t>Stallions tied, haltered, blindfolded, saddled, ran him out on a rope for about an hour</a:t>
            </a:r>
          </a:p>
          <a:p>
            <a:pPr lvl="0"/>
            <a:r>
              <a:rPr lang="en-US" dirty="0" smtClean="0"/>
              <a:t>Blindfolded (no kicking or biting) got on, sometimes tied, rode a couple hours – 5-6 days of this</a:t>
            </a:r>
          </a:p>
          <a:p>
            <a:r>
              <a:rPr lang="en-US" dirty="0" smtClean="0"/>
              <a:t>Tamer could earn $20/month – special skills could get them $30/month ($300-$450 today)</a:t>
            </a:r>
          </a:p>
        </p:txBody>
      </p:sp>
      <p:sp>
        <p:nvSpPr>
          <p:cNvPr id="4" name="Slide Number Placeholder 3"/>
          <p:cNvSpPr>
            <a:spLocks noGrp="1"/>
          </p:cNvSpPr>
          <p:nvPr>
            <p:ph type="sldNum" sz="quarter" idx="10"/>
          </p:nvPr>
        </p:nvSpPr>
        <p:spPr/>
        <p:txBody>
          <a:bodyPr/>
          <a:lstStyle/>
          <a:p>
            <a:fld id="{FBBEAC84-8AD8-4AEF-89C3-0CF87988AABB}" type="slidenum">
              <a:rPr lang="en-US" smtClean="0"/>
              <a:t>6</a:t>
            </a:fld>
            <a:endParaRPr lang="en-US"/>
          </a:p>
        </p:txBody>
      </p:sp>
    </p:spTree>
    <p:extLst>
      <p:ext uri="{BB962C8B-B14F-4D97-AF65-F5344CB8AC3E}">
        <p14:creationId xmlns:p14="http://schemas.microsoft.com/office/powerpoint/2010/main" val="2827518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Chaps: </a:t>
            </a:r>
            <a:r>
              <a:rPr lang="en-US" dirty="0" err="1" smtClean="0"/>
              <a:t>chaperejos</a:t>
            </a:r>
            <a:r>
              <a:rPr lang="en-US" dirty="0" smtClean="0"/>
              <a:t>, </a:t>
            </a:r>
            <a:r>
              <a:rPr lang="en-US" dirty="0" err="1" smtClean="0"/>
              <a:t>chaparreras</a:t>
            </a:r>
            <a:r>
              <a:rPr lang="en-US" dirty="0" smtClean="0"/>
              <a:t>: pronounced like </a:t>
            </a:r>
            <a:r>
              <a:rPr lang="en-US" dirty="0" err="1" smtClean="0"/>
              <a:t>shaps</a:t>
            </a:r>
            <a:r>
              <a:rPr lang="en-US" dirty="0" smtClean="0"/>
              <a:t> – cover front and sides of legs, fastened w/thongs/buckles behind legs</a:t>
            </a:r>
          </a:p>
          <a:p>
            <a:pPr lvl="0"/>
            <a:r>
              <a:rPr lang="en-US" dirty="0" smtClean="0"/>
              <a:t>Protected against hard brush/thorns/cacti; protected against cold/snow/rain/biting animals</a:t>
            </a:r>
          </a:p>
          <a:p>
            <a:pPr lvl="0"/>
            <a:r>
              <a:rPr lang="en-US" dirty="0" err="1" smtClean="0"/>
              <a:t>Chivarras</a:t>
            </a:r>
            <a:r>
              <a:rPr lang="en-US" dirty="0" smtClean="0"/>
              <a:t>: goatskin</a:t>
            </a:r>
          </a:p>
          <a:p>
            <a:pPr lvl="0"/>
            <a:r>
              <a:rPr lang="en-US" dirty="0" smtClean="0"/>
              <a:t>Angoras: goatskin with hair left on outside for extra warmth (not good in rain) </a:t>
            </a:r>
          </a:p>
          <a:p>
            <a:r>
              <a:rPr lang="en-US" dirty="0" err="1" smtClean="0"/>
              <a:t>Armitas</a:t>
            </a:r>
            <a:r>
              <a:rPr lang="en-US" dirty="0" smtClean="0"/>
              <a:t>/</a:t>
            </a:r>
            <a:r>
              <a:rPr lang="en-US" dirty="0" err="1" smtClean="0"/>
              <a:t>Chigaderos</a:t>
            </a:r>
            <a:r>
              <a:rPr lang="en-US" dirty="0" smtClean="0"/>
              <a:t>: chinks: shortened to just below knee – good in warmer weather, less hot</a:t>
            </a:r>
          </a:p>
        </p:txBody>
      </p:sp>
      <p:sp>
        <p:nvSpPr>
          <p:cNvPr id="4" name="Slide Number Placeholder 3"/>
          <p:cNvSpPr>
            <a:spLocks noGrp="1"/>
          </p:cNvSpPr>
          <p:nvPr>
            <p:ph type="sldNum" sz="quarter" idx="10"/>
          </p:nvPr>
        </p:nvSpPr>
        <p:spPr/>
        <p:txBody>
          <a:bodyPr/>
          <a:lstStyle/>
          <a:p>
            <a:fld id="{FBBEAC84-8AD8-4AEF-89C3-0CF87988AABB}" type="slidenum">
              <a:rPr lang="en-US" smtClean="0"/>
              <a:t>7</a:t>
            </a:fld>
            <a:endParaRPr lang="en-US"/>
          </a:p>
        </p:txBody>
      </p:sp>
    </p:spTree>
    <p:extLst>
      <p:ext uri="{BB962C8B-B14F-4D97-AF65-F5344CB8AC3E}">
        <p14:creationId xmlns:p14="http://schemas.microsoft.com/office/powerpoint/2010/main" val="4036163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Lisa</a:t>
            </a:r>
            <a:r>
              <a:rPr lang="en-US" baseline="0" dirty="0" smtClean="0"/>
              <a:t> and Loren </a:t>
            </a:r>
            <a:r>
              <a:rPr lang="en-US" baseline="0" dirty="0" err="1" smtClean="0"/>
              <a:t>Skyhorse</a:t>
            </a:r>
            <a:r>
              <a:rPr lang="en-US" baseline="0" dirty="0" smtClean="0"/>
              <a:t> are a saddle-making couple. </a:t>
            </a:r>
          </a:p>
          <a:p>
            <a:pPr marL="171450" indent="-171450">
              <a:buFontTx/>
              <a:buChar char="-"/>
            </a:pPr>
            <a:r>
              <a:rPr lang="en-US" baseline="0" dirty="0" smtClean="0"/>
              <a:t>Make crazy cool saddles; more like art than saddles – highly decorated, including </a:t>
            </a:r>
            <a:r>
              <a:rPr lang="en-US" baseline="0" dirty="0" err="1" smtClean="0"/>
              <a:t>conchos</a:t>
            </a:r>
            <a:r>
              <a:rPr lang="en-US" baseline="0" dirty="0" smtClean="0"/>
              <a:t> </a:t>
            </a:r>
          </a:p>
          <a:p>
            <a:pPr marL="171450" indent="-171450">
              <a:buFontTx/>
              <a:buChar char="-"/>
            </a:pPr>
            <a:r>
              <a:rPr lang="en-US" sz="1200" b="0" i="0" kern="1200" dirty="0" smtClean="0">
                <a:solidFill>
                  <a:schemeClr val="tx1"/>
                </a:solidFill>
                <a:effectLst/>
                <a:latin typeface="+mn-lt"/>
                <a:ea typeface="+mn-ea"/>
                <a:cs typeface="+mn-cs"/>
              </a:rPr>
              <a:t>Spanish version with hooded stirrups, or tapaderos, “to keep cactus spines out of their boots</a:t>
            </a:r>
          </a:p>
          <a:p>
            <a:pPr marL="171450" indent="-171450">
              <a:buFontTx/>
              <a:buChar char="-"/>
            </a:pPr>
            <a:r>
              <a:rPr lang="en-US" sz="1200" b="0" i="0" kern="1200" dirty="0" smtClean="0">
                <a:solidFill>
                  <a:schemeClr val="tx1"/>
                </a:solidFill>
                <a:effectLst/>
                <a:latin typeface="+mn-lt"/>
                <a:ea typeface="+mn-ea"/>
                <a:cs typeface="+mn-cs"/>
              </a:rPr>
              <a:t>Cowboys carried</a:t>
            </a:r>
            <a:r>
              <a:rPr lang="en-US" sz="1200" b="0" i="0" kern="1200" baseline="0" dirty="0" smtClean="0">
                <a:solidFill>
                  <a:schemeClr val="tx1"/>
                </a:solidFill>
                <a:effectLst/>
                <a:latin typeface="+mn-lt"/>
                <a:ea typeface="+mn-ea"/>
                <a:cs typeface="+mn-cs"/>
              </a:rPr>
              <a:t> their saddles from horse to horse, changing horses all the time, but never their saddles </a:t>
            </a:r>
          </a:p>
          <a:p>
            <a:pPr marL="171450" indent="-171450">
              <a:buFontTx/>
              <a:buChar char="-"/>
            </a:pPr>
            <a:endParaRPr lang="en-US" sz="1200" b="0" i="0" kern="1200" baseline="0" dirty="0" smtClean="0">
              <a:solidFill>
                <a:schemeClr val="tx1"/>
              </a:solidFill>
              <a:effectLst/>
              <a:latin typeface="+mn-lt"/>
              <a:ea typeface="+mn-ea"/>
              <a:cs typeface="+mn-cs"/>
            </a:endParaRPr>
          </a:p>
          <a:p>
            <a:pPr marL="171450" indent="-171450">
              <a:buFontTx/>
              <a:buChar char="-"/>
            </a:pPr>
            <a:r>
              <a:rPr lang="en-US" sz="1200" b="0" i="0" kern="1200" baseline="0" dirty="0" smtClean="0">
                <a:solidFill>
                  <a:schemeClr val="tx1"/>
                </a:solidFill>
                <a:effectLst/>
                <a:latin typeface="+mn-lt"/>
                <a:ea typeface="+mn-ea"/>
                <a:cs typeface="+mn-cs"/>
              </a:rPr>
              <a:t>Both beautiful looking and riding </a:t>
            </a:r>
          </a:p>
          <a:p>
            <a:pPr marL="171450" indent="-171450">
              <a:buFontTx/>
              <a:buChar char="-"/>
            </a:pPr>
            <a:r>
              <a:rPr lang="en-US" sz="1200" b="0" i="0" kern="1200" baseline="0" dirty="0" smtClean="0">
                <a:solidFill>
                  <a:schemeClr val="tx1"/>
                </a:solidFill>
                <a:effectLst/>
                <a:latin typeface="+mn-lt"/>
                <a:ea typeface="+mn-ea"/>
                <a:cs typeface="+mn-cs"/>
              </a:rPr>
              <a:t>Most expensive sold: $75,000 </a:t>
            </a:r>
          </a:p>
          <a:p>
            <a:pPr marL="171450" indent="-171450">
              <a:buFontTx/>
              <a:buChar char="-"/>
            </a:pPr>
            <a:r>
              <a:rPr lang="en-US" sz="1200" b="0" i="0" kern="1200" baseline="0" dirty="0" smtClean="0">
                <a:solidFill>
                  <a:schemeClr val="tx1"/>
                </a:solidFill>
                <a:effectLst/>
                <a:latin typeface="+mn-lt"/>
                <a:ea typeface="+mn-ea"/>
                <a:cs typeface="+mn-cs"/>
              </a:rPr>
              <a:t>“The Buckaroos” – details honor cowboy artist Charlie Russell (</a:t>
            </a:r>
            <a:r>
              <a:rPr lang="en-US" sz="1200" b="0" i="0" kern="1200" dirty="0" smtClean="0">
                <a:solidFill>
                  <a:schemeClr val="tx1"/>
                </a:solidFill>
                <a:effectLst/>
                <a:latin typeface="+mn-lt"/>
                <a:ea typeface="+mn-ea"/>
                <a:cs typeface="+mn-cs"/>
              </a:rPr>
              <a:t>American artist of the American Old West. He created more than 2,000 paintings of cowboys, Native Americans, and landscapes set in the western United States and in Alberta, Canada, in addition to bronze sculptures)</a:t>
            </a:r>
            <a:r>
              <a:rPr lang="en-US" sz="1200" b="0" i="0" kern="1200" baseline="0" dirty="0" smtClean="0">
                <a:solidFill>
                  <a:schemeClr val="tx1"/>
                </a:solidFill>
                <a:effectLst/>
                <a:latin typeface="+mn-lt"/>
                <a:ea typeface="+mn-ea"/>
                <a:cs typeface="+mn-cs"/>
              </a:rPr>
              <a:t>; sterling silver </a:t>
            </a:r>
            <a:r>
              <a:rPr lang="en-US" sz="1200" b="0" i="0" kern="1200" baseline="0" dirty="0" err="1" smtClean="0">
                <a:solidFill>
                  <a:schemeClr val="tx1"/>
                </a:solidFill>
                <a:effectLst/>
                <a:latin typeface="+mn-lt"/>
                <a:ea typeface="+mn-ea"/>
                <a:cs typeface="+mn-cs"/>
              </a:rPr>
              <a:t>conchos</a:t>
            </a:r>
            <a:r>
              <a:rPr lang="en-US" sz="1200" b="0" i="0" kern="1200" baseline="0" dirty="0" smtClean="0">
                <a:solidFill>
                  <a:schemeClr val="tx1"/>
                </a:solidFill>
                <a:effectLst/>
                <a:latin typeface="+mn-lt"/>
                <a:ea typeface="+mn-ea"/>
                <a:cs typeface="+mn-cs"/>
              </a:rPr>
              <a:t> hand engraved </a:t>
            </a:r>
            <a:endParaRPr lang="en-US" dirty="0"/>
          </a:p>
        </p:txBody>
      </p:sp>
      <p:sp>
        <p:nvSpPr>
          <p:cNvPr id="4" name="Slide Number Placeholder 3"/>
          <p:cNvSpPr>
            <a:spLocks noGrp="1"/>
          </p:cNvSpPr>
          <p:nvPr>
            <p:ph type="sldNum" sz="quarter" idx="10"/>
          </p:nvPr>
        </p:nvSpPr>
        <p:spPr/>
        <p:txBody>
          <a:bodyPr/>
          <a:lstStyle/>
          <a:p>
            <a:fld id="{FBBEAC84-8AD8-4AEF-89C3-0CF87988AABB}" type="slidenum">
              <a:rPr lang="en-US" smtClean="0"/>
              <a:t>8</a:t>
            </a:fld>
            <a:endParaRPr lang="en-US"/>
          </a:p>
        </p:txBody>
      </p:sp>
    </p:spTree>
    <p:extLst>
      <p:ext uri="{BB962C8B-B14F-4D97-AF65-F5344CB8AC3E}">
        <p14:creationId xmlns:p14="http://schemas.microsoft.com/office/powerpoint/2010/main" val="886385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image on the left is of sombreros worn in today’s culture. One example of the contemporary usage of the sombrero is the </a:t>
            </a:r>
            <a:r>
              <a:rPr lang="en-US" baseline="0" dirty="0" err="1" smtClean="0"/>
              <a:t>Charro</a:t>
            </a:r>
            <a:r>
              <a:rPr lang="en-US" baseline="0" dirty="0" smtClean="0"/>
              <a:t> Days celebrated in Brownsville, Texas, where everyone dresses in the traditional Mexican cowboy clothes.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image on the right is a sarape, which is typically worn by men to show off. They are made with different motifs and </a:t>
            </a:r>
            <a:r>
              <a:rPr lang="en-US" baseline="0" dirty="0" err="1" smtClean="0"/>
              <a:t>desinings</a:t>
            </a:r>
            <a:r>
              <a:rPr lang="en-US" baseline="0" dirty="0" smtClean="0"/>
              <a:t>, and they were traditionally dyed with cochineal beetles from the </a:t>
            </a:r>
            <a:r>
              <a:rPr lang="en-US" baseline="0" dirty="0" err="1" smtClean="0"/>
              <a:t>nopal</a:t>
            </a:r>
            <a:r>
              <a:rPr lang="en-US" baseline="0" dirty="0" smtClean="0"/>
              <a:t> cactus. </a:t>
            </a:r>
          </a:p>
          <a:p>
            <a:endParaRPr lang="en-US" dirty="0" smtClean="0"/>
          </a:p>
          <a:p>
            <a:r>
              <a:rPr lang="en-US" dirty="0" smtClean="0"/>
              <a:t>Sombrero</a:t>
            </a:r>
            <a:r>
              <a:rPr lang="en-US" baseline="0" dirty="0" smtClean="0"/>
              <a:t> </a:t>
            </a:r>
          </a:p>
          <a:p>
            <a:pPr marL="171450" indent="-171450">
              <a:buFontTx/>
              <a:buChar char="-"/>
            </a:pPr>
            <a:r>
              <a:rPr lang="en-US" baseline="0" dirty="0" smtClean="0"/>
              <a:t>1938: first </a:t>
            </a:r>
            <a:r>
              <a:rPr lang="en-US" baseline="0" dirty="0" err="1" smtClean="0"/>
              <a:t>Charro</a:t>
            </a:r>
            <a:r>
              <a:rPr lang="en-US" baseline="0" dirty="0" smtClean="0"/>
              <a:t> Days – year after Great Depression; trying to uplift Brownsville, Texas (border to Mexico)</a:t>
            </a:r>
          </a:p>
          <a:p>
            <a:pPr marL="171450" indent="-171450">
              <a:buFontTx/>
              <a:buChar char="-"/>
            </a:pPr>
            <a:r>
              <a:rPr lang="en-US" baseline="0" dirty="0" smtClean="0"/>
              <a:t>To celebrate rich cultural heritage </a:t>
            </a:r>
          </a:p>
          <a:p>
            <a:pPr marL="171450" indent="-171450">
              <a:buFontTx/>
              <a:buChar char="-"/>
            </a:pPr>
            <a:r>
              <a:rPr lang="en-US" baseline="0" dirty="0" smtClean="0"/>
              <a:t>Dress like traditional </a:t>
            </a:r>
            <a:r>
              <a:rPr lang="en-US" baseline="0" dirty="0" err="1" smtClean="0"/>
              <a:t>Charro</a:t>
            </a:r>
            <a:r>
              <a:rPr lang="en-US" baseline="0" dirty="0" smtClean="0"/>
              <a:t> (Mexican cowboy clothes) – </a:t>
            </a:r>
            <a:r>
              <a:rPr lang="en-US" baseline="0" dirty="0" err="1" smtClean="0"/>
              <a:t>Charro</a:t>
            </a:r>
            <a:r>
              <a:rPr lang="en-US" baseline="0" dirty="0" smtClean="0"/>
              <a:t> (broader term for Mexican cowboy); Vaquero (narrower term for just the ones who broke horses and herded cattle) </a:t>
            </a:r>
          </a:p>
          <a:p>
            <a:pPr marL="0" indent="0">
              <a:buFontTx/>
              <a:buNone/>
            </a:pPr>
            <a:r>
              <a:rPr lang="en-US" baseline="0" dirty="0" smtClean="0"/>
              <a:t>Sarape</a:t>
            </a:r>
          </a:p>
          <a:p>
            <a:pPr marL="171450" indent="-171450">
              <a:buFontTx/>
              <a:buChar char="-"/>
            </a:pPr>
            <a:r>
              <a:rPr lang="en-US" baseline="0" dirty="0" smtClean="0"/>
              <a:t>R</a:t>
            </a:r>
            <a:r>
              <a:rPr lang="en-US" sz="1200" b="0" i="0" kern="1200" dirty="0" smtClean="0">
                <a:solidFill>
                  <a:schemeClr val="tx1"/>
                </a:solidFill>
                <a:effectLst/>
                <a:latin typeface="+mn-lt"/>
                <a:ea typeface="+mn-ea"/>
                <a:cs typeface="+mn-cs"/>
              </a:rPr>
              <a:t>ain jacket, cloak, shawl/scarf, blanket – rolled behind a saddle, it provided a striking ornament</a:t>
            </a:r>
          </a:p>
          <a:p>
            <a:pPr marL="171450" indent="-171450">
              <a:buFontTx/>
              <a:buChar char="-"/>
            </a:pPr>
            <a:r>
              <a:rPr lang="en-US" sz="1200" b="0" i="0" kern="1200" dirty="0" smtClean="0">
                <a:solidFill>
                  <a:schemeClr val="tx1"/>
                </a:solidFill>
                <a:effectLst/>
                <a:latin typeface="+mn-lt"/>
                <a:ea typeface="+mn-ea"/>
                <a:cs typeface="+mn-cs"/>
              </a:rPr>
              <a:t>Sarapes let men to play the peacock</a:t>
            </a:r>
            <a:r>
              <a:rPr lang="en-US" sz="1200" b="0" i="0" kern="1200" baseline="0" dirty="0" smtClean="0">
                <a:solidFill>
                  <a:schemeClr val="tx1"/>
                </a:solidFill>
                <a:effectLst/>
                <a:latin typeface="+mn-lt"/>
                <a:ea typeface="+mn-ea"/>
                <a:cs typeface="+mn-cs"/>
              </a:rPr>
              <a:t> – women didn’t wear them </a:t>
            </a:r>
          </a:p>
          <a:p>
            <a:pPr marL="171450" indent="-171450">
              <a:buFontTx/>
              <a:buChar char="-"/>
            </a:pPr>
            <a:r>
              <a:rPr lang="en-US" sz="1200" b="0" i="0" kern="1200" dirty="0" smtClean="0">
                <a:solidFill>
                  <a:schemeClr val="tx1"/>
                </a:solidFill>
                <a:effectLst/>
                <a:latin typeface="+mn-lt"/>
                <a:ea typeface="+mn-ea"/>
                <a:cs typeface="+mn-cs"/>
              </a:rPr>
              <a:t>Flowers, animals, motifs from classical architecture, portraits, often combined in odd ways with traditional patterns</a:t>
            </a:r>
          </a:p>
          <a:p>
            <a:pPr marL="171450" indent="-171450">
              <a:buFontTx/>
              <a:buChar char="-"/>
            </a:pPr>
            <a:r>
              <a:rPr lang="en-US" sz="1200" b="0" i="0" kern="1200" dirty="0" smtClean="0">
                <a:solidFill>
                  <a:schemeClr val="tx1"/>
                </a:solidFill>
                <a:effectLst/>
                <a:latin typeface="+mn-lt"/>
                <a:ea typeface="+mn-ea"/>
                <a:cs typeface="+mn-cs"/>
              </a:rPr>
              <a:t>Cochineal: extremely costly red dye, produced by pulverizing cochineal bugs, a parasite of the </a:t>
            </a:r>
            <a:r>
              <a:rPr lang="en-US" sz="1200" b="0" i="0" kern="1200" dirty="0" err="1" smtClean="0">
                <a:solidFill>
                  <a:schemeClr val="tx1"/>
                </a:solidFill>
                <a:effectLst/>
                <a:latin typeface="+mn-lt"/>
                <a:ea typeface="+mn-ea"/>
                <a:cs typeface="+mn-cs"/>
              </a:rPr>
              <a:t>nopal</a:t>
            </a:r>
            <a:r>
              <a:rPr lang="en-US" sz="1200" b="0" i="0" kern="1200" dirty="0" smtClean="0">
                <a:solidFill>
                  <a:schemeClr val="tx1"/>
                </a:solidFill>
                <a:effectLst/>
                <a:latin typeface="+mn-lt"/>
                <a:ea typeface="+mn-ea"/>
                <a:cs typeface="+mn-cs"/>
              </a:rPr>
              <a:t> cactus</a:t>
            </a:r>
          </a:p>
          <a:p>
            <a:pPr marL="171450" indent="-171450">
              <a:buFontTx/>
              <a:buChar char="-"/>
            </a:pPr>
            <a:r>
              <a:rPr lang="en-US" sz="1200" b="0" i="0" kern="1200" baseline="0" dirty="0" smtClean="0">
                <a:solidFill>
                  <a:schemeClr val="tx1"/>
                </a:solidFill>
                <a:effectLst/>
                <a:latin typeface="+mn-lt"/>
                <a:ea typeface="+mn-ea"/>
                <a:cs typeface="+mn-cs"/>
              </a:rPr>
              <a:t>Used to be hand-woven </a:t>
            </a:r>
            <a:endParaRPr lang="en-US" baseline="0" dirty="0" smtClean="0"/>
          </a:p>
        </p:txBody>
      </p:sp>
      <p:sp>
        <p:nvSpPr>
          <p:cNvPr id="4" name="Slide Number Placeholder 3"/>
          <p:cNvSpPr>
            <a:spLocks noGrp="1"/>
          </p:cNvSpPr>
          <p:nvPr>
            <p:ph type="sldNum" sz="quarter" idx="10"/>
          </p:nvPr>
        </p:nvSpPr>
        <p:spPr/>
        <p:txBody>
          <a:bodyPr/>
          <a:lstStyle/>
          <a:p>
            <a:fld id="{FBBEAC84-8AD8-4AEF-89C3-0CF87988AABB}" type="slidenum">
              <a:rPr lang="en-US" smtClean="0"/>
              <a:t>9</a:t>
            </a:fld>
            <a:endParaRPr lang="en-US"/>
          </a:p>
        </p:txBody>
      </p:sp>
    </p:spTree>
    <p:extLst>
      <p:ext uri="{BB962C8B-B14F-4D97-AF65-F5344CB8AC3E}">
        <p14:creationId xmlns:p14="http://schemas.microsoft.com/office/powerpoint/2010/main" val="3247689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images on the left are chaps used today. Chinks</a:t>
            </a:r>
            <a:r>
              <a:rPr lang="en-US" baseline="0" dirty="0" smtClean="0"/>
              <a:t> end just below the knees, and are traditional for vaqueros. Batwing Chaps are longer and open in the back. They became popular when more work was done on foot; they are now used in rodeos. Shotgun Chaps provide the most protection with a zipper up the back of the leg. They are now used for Western Pleasure Events. Woolies are made with the hair of different animals to provide extra warmth; they’re not as popular now. </a:t>
            </a:r>
          </a:p>
          <a:p>
            <a:r>
              <a:rPr lang="en-US" baseline="0" dirty="0" smtClean="0"/>
              <a:t>Boots were traditionally made for men who were in saddles all day, so they were not comfortable to walk around in. In today’s culture, they have become a fashion accessory. </a:t>
            </a:r>
            <a:endParaRPr lang="en-US" dirty="0" smtClean="0"/>
          </a:p>
          <a:p>
            <a:endParaRPr lang="en-US" dirty="0" smtClean="0"/>
          </a:p>
          <a:p>
            <a:r>
              <a:rPr lang="en-US" dirty="0" smtClean="0"/>
              <a:t>Chaps</a:t>
            </a:r>
            <a:r>
              <a:rPr lang="en-US" baseline="0" dirty="0" smtClean="0"/>
              <a:t> </a:t>
            </a:r>
          </a:p>
          <a:p>
            <a:pPr marL="171450" indent="-171450">
              <a:buFontTx/>
              <a:buChar char="-"/>
            </a:pPr>
            <a:r>
              <a:rPr lang="en-US" baseline="0" dirty="0" smtClean="0"/>
              <a:t>Chinks: just below knees – vaqueros in California and Southwest </a:t>
            </a:r>
          </a:p>
          <a:p>
            <a:pPr marL="171450" indent="-171450">
              <a:buFontTx/>
              <a:buChar char="-"/>
            </a:pPr>
            <a:r>
              <a:rPr lang="en-US" baseline="0" dirty="0" smtClean="0"/>
              <a:t>Batwing Chaps: longer; open in the back – popular when more work was done by foot – now used in rodeos </a:t>
            </a:r>
          </a:p>
          <a:p>
            <a:pPr marL="171450" indent="-171450">
              <a:buFontTx/>
              <a:buChar char="-"/>
            </a:pPr>
            <a:r>
              <a:rPr lang="en-US" baseline="0" dirty="0" smtClean="0"/>
              <a:t>Shotgun Chaps: most protection; zip up back of leg – most popular in 1870s; working cowboys in Texas – now for Western Pleasure</a:t>
            </a:r>
          </a:p>
          <a:p>
            <a:pPr marL="171450" indent="-171450">
              <a:buFontTx/>
              <a:buChar char="-"/>
            </a:pPr>
            <a:r>
              <a:rPr lang="en-US" baseline="0" dirty="0" smtClean="0"/>
              <a:t>Woolies: made with fleece, hair-on cow, buffalo; moisture resistant – provided extra warmth in late 1880s; not so popular now</a:t>
            </a:r>
          </a:p>
          <a:p>
            <a:r>
              <a:rPr lang="en-US" baseline="0" dirty="0" smtClean="0"/>
              <a:t>Boots</a:t>
            </a:r>
          </a:p>
          <a:p>
            <a:pPr marL="171450" indent="-171450">
              <a:buFontTx/>
              <a:buChar char="-"/>
            </a:pPr>
            <a:r>
              <a:rPr lang="en-US" baseline="0" dirty="0" smtClean="0"/>
              <a:t>Traditionally mad for men who were in saddles all day – not terribly comfortable or practical for walking around a lot in</a:t>
            </a:r>
          </a:p>
          <a:p>
            <a:pPr marL="171450" indent="-171450">
              <a:buFontTx/>
              <a:buChar char="-"/>
            </a:pPr>
            <a:r>
              <a:rPr lang="en-US" baseline="0" dirty="0" smtClean="0"/>
              <a:t>Early 20</a:t>
            </a:r>
            <a:r>
              <a:rPr lang="en-US" baseline="30000" dirty="0" smtClean="0"/>
              <a:t>th</a:t>
            </a:r>
            <a:r>
              <a:rPr lang="en-US" baseline="0" dirty="0" smtClean="0"/>
              <a:t> century, became a fashion accessory – western life was mythologized in movies </a:t>
            </a:r>
            <a:endParaRPr lang="en-US" dirty="0" smtClean="0"/>
          </a:p>
        </p:txBody>
      </p:sp>
      <p:sp>
        <p:nvSpPr>
          <p:cNvPr id="4" name="Slide Number Placeholder 3"/>
          <p:cNvSpPr>
            <a:spLocks noGrp="1"/>
          </p:cNvSpPr>
          <p:nvPr>
            <p:ph type="sldNum" sz="quarter" idx="10"/>
          </p:nvPr>
        </p:nvSpPr>
        <p:spPr/>
        <p:txBody>
          <a:bodyPr/>
          <a:lstStyle/>
          <a:p>
            <a:fld id="{FBBEAC84-8AD8-4AEF-89C3-0CF87988AABB}" type="slidenum">
              <a:rPr lang="en-US" smtClean="0"/>
              <a:t>10</a:t>
            </a:fld>
            <a:endParaRPr lang="en-US"/>
          </a:p>
        </p:txBody>
      </p:sp>
    </p:spTree>
    <p:extLst>
      <p:ext uri="{BB962C8B-B14F-4D97-AF65-F5344CB8AC3E}">
        <p14:creationId xmlns:p14="http://schemas.microsoft.com/office/powerpoint/2010/main" val="1438587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BEAC84-8AD8-4AEF-89C3-0CF87988AABB}" type="slidenum">
              <a:rPr lang="en-US" smtClean="0"/>
              <a:t>11</a:t>
            </a:fld>
            <a:endParaRPr lang="en-US"/>
          </a:p>
        </p:txBody>
      </p:sp>
    </p:spTree>
    <p:extLst>
      <p:ext uri="{BB962C8B-B14F-4D97-AF65-F5344CB8AC3E}">
        <p14:creationId xmlns:p14="http://schemas.microsoft.com/office/powerpoint/2010/main" val="1583617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A4241EDE-0331-7A44-A5E5-9D92C336CC38}" type="datetimeFigureOut">
              <a:rPr lang="en-US" smtClean="0"/>
              <a:t>6/1/2021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594C7D-855A-704F-B16C-C6A4B08D9299}" type="slidenum">
              <a:rPr lang="en-US" smtClean="0"/>
              <a:t>‹#›</a:t>
            </a:fld>
            <a:endParaRPr lang="en-US"/>
          </a:p>
        </p:txBody>
      </p:sp>
    </p:spTree>
    <p:extLst>
      <p:ext uri="{BB962C8B-B14F-4D97-AF65-F5344CB8AC3E}">
        <p14:creationId xmlns:p14="http://schemas.microsoft.com/office/powerpoint/2010/main" val="264077902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241EDE-0331-7A44-A5E5-9D92C336CC38}" type="datetimeFigureOut">
              <a:rPr lang="en-US" smtClean="0"/>
              <a:t>6/1/2021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594C7D-855A-704F-B16C-C6A4B08D9299}" type="slidenum">
              <a:rPr lang="en-US" smtClean="0"/>
              <a:t>‹#›</a:t>
            </a:fld>
            <a:endParaRPr lang="en-US"/>
          </a:p>
        </p:txBody>
      </p:sp>
    </p:spTree>
    <p:extLst>
      <p:ext uri="{BB962C8B-B14F-4D97-AF65-F5344CB8AC3E}">
        <p14:creationId xmlns:p14="http://schemas.microsoft.com/office/powerpoint/2010/main" val="2135715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241EDE-0331-7A44-A5E5-9D92C336CC38}" type="datetimeFigureOut">
              <a:rPr lang="en-US" smtClean="0"/>
              <a:t>6/1/2021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594C7D-855A-704F-B16C-C6A4B08D9299}" type="slidenum">
              <a:rPr lang="en-US" smtClean="0"/>
              <a:t>‹#›</a:t>
            </a:fld>
            <a:endParaRPr lang="en-US"/>
          </a:p>
        </p:txBody>
      </p:sp>
    </p:spTree>
    <p:extLst>
      <p:ext uri="{BB962C8B-B14F-4D97-AF65-F5344CB8AC3E}">
        <p14:creationId xmlns:p14="http://schemas.microsoft.com/office/powerpoint/2010/main" val="2934241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4241EDE-0331-7A44-A5E5-9D92C336CC38}" type="datetimeFigureOut">
              <a:rPr lang="en-US" smtClean="0"/>
              <a:t>6/1/2021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594C7D-855A-704F-B16C-C6A4B08D9299}" type="slidenum">
              <a:rPr lang="en-US" smtClean="0"/>
              <a:t>‹#›</a:t>
            </a:fld>
            <a:endParaRPr lang="en-US"/>
          </a:p>
        </p:txBody>
      </p:sp>
    </p:spTree>
    <p:extLst>
      <p:ext uri="{BB962C8B-B14F-4D97-AF65-F5344CB8AC3E}">
        <p14:creationId xmlns:p14="http://schemas.microsoft.com/office/powerpoint/2010/main" val="217251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7" name="Date Placeholder 6"/>
          <p:cNvSpPr>
            <a:spLocks noGrp="1"/>
          </p:cNvSpPr>
          <p:nvPr>
            <p:ph type="dt" sz="half" idx="10"/>
          </p:nvPr>
        </p:nvSpPr>
        <p:spPr/>
        <p:txBody>
          <a:bodyPr/>
          <a:lstStyle/>
          <a:p>
            <a:fld id="{A4241EDE-0331-7A44-A5E5-9D92C336CC38}" type="datetimeFigureOut">
              <a:rPr lang="en-US" smtClean="0"/>
              <a:t>6/1/2021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594C7D-855A-704F-B16C-C6A4B08D9299}" type="slidenum">
              <a:rPr lang="en-US" smtClean="0"/>
              <a:t>‹#›</a:t>
            </a:fld>
            <a:endParaRPr lang="en-US"/>
          </a:p>
        </p:txBody>
      </p:sp>
    </p:spTree>
    <p:extLst>
      <p:ext uri="{BB962C8B-B14F-4D97-AF65-F5344CB8AC3E}">
        <p14:creationId xmlns:p14="http://schemas.microsoft.com/office/powerpoint/2010/main" val="398899208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A4241EDE-0331-7A44-A5E5-9D92C336CC38}" type="datetimeFigureOut">
              <a:rPr lang="en-US" smtClean="0"/>
              <a:t>6/1/2021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5F594C7D-855A-704F-B16C-C6A4B08D9299}" type="slidenum">
              <a:rPr lang="en-US" smtClean="0"/>
              <a:t>‹#›</a:t>
            </a:fld>
            <a:endParaRPr lang="en-US"/>
          </a:p>
        </p:txBody>
      </p:sp>
    </p:spTree>
    <p:extLst>
      <p:ext uri="{BB962C8B-B14F-4D97-AF65-F5344CB8AC3E}">
        <p14:creationId xmlns:p14="http://schemas.microsoft.com/office/powerpoint/2010/main" val="3602517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7" name="Date Placeholder 6"/>
          <p:cNvSpPr>
            <a:spLocks noGrp="1"/>
          </p:cNvSpPr>
          <p:nvPr>
            <p:ph type="dt" sz="half" idx="10"/>
          </p:nvPr>
        </p:nvSpPr>
        <p:spPr/>
        <p:txBody>
          <a:bodyPr/>
          <a:lstStyle/>
          <a:p>
            <a:fld id="{A4241EDE-0331-7A44-A5E5-9D92C336CC38}" type="datetimeFigureOut">
              <a:rPr lang="en-US" smtClean="0"/>
              <a:t>6/1/2021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594C7D-855A-704F-B16C-C6A4B08D9299}"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197650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4241EDE-0331-7A44-A5E5-9D92C336CC38}" type="datetimeFigureOut">
              <a:rPr lang="en-US" smtClean="0"/>
              <a:t>6/1/2021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594C7D-855A-704F-B16C-C6A4B08D9299}" type="slidenum">
              <a:rPr lang="en-US" smtClean="0"/>
              <a:t>‹#›</a:t>
            </a:fld>
            <a:endParaRPr lang="en-US"/>
          </a:p>
        </p:txBody>
      </p:sp>
    </p:spTree>
    <p:extLst>
      <p:ext uri="{BB962C8B-B14F-4D97-AF65-F5344CB8AC3E}">
        <p14:creationId xmlns:p14="http://schemas.microsoft.com/office/powerpoint/2010/main" val="2043379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241EDE-0331-7A44-A5E5-9D92C336CC38}" type="datetimeFigureOut">
              <a:rPr lang="en-US" smtClean="0"/>
              <a:t>6/1/2021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594C7D-855A-704F-B16C-C6A4B08D9299}" type="slidenum">
              <a:rPr lang="en-US" smtClean="0"/>
              <a:t>‹#›</a:t>
            </a:fld>
            <a:endParaRPr lang="en-US"/>
          </a:p>
        </p:txBody>
      </p:sp>
    </p:spTree>
    <p:extLst>
      <p:ext uri="{BB962C8B-B14F-4D97-AF65-F5344CB8AC3E}">
        <p14:creationId xmlns:p14="http://schemas.microsoft.com/office/powerpoint/2010/main" val="376883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9" name="Date Placeholder 8"/>
          <p:cNvSpPr>
            <a:spLocks noGrp="1"/>
          </p:cNvSpPr>
          <p:nvPr>
            <p:ph type="dt" sz="half" idx="10"/>
          </p:nvPr>
        </p:nvSpPr>
        <p:spPr/>
        <p:txBody>
          <a:bodyPr/>
          <a:lstStyle/>
          <a:p>
            <a:fld id="{A4241EDE-0331-7A44-A5E5-9D92C336CC38}" type="datetimeFigureOut">
              <a:rPr lang="en-US" smtClean="0"/>
              <a:t>6/1/2021</a:t>
            </a:fld>
            <a:endParaRPr lang="en-US"/>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5F594C7D-855A-704F-B16C-C6A4B08D9299}" type="slidenum">
              <a:rPr lang="en-US" smtClean="0"/>
              <a:t>‹#›</a:t>
            </a:fld>
            <a:endParaRPr lang="en-US"/>
          </a:p>
        </p:txBody>
      </p:sp>
    </p:spTree>
    <p:extLst>
      <p:ext uri="{BB962C8B-B14F-4D97-AF65-F5344CB8AC3E}">
        <p14:creationId xmlns:p14="http://schemas.microsoft.com/office/powerpoint/2010/main" val="2923927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A4241EDE-0331-7A44-A5E5-9D92C336CC38}" type="datetimeFigureOut">
              <a:rPr lang="en-US" smtClean="0"/>
              <a:t>6/1/2021</a:t>
            </a:fld>
            <a:endParaRPr lang="en-US"/>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5F594C7D-855A-704F-B16C-C6A4B08D9299}" type="slidenum">
              <a:rPr lang="en-US" smtClean="0"/>
              <a:t>‹#›</a:t>
            </a:fld>
            <a:endParaRPr lang="en-US"/>
          </a:p>
        </p:txBody>
      </p:sp>
    </p:spTree>
    <p:extLst>
      <p:ext uri="{BB962C8B-B14F-4D97-AF65-F5344CB8AC3E}">
        <p14:creationId xmlns:p14="http://schemas.microsoft.com/office/powerpoint/2010/main" val="2633518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fld id="{A4241EDE-0331-7A44-A5E5-9D92C336CC38}" type="datetimeFigureOut">
              <a:rPr lang="en-US" smtClean="0"/>
              <a:t>6/1/2021</a:t>
            </a:fld>
            <a:endParaRPr lang="en-US"/>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5F594C7D-855A-704F-B16C-C6A4B08D9299}" type="slidenum">
              <a:rPr lang="en-US" smtClean="0"/>
              <a:t>‹#›</a:t>
            </a:fld>
            <a:endParaRPr lang="en-US"/>
          </a:p>
        </p:txBody>
      </p:sp>
    </p:spTree>
    <p:extLst>
      <p:ext uri="{BB962C8B-B14F-4D97-AF65-F5344CB8AC3E}">
        <p14:creationId xmlns:p14="http://schemas.microsoft.com/office/powerpoint/2010/main" val="41826761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the-journal.com/articles/88066" TargetMode="External"/><Relationship Id="rId2" Type="http://schemas.openxmlformats.org/officeDocument/2006/relationships/hyperlink" Target="https://www.smithsonianmag.com/arts-culture/latin-americas-wrap-for-all-seasons-112403979/"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americancowboy.com/people/types-chaps-28214" TargetMode="External"/><Relationship Id="rId2" Type="http://schemas.openxmlformats.org/officeDocument/2006/relationships/hyperlink" Target="https://www.nybooks.com/daily/2016/09/19/the-trouble-with-sombreros-shriver-cultural-appropriation/"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charrodaysfiesta.com/history.html" TargetMode="External"/><Relationship Id="rId2" Type="http://schemas.openxmlformats.org/officeDocument/2006/relationships/hyperlink" Target="https://www.encyclopedia.com/manufacturing/news-wires-white-papers-and-books/cowboy-boot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DK Lemon Yellow Sun" panose="02000000000000000000" pitchFamily="50" charset="0"/>
              </a:rPr>
              <a:t>Body Adornment: Final Exam Proposal </a:t>
            </a:r>
            <a:endParaRPr lang="en-US" dirty="0">
              <a:latin typeface="DK Lemon Yellow Sun" panose="02000000000000000000" pitchFamily="50" charset="0"/>
            </a:endParaRPr>
          </a:p>
        </p:txBody>
      </p:sp>
      <p:sp>
        <p:nvSpPr>
          <p:cNvPr id="3" name="Subtitle 2"/>
          <p:cNvSpPr>
            <a:spLocks noGrp="1"/>
          </p:cNvSpPr>
          <p:nvPr>
            <p:ph type="subTitle" idx="1"/>
          </p:nvPr>
        </p:nvSpPr>
        <p:spPr/>
        <p:txBody>
          <a:bodyPr/>
          <a:lstStyle/>
          <a:p>
            <a:r>
              <a:rPr lang="en-US" dirty="0" smtClean="0">
                <a:latin typeface="Ink Free" panose="03080402000500000000" pitchFamily="66" charset="0"/>
              </a:rPr>
              <a:t>Kyra Valovick</a:t>
            </a:r>
            <a:endParaRPr lang="en-US" dirty="0">
              <a:latin typeface="Ink Free" panose="03080402000500000000" pitchFamily="66" charset="0"/>
            </a:endParaRPr>
          </a:p>
        </p:txBody>
      </p:sp>
    </p:spTree>
    <p:extLst>
      <p:ext uri="{BB962C8B-B14F-4D97-AF65-F5344CB8AC3E}">
        <p14:creationId xmlns:p14="http://schemas.microsoft.com/office/powerpoint/2010/main" val="15539466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lstStyle/>
          <a:p>
            <a:r>
              <a:rPr lang="en-US" dirty="0" smtClean="0"/>
              <a:t>Contemporary Research</a:t>
            </a:r>
            <a:endParaRPr lang="en-US" dirty="0"/>
          </a:p>
        </p:txBody>
      </p:sp>
      <p:pic>
        <p:nvPicPr>
          <p:cNvPr id="5124" name="Picture 4" descr="The Best Western Boots For Women to Shop in Fall 2019 | POPSUGAR Fashion"/>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32988" y="4575364"/>
            <a:ext cx="2104925" cy="210492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Weaver Leather Chinks | Cowboy Chaps | Show Chinks Big Dee's Horse Tack &amp;  Vet Supplies"/>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68874" y="2267506"/>
            <a:ext cx="1625070" cy="162507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Rodeo Chaps | Bullock Texas State History Museum"/>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a:stretch/>
        </p:blipFill>
        <p:spPr bwMode="auto">
          <a:xfrm>
            <a:off x="2365300" y="2735894"/>
            <a:ext cx="2382266" cy="1648274"/>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Shotgun Chaps - Split Leather, Cowboy Chaps"/>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a:stretch/>
        </p:blipFill>
        <p:spPr bwMode="auto">
          <a:xfrm>
            <a:off x="153741" y="4181968"/>
            <a:ext cx="1458492" cy="2074453"/>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Everything About Cowboy Chaps – Richard Beal"/>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2147502" y="4512933"/>
            <a:ext cx="1408931" cy="222978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Pair 19th Century Cowboy Boots With Spurs | Boots, Cowboy boots, Century  shoes"/>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5252859" y="2946565"/>
            <a:ext cx="1988628" cy="2036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3272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lstStyle/>
          <a:p>
            <a:r>
              <a:rPr lang="en-US" dirty="0" smtClean="0"/>
              <a:t>Proposed Project Statement</a:t>
            </a:r>
            <a:endParaRPr lang="en-US" dirty="0"/>
          </a:p>
        </p:txBody>
      </p:sp>
      <p:sp>
        <p:nvSpPr>
          <p:cNvPr id="3" name="Content Placeholder 2"/>
          <p:cNvSpPr>
            <a:spLocks noGrp="1"/>
          </p:cNvSpPr>
          <p:nvPr>
            <p:ph idx="1"/>
          </p:nvPr>
        </p:nvSpPr>
        <p:spPr>
          <a:xfrm>
            <a:off x="1606045" y="2638045"/>
            <a:ext cx="5937755" cy="3602334"/>
          </a:xfrm>
        </p:spPr>
        <p:txBody>
          <a:bodyPr>
            <a:normAutofit fontScale="92500" lnSpcReduction="10000"/>
          </a:bodyPr>
          <a:lstStyle/>
          <a:p>
            <a:r>
              <a:rPr lang="en-US" dirty="0"/>
              <a:t>In the early to mid-1500s, the Mexican cowboys – </a:t>
            </a:r>
            <a:r>
              <a:rPr lang="en-US" i="1" dirty="0"/>
              <a:t>vaqueros</a:t>
            </a:r>
            <a:r>
              <a:rPr lang="en-US" dirty="0"/>
              <a:t> – were around the Mexico/Texas border, herding cattle and taming horses. This wearable piece has four different parts that each exemplify who the </a:t>
            </a:r>
            <a:r>
              <a:rPr lang="en-US" i="1" dirty="0"/>
              <a:t>vaqueros</a:t>
            </a:r>
            <a:r>
              <a:rPr lang="en-US" dirty="0"/>
              <a:t> were. The </a:t>
            </a:r>
            <a:r>
              <a:rPr lang="en-US" i="1" dirty="0"/>
              <a:t>sombrero</a:t>
            </a:r>
            <a:r>
              <a:rPr lang="en-US" dirty="0"/>
              <a:t>, an iconic piece, kept the sun out of their faces in their long days in the saddle. Their </a:t>
            </a:r>
            <a:r>
              <a:rPr lang="en-US" i="1" dirty="0"/>
              <a:t>sarape</a:t>
            </a:r>
            <a:r>
              <a:rPr lang="en-US" dirty="0"/>
              <a:t> was used for many different purposes, including herding cattle. They were also dyed with brilliant reds from beetles that lived in the </a:t>
            </a:r>
            <a:r>
              <a:rPr lang="en-US" dirty="0" err="1"/>
              <a:t>nopal</a:t>
            </a:r>
            <a:r>
              <a:rPr lang="en-US" dirty="0"/>
              <a:t> cactus. </a:t>
            </a:r>
            <a:r>
              <a:rPr lang="en-US" i="1" dirty="0"/>
              <a:t>Chinks</a:t>
            </a:r>
            <a:r>
              <a:rPr lang="en-US" dirty="0"/>
              <a:t>, a shorter type of </a:t>
            </a:r>
            <a:r>
              <a:rPr lang="en-US" i="1" dirty="0" err="1"/>
              <a:t>chaperejos</a:t>
            </a:r>
            <a:r>
              <a:rPr lang="en-US" dirty="0"/>
              <a:t>, protected their legs from the spines of the cacti. Finally, the </a:t>
            </a:r>
            <a:r>
              <a:rPr lang="en-US" i="1" dirty="0" err="1"/>
              <a:t>charro</a:t>
            </a:r>
            <a:r>
              <a:rPr lang="en-US" dirty="0"/>
              <a:t> boots and spurs, that differed slightly from the American cowboys’, </a:t>
            </a:r>
            <a:r>
              <a:rPr lang="en-US" dirty="0" smtClean="0"/>
              <a:t>are also </a:t>
            </a:r>
            <a:r>
              <a:rPr lang="en-US" dirty="0"/>
              <a:t>highly iconic. Through the use of casting with brown cotton pulp, and the repeated </a:t>
            </a:r>
            <a:r>
              <a:rPr lang="en-US" i="1" dirty="0" err="1"/>
              <a:t>concho</a:t>
            </a:r>
            <a:r>
              <a:rPr lang="en-US" dirty="0"/>
              <a:t> inspired pattern, this piece demonstrates the often forgotten Mexican cowboys – the </a:t>
            </a:r>
            <a:r>
              <a:rPr lang="en-US" i="1" dirty="0"/>
              <a:t>vaqueros</a:t>
            </a:r>
            <a:r>
              <a:rPr lang="en-US" dirty="0"/>
              <a:t>. </a:t>
            </a:r>
          </a:p>
        </p:txBody>
      </p:sp>
    </p:spTree>
    <p:extLst>
      <p:ext uri="{BB962C8B-B14F-4D97-AF65-F5344CB8AC3E}">
        <p14:creationId xmlns:p14="http://schemas.microsoft.com/office/powerpoint/2010/main" val="23644473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60000"/>
              <a:lumOff val="40000"/>
            </a:schemeClr>
          </a:solidFill>
        </p:spPr>
        <p:txBody>
          <a:bodyPr/>
          <a:lstStyle/>
          <a:p>
            <a:r>
              <a:rPr lang="en-US" dirty="0" smtClean="0"/>
              <a:t>Research</a:t>
            </a:r>
            <a:endParaRPr lang="en-US" dirty="0"/>
          </a:p>
        </p:txBody>
      </p:sp>
      <p:pic>
        <p:nvPicPr>
          <p:cNvPr id="3074" name="Picture 2" descr="Pancho Villa - Wanted Dead or Alive - Biography"/>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294447" y="2561018"/>
            <a:ext cx="2286000" cy="17503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6796579" y="2293170"/>
            <a:ext cx="2126519" cy="2286000"/>
          </a:xfrm>
          <a:prstGeom prst="rect">
            <a:avLst/>
          </a:prstGeom>
        </p:spPr>
      </p:pic>
      <p:pic>
        <p:nvPicPr>
          <p:cNvPr id="7" name="Picture 6"/>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3431922" y="2750458"/>
            <a:ext cx="2286000" cy="1371423"/>
          </a:xfrm>
          <a:prstGeom prst="rect">
            <a:avLst/>
          </a:prstGeom>
        </p:spPr>
      </p:pic>
      <p:pic>
        <p:nvPicPr>
          <p:cNvPr id="3076" name="Picture 4" descr="https://lh3.googleusercontent.com/8xMS1gzLZtvC8hK8opw07LjVGkG9mBdSKX2kUrN0XsieJO2xcRKtvg7tpUlDTKf-9lmhZQKuzFdEACuqErlx0HwajZhhupZerTxrfkm2-3ClSYy7-VH-L2vfHo-KwSHy7b7IBOs2SeL_tvUVmckYFzT2CqPxKWDgP0xih7D0seJ-9Has5r1mD4Cr4tK_yVsXqMjwKbgNOMjrKSiwZjNu3yrEnuMZ95nNl-1-qhNZB6-WtINOet38lY-nqya9uy4UsLfOBK2Fo59IJC8YHFakldOxns4W5tOglMqWkBs_MVSfLG7iZ8VLU5O0i4GQUK_KAiXiTepl7_OAb_hDgW37tXWNck-zlskk90nB1-uwYOot9_jtmuY6hhJcpoO4i2SHc18Gf4yNjZHPQT7p0GjToHhgCLBRQSiFrGOVVpkCwKvPQ-GBlT9oi8ShyOPFM6U5R2I1MM5qifJje8H6bi6qSFUlzDzLO6-ZiYeRKo7pjpgI5HaX6HtHfcvUQyNFRwSOlFoPDyGXZ3CfYz13u3XOl-BbogL7G7j65ucBYPVVFq81Ux4cxABPfa2RNmWaBrWEsZUgbQ_viQzL5MfJ8PBoq1E2hVSoe-CrZ099fxHK_W3SHjLMWhwoCDkXdcAHw4U9D-P9pMXakMvjyNyHx59v4O9lLT1TULvjq6Wm3aI696DIYm0TqaWhEkMmhEOWVw=w1090-h625-no?authuser=0"/>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470752" y="4121881"/>
            <a:ext cx="4435522" cy="2543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4370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60000"/>
              <a:lumOff val="40000"/>
            </a:schemeClr>
          </a:solidFill>
        </p:spPr>
        <p:txBody>
          <a:bodyPr/>
          <a:lstStyle/>
          <a:p>
            <a:r>
              <a:rPr lang="en-US" dirty="0" smtClean="0"/>
              <a:t>Research</a:t>
            </a:r>
            <a:endParaRPr lang="en-US" dirty="0"/>
          </a:p>
        </p:txBody>
      </p:sp>
      <p:pic>
        <p:nvPicPr>
          <p:cNvPr id="4098" name="Picture 2" descr="Leggings, Batwings, Woolies and Chinks: The History of Chaps – Part Two -  DM Tack"/>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234445" y="2326631"/>
            <a:ext cx="2743200" cy="22076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6172200" y="2281765"/>
            <a:ext cx="2743200" cy="2297430"/>
          </a:xfrm>
          <a:prstGeom prst="rect">
            <a:avLst/>
          </a:prstGeom>
        </p:spPr>
      </p:pic>
      <p:pic>
        <p:nvPicPr>
          <p:cNvPr id="4100" name="Picture 4" descr="https://lh3.googleusercontent.com/WGWIVPaPubFphU6lp54ucAFQybPe9Gu74KUw9EB0QHgegSqZbHiDU265gYZTVN5cTf-LtmLRiXMAFBQZC4q5O2p8JK4KRZa13goSrpTdMn6lbPjP9aZ_9zpPeybGFCv-uNY2Uft8_0RJra3gJdaWcy3GVaZlfSobdWxMmyXQJYy4KfRlezwGd27ae0YBvPnoT37Q1G_fyErj-NYNMKfLKAh3-MTGR4dT3MVdnTNHE971EMclIxz4jJRzYpj6N1bfQD906VXCwr3OUNlEs0tjOWboJeyoLTnkb3yk_s838EWeMoFRQi56ndaTC6HwUcAaZKDFyBvhx5A8xNmbsj5J3Cr_XqOasJE4k9tOSm2_cVjAqoCGqvaFprvNKYYL8mui4MCsPPercjp8bWZudzBRikQYwhLxzQOUADCkQtWmVzzA-2wpZRlehwp2pWZScG4t7c2ye0_tZb0pVWDVSDN3aOECnCfXWE4Z5w8-KBDlsQws3vnKXswRGrlgO90mBLflgh-ecupQKALNYzcRYjhdsHQiHJ22TtUOE8g4CrGOEw_b5SGNAgaoxqEGCR9TlCtmLudVaN35MqKN0Cn8_pzDGyR0rywdW1BCzqrg4Wc-EmkgK8JBkqZM0YqluLxeuKWg-9i5Qfe3xfhxeYcc6_I5JRROLV8_xpT3vD-0jJOODfb40rov4l2WfpRKHsYOSg=w1017-h625-no?authuser=0"/>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427354" y="3937118"/>
            <a:ext cx="4300994" cy="2645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37739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60000"/>
              <a:lumOff val="40000"/>
            </a:schemeClr>
          </a:solidFill>
        </p:spPr>
        <p:txBody>
          <a:bodyPr/>
          <a:lstStyle/>
          <a:p>
            <a:r>
              <a:rPr lang="en-US" dirty="0" smtClean="0"/>
              <a:t>Research</a:t>
            </a:r>
            <a:endParaRPr lang="en-US" dirty="0"/>
          </a:p>
        </p:txBody>
      </p:sp>
      <p:pic>
        <p:nvPicPr>
          <p:cNvPr id="7174" name="Picture 6" descr="Vaqueros in Mexico, 196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739318" y="3760174"/>
            <a:ext cx="3671207" cy="2872719"/>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Vaqueros in Western Town"/>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29755" y="2509255"/>
            <a:ext cx="3824325" cy="214587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Vaqueros in Northern Mexico"/>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454315" y="2298353"/>
            <a:ext cx="3021701" cy="2224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7547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60000"/>
              <a:lumOff val="40000"/>
            </a:schemeClr>
          </a:solidFill>
        </p:spPr>
        <p:txBody>
          <a:bodyPr/>
          <a:lstStyle/>
          <a:p>
            <a:r>
              <a:rPr lang="en-US" dirty="0" smtClean="0"/>
              <a:t>Research</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924" y="2463466"/>
            <a:ext cx="2762250" cy="36957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7670" y="2463466"/>
            <a:ext cx="2537778" cy="36957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65272" y="2840204"/>
            <a:ext cx="2019300" cy="3648075"/>
          </a:xfrm>
          <a:prstGeom prst="rect">
            <a:avLst/>
          </a:prstGeom>
        </p:spPr>
      </p:pic>
    </p:spTree>
    <p:extLst>
      <p:ext uri="{BB962C8B-B14F-4D97-AF65-F5344CB8AC3E}">
        <p14:creationId xmlns:p14="http://schemas.microsoft.com/office/powerpoint/2010/main" val="11776043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60000"/>
              <a:lumOff val="40000"/>
            </a:schemeClr>
          </a:solidFill>
        </p:spPr>
        <p:txBody>
          <a:bodyPr/>
          <a:lstStyle/>
          <a:p>
            <a:r>
              <a:rPr lang="en-US" dirty="0" smtClean="0"/>
              <a:t>Repeated Motif/Pattern</a:t>
            </a:r>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467265" y="2589849"/>
            <a:ext cx="6215314" cy="3838509"/>
          </a:xfrm>
          <a:prstGeom prst="rect">
            <a:avLst/>
          </a:prstGeom>
        </p:spPr>
      </p:pic>
    </p:spTree>
    <p:extLst>
      <p:ext uri="{BB962C8B-B14F-4D97-AF65-F5344CB8AC3E}">
        <p14:creationId xmlns:p14="http://schemas.microsoft.com/office/powerpoint/2010/main" val="38796957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60000"/>
              <a:lumOff val="40000"/>
            </a:schemeClr>
          </a:solidFill>
        </p:spPr>
        <p:txBody>
          <a:bodyPr>
            <a:normAutofit fontScale="90000"/>
          </a:bodyPr>
          <a:lstStyle/>
          <a:p>
            <a:r>
              <a:rPr lang="en-US" dirty="0" smtClean="0"/>
              <a:t>Exaggeration: </a:t>
            </a:r>
            <a:br>
              <a:rPr lang="en-US" dirty="0" smtClean="0"/>
            </a:br>
            <a:r>
              <a:rPr lang="en-US" dirty="0" smtClean="0"/>
              <a:t>(scale, size—proportion, shape)</a:t>
            </a:r>
            <a:endParaRPr lang="en-US" dirty="0"/>
          </a:p>
        </p:txBody>
      </p:sp>
      <p:sp>
        <p:nvSpPr>
          <p:cNvPr id="3" name="Content Placeholder 2"/>
          <p:cNvSpPr>
            <a:spLocks noGrp="1"/>
          </p:cNvSpPr>
          <p:nvPr>
            <p:ph idx="1"/>
          </p:nvPr>
        </p:nvSpPr>
        <p:spPr/>
        <p:txBody>
          <a:bodyPr/>
          <a:lstStyle/>
          <a:p>
            <a:r>
              <a:rPr lang="en-US" dirty="0" smtClean="0"/>
              <a:t>I will incorporate size by creating all my pieces life-sized. </a:t>
            </a:r>
          </a:p>
          <a:p>
            <a:r>
              <a:rPr lang="en-US" dirty="0" smtClean="0"/>
              <a:t>I will incorporate shape through the use of my repeated pattern. I will also use different sizes for my pattern. </a:t>
            </a:r>
            <a:endParaRPr lang="en-US" dirty="0"/>
          </a:p>
        </p:txBody>
      </p:sp>
    </p:spTree>
    <p:extLst>
      <p:ext uri="{BB962C8B-B14F-4D97-AF65-F5344CB8AC3E}">
        <p14:creationId xmlns:p14="http://schemas.microsoft.com/office/powerpoint/2010/main" val="37318457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lstStyle/>
          <a:p>
            <a:r>
              <a:rPr lang="en-US" dirty="0" smtClean="0"/>
              <a:t>Process: Fibers</a:t>
            </a:r>
            <a:endParaRPr lang="en-US" dirty="0"/>
          </a:p>
        </p:txBody>
      </p:sp>
      <p:sp>
        <p:nvSpPr>
          <p:cNvPr id="3" name="Content Placeholder 2"/>
          <p:cNvSpPr>
            <a:spLocks noGrp="1"/>
          </p:cNvSpPr>
          <p:nvPr>
            <p:ph idx="1"/>
          </p:nvPr>
        </p:nvSpPr>
        <p:spPr/>
        <p:txBody>
          <a:bodyPr/>
          <a:lstStyle/>
          <a:p>
            <a:r>
              <a:rPr lang="en-US" dirty="0" smtClean="0"/>
              <a:t>Cotton: approx. 2-3 gallon bags</a:t>
            </a:r>
          </a:p>
          <a:p>
            <a:r>
              <a:rPr lang="en-US" dirty="0" smtClean="0"/>
              <a:t>Acrylic Paint: stenciling patterns </a:t>
            </a:r>
          </a:p>
          <a:p>
            <a:r>
              <a:rPr lang="en-US" dirty="0" smtClean="0"/>
              <a:t>Adhering: stitching and gluing </a:t>
            </a:r>
          </a:p>
        </p:txBody>
      </p:sp>
    </p:spTree>
    <p:extLst>
      <p:ext uri="{BB962C8B-B14F-4D97-AF65-F5344CB8AC3E}">
        <p14:creationId xmlns:p14="http://schemas.microsoft.com/office/powerpoint/2010/main" val="31325599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lstStyle/>
          <a:p>
            <a:r>
              <a:rPr lang="en-US" dirty="0" smtClean="0"/>
              <a:t>Process: Cast element</a:t>
            </a:r>
            <a:endParaRPr lang="en-US" dirty="0"/>
          </a:p>
        </p:txBody>
      </p:sp>
      <p:sp>
        <p:nvSpPr>
          <p:cNvPr id="3" name="Content Placeholder 2"/>
          <p:cNvSpPr>
            <a:spLocks noGrp="1"/>
          </p:cNvSpPr>
          <p:nvPr>
            <p:ph idx="1"/>
          </p:nvPr>
        </p:nvSpPr>
        <p:spPr>
          <a:xfrm>
            <a:off x="1606045" y="2480670"/>
            <a:ext cx="5937755" cy="3101983"/>
          </a:xfrm>
        </p:spPr>
        <p:txBody>
          <a:bodyPr/>
          <a:lstStyle/>
          <a:p>
            <a:r>
              <a:rPr lang="en-US" dirty="0" smtClean="0"/>
              <a:t>Sombrero: bowl and stuffing wrapped in wax paper; wax paper shaped with various items </a:t>
            </a:r>
          </a:p>
          <a:p>
            <a:r>
              <a:rPr lang="en-US" dirty="0" smtClean="0"/>
              <a:t>Sarape: hanger w/stuffing, covered in wax paper </a:t>
            </a:r>
          </a:p>
          <a:p>
            <a:r>
              <a:rPr lang="en-US" dirty="0" smtClean="0"/>
              <a:t>Chaps: shaped wax paper </a:t>
            </a:r>
          </a:p>
          <a:p>
            <a:r>
              <a:rPr lang="en-US" dirty="0" smtClean="0"/>
              <a:t>Boots: stuffing lined w/wax paper, glue sole to shoe</a:t>
            </a:r>
          </a:p>
          <a:p>
            <a:r>
              <a:rPr lang="en-US" dirty="0" smtClean="0"/>
              <a:t>Spurs: cast each piece separately, attach after dry</a:t>
            </a:r>
          </a:p>
        </p:txBody>
      </p:sp>
      <p:pic>
        <p:nvPicPr>
          <p:cNvPr id="8194" name="Picture 2" descr="https://lh3.googleusercontent.com/LwVQlhiQ_IfSJpQD9CpIp0Qh7rWmlV8Puot95n-b4mIL_dHlc4uuKS4s8PZnneazB3Anlsbjyn_6DOTH0VLOiA0GTsWAeJTMv8nKQxRvkG-TLVYQI_TyG0GhRLU05Y3CGMCRSgZTe9SA2Afz22bLaNDvMrP5tDiZy8IWk-5aQLJhEIN3pgWSAUYGLHo8yqsnmDYbTImDWjcJ0sB8jF1og3Z7vbv4Z9wmob0U73Lv5BsVxWuJJIph9O9sUojzrRDI9bfDPqIcHcw9tLbheVTmw3HDicrCpTBof72yrppItxb5EVMrExmk0MIWaXz5ONh8ZVK2YbstSav5odqagc2cPEys5BuLS8lZx98rm1DF3HBS8cAG1bZSk97G0Q3q3KZN36LG_zDowz41QcbCaeZo3CnQr1NqlBSAecTkqAZ77nvIaPb8cpoZba6oZpGVptsPyEncn-fbruadw_VPqlWIGYQpwPy0K2u729vp7i56wB7wpK2TlFidQbduDqGoa4_lBLH05YmcpBVMzX5Jg2sG2pg7sKyaABnJaB_twbdHCYd7QArxshVPWm_-lwprE3kYo8v_2NJbvJ6M-qdsdAAWLAiC4iM_8xpNt1acc5_8gxR-L_VhOEP8GewadEDYvtHynOzwAkM4gTSQINrV1fgtPE0BQ6dGVxzTqSwZCXSOiTmwUr26QkdixicOBgDHyQ=w469-h625-no?authuser=0"/>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267155" y="4825628"/>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lh3.googleusercontent.com/KBQ0cr0a3Sap00hydBKO9smEWPYOAUNiaR7WDpG8X8D1eQJph_olB15Qd5vqRLyrg9q4GG8paEedA3C1Z3nBnnmVhpzja_cB6hTdHjcZY_ORS_bS0OoGqwZ_X3AeqocFlaoNdDIEDba7NTjRUE-KTGfC3Tw6NkuVXqfLhktgTenDDmlBOS6YT1Zy2t62VfP8sGRcDucDvdVtmc1j0ITSu01cypQOE3mfbgyJtPs1BgrHDxJ1EIPaHmYDBev84vgGNxDy2icsoJjjf518T9-wt25ym-TmWft5oAEUUQKlpToF66jIq_U918Hn_9jYyr5qAhD4Xiom-64Z0meP-6YVnqMYtgARQUUMA1QbXiwxvCwXx-tJLuNa4lqlg577Xpae1FMZS0RfPJM9qNEJ4ZsCLNlNASE_E_WydI5H3nXT1G74H4EN3kxJR93p_pwrA3c1EvMgJsCwi9F6JJS5r2G4tDY_1q-IlJHzIODgduxmdMLW4wD62Vq2Pkezan01unBKMrbV0F7X1ibuOG5t9vJ459fsfJ8BoWizSCuqYmxJL9vLs24-uJCZl0F-dh12ZMsBw8F8Byk_4L4_rkc5YXD4vwML4y6T7HQZm7QOv7g0gRQctYx5tmHuBz-FObnCkKnaKzk9FuykKHqZsfqAMlcGi7bVbwO40DoijecAmKmpkhbkYfGDMM5PBAGNYViauQ=w469-h625-no?authuser=0"/>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7053890" y="4825628"/>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09211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60000"/>
              <a:lumOff val="40000"/>
            </a:schemeClr>
          </a:solidFill>
        </p:spPr>
        <p:txBody>
          <a:bodyPr/>
          <a:lstStyle/>
          <a:p>
            <a:r>
              <a:rPr lang="en-US" dirty="0" smtClean="0"/>
              <a:t>My Wearable Definition</a:t>
            </a:r>
            <a:endParaRPr lang="en-US" dirty="0"/>
          </a:p>
        </p:txBody>
      </p:sp>
      <p:sp>
        <p:nvSpPr>
          <p:cNvPr id="3" name="Content Placeholder 2"/>
          <p:cNvSpPr>
            <a:spLocks noGrp="1"/>
          </p:cNvSpPr>
          <p:nvPr>
            <p:ph idx="1"/>
          </p:nvPr>
        </p:nvSpPr>
        <p:spPr>
          <a:xfrm>
            <a:off x="457200" y="2659744"/>
            <a:ext cx="8229600" cy="751113"/>
          </a:xfrm>
        </p:spPr>
        <p:txBody>
          <a:bodyPr>
            <a:normAutofit/>
          </a:bodyPr>
          <a:lstStyle/>
          <a:p>
            <a:r>
              <a:rPr lang="en-US" sz="1850" dirty="0" smtClean="0"/>
              <a:t>Something that can be worn; a piece of clothing, jewelry, headwear, footwear, etc. </a:t>
            </a:r>
            <a:endParaRPr lang="en-US" sz="1850" dirty="0"/>
          </a:p>
        </p:txBody>
      </p:sp>
      <p:sp>
        <p:nvSpPr>
          <p:cNvPr id="4" name="Rectangle 3"/>
          <p:cNvSpPr/>
          <p:nvPr/>
        </p:nvSpPr>
        <p:spPr>
          <a:xfrm>
            <a:off x="457200" y="4669918"/>
            <a:ext cx="8229600" cy="923330"/>
          </a:xfrm>
          <a:prstGeom prst="rect">
            <a:avLst/>
          </a:prstGeom>
        </p:spPr>
        <p:txBody>
          <a:bodyPr wrap="square">
            <a:spAutoFit/>
          </a:bodyPr>
          <a:lstStyle/>
          <a:p>
            <a:r>
              <a:rPr lang="en-US" dirty="0">
                <a:solidFill>
                  <a:schemeClr val="tx1">
                    <a:lumMod val="85000"/>
                    <a:lumOff val="15000"/>
                  </a:schemeClr>
                </a:solidFill>
              </a:rPr>
              <a:t>I propose to create</a:t>
            </a:r>
            <a:r>
              <a:rPr lang="en-US" dirty="0" smtClean="0">
                <a:solidFill>
                  <a:schemeClr val="tx1">
                    <a:lumMod val="85000"/>
                    <a:lumOff val="15000"/>
                  </a:schemeClr>
                </a:solidFill>
              </a:rPr>
              <a:t>: </a:t>
            </a:r>
          </a:p>
          <a:p>
            <a:pPr marL="465138"/>
            <a:r>
              <a:rPr lang="en-US" dirty="0" smtClean="0">
                <a:solidFill>
                  <a:schemeClr val="tx1">
                    <a:lumMod val="85000"/>
                    <a:lumOff val="15000"/>
                  </a:schemeClr>
                </a:solidFill>
              </a:rPr>
              <a:t>A set of traditional vaquero attire – boots and spurs, </a:t>
            </a:r>
            <a:r>
              <a:rPr lang="en-US" dirty="0" err="1" smtClean="0">
                <a:solidFill>
                  <a:schemeClr val="tx1">
                    <a:lumMod val="85000"/>
                    <a:lumOff val="15000"/>
                  </a:schemeClr>
                </a:solidFill>
              </a:rPr>
              <a:t>chaparajos</a:t>
            </a:r>
            <a:r>
              <a:rPr lang="en-US" dirty="0" smtClean="0">
                <a:solidFill>
                  <a:schemeClr val="tx1">
                    <a:lumMod val="85000"/>
                    <a:lumOff val="15000"/>
                  </a:schemeClr>
                </a:solidFill>
              </a:rPr>
              <a:t>, a sombrero, and a sarape </a:t>
            </a:r>
            <a:endParaRPr lang="en-US" dirty="0">
              <a:solidFill>
                <a:schemeClr val="tx1">
                  <a:lumMod val="85000"/>
                  <a:lumOff val="15000"/>
                </a:schemeClr>
              </a:solidFill>
            </a:endParaRPr>
          </a:p>
        </p:txBody>
      </p:sp>
    </p:spTree>
    <p:extLst>
      <p:ext uri="{BB962C8B-B14F-4D97-AF65-F5344CB8AC3E}">
        <p14:creationId xmlns:p14="http://schemas.microsoft.com/office/powerpoint/2010/main" val="34236549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lstStyle/>
          <a:p>
            <a:r>
              <a:rPr lang="en-US" dirty="0" smtClean="0"/>
              <a:t>Work Schedule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976176622"/>
              </p:ext>
            </p:extLst>
          </p:nvPr>
        </p:nvGraphicFramePr>
        <p:xfrm>
          <a:off x="130626" y="2282821"/>
          <a:ext cx="8911777" cy="4211825"/>
        </p:xfrm>
        <a:graphic>
          <a:graphicData uri="http://schemas.openxmlformats.org/drawingml/2006/table">
            <a:tbl>
              <a:tblPr firstRow="1" bandRow="1">
                <a:tableStyleId>{BC89EF96-8CEA-46FF-86C4-4CE0E7609802}</a:tableStyleId>
              </a:tblPr>
              <a:tblGrid>
                <a:gridCol w="1273111">
                  <a:extLst>
                    <a:ext uri="{9D8B030D-6E8A-4147-A177-3AD203B41FA5}">
                      <a16:colId xmlns:a16="http://schemas.microsoft.com/office/drawing/2014/main" val="2809765314"/>
                    </a:ext>
                  </a:extLst>
                </a:gridCol>
                <a:gridCol w="1273111">
                  <a:extLst>
                    <a:ext uri="{9D8B030D-6E8A-4147-A177-3AD203B41FA5}">
                      <a16:colId xmlns:a16="http://schemas.microsoft.com/office/drawing/2014/main" val="2622931781"/>
                    </a:ext>
                  </a:extLst>
                </a:gridCol>
                <a:gridCol w="1273111">
                  <a:extLst>
                    <a:ext uri="{9D8B030D-6E8A-4147-A177-3AD203B41FA5}">
                      <a16:colId xmlns:a16="http://schemas.microsoft.com/office/drawing/2014/main" val="3880729977"/>
                    </a:ext>
                  </a:extLst>
                </a:gridCol>
                <a:gridCol w="1273111">
                  <a:extLst>
                    <a:ext uri="{9D8B030D-6E8A-4147-A177-3AD203B41FA5}">
                      <a16:colId xmlns:a16="http://schemas.microsoft.com/office/drawing/2014/main" val="3325701110"/>
                    </a:ext>
                  </a:extLst>
                </a:gridCol>
                <a:gridCol w="1273111">
                  <a:extLst>
                    <a:ext uri="{9D8B030D-6E8A-4147-A177-3AD203B41FA5}">
                      <a16:colId xmlns:a16="http://schemas.microsoft.com/office/drawing/2014/main" val="1127035193"/>
                    </a:ext>
                  </a:extLst>
                </a:gridCol>
                <a:gridCol w="1273111">
                  <a:extLst>
                    <a:ext uri="{9D8B030D-6E8A-4147-A177-3AD203B41FA5}">
                      <a16:colId xmlns:a16="http://schemas.microsoft.com/office/drawing/2014/main" val="1342036826"/>
                    </a:ext>
                  </a:extLst>
                </a:gridCol>
                <a:gridCol w="1273111">
                  <a:extLst>
                    <a:ext uri="{9D8B030D-6E8A-4147-A177-3AD203B41FA5}">
                      <a16:colId xmlns:a16="http://schemas.microsoft.com/office/drawing/2014/main" val="1867984556"/>
                    </a:ext>
                  </a:extLst>
                </a:gridCol>
              </a:tblGrid>
              <a:tr h="439708">
                <a:tc>
                  <a:txBody>
                    <a:bodyPr/>
                    <a:lstStyle/>
                    <a:p>
                      <a:pPr algn="ctr"/>
                      <a:r>
                        <a:rPr lang="en-US" sz="1500" dirty="0" smtClean="0"/>
                        <a:t>Sunday </a:t>
                      </a:r>
                      <a:endParaRPr lang="en-US" sz="1500" dirty="0"/>
                    </a:p>
                  </a:txBody>
                  <a:tcPr/>
                </a:tc>
                <a:tc>
                  <a:txBody>
                    <a:bodyPr/>
                    <a:lstStyle/>
                    <a:p>
                      <a:pPr algn="ctr"/>
                      <a:r>
                        <a:rPr lang="en-US" sz="1500" dirty="0" smtClean="0"/>
                        <a:t>Monday </a:t>
                      </a:r>
                      <a:endParaRPr lang="en-US" sz="1500" dirty="0"/>
                    </a:p>
                  </a:txBody>
                  <a:tcPr/>
                </a:tc>
                <a:tc>
                  <a:txBody>
                    <a:bodyPr/>
                    <a:lstStyle/>
                    <a:p>
                      <a:pPr algn="ctr"/>
                      <a:r>
                        <a:rPr lang="en-US" sz="1500" dirty="0" smtClean="0"/>
                        <a:t>Tuesday</a:t>
                      </a:r>
                      <a:endParaRPr lang="en-US" sz="1500" dirty="0"/>
                    </a:p>
                  </a:txBody>
                  <a:tcPr/>
                </a:tc>
                <a:tc>
                  <a:txBody>
                    <a:bodyPr/>
                    <a:lstStyle/>
                    <a:p>
                      <a:pPr algn="ctr"/>
                      <a:r>
                        <a:rPr lang="en-US" sz="1500" dirty="0" smtClean="0"/>
                        <a:t>Wednesday</a:t>
                      </a:r>
                      <a:endParaRPr lang="en-US" sz="1500" dirty="0"/>
                    </a:p>
                  </a:txBody>
                  <a:tcPr/>
                </a:tc>
                <a:tc>
                  <a:txBody>
                    <a:bodyPr/>
                    <a:lstStyle/>
                    <a:p>
                      <a:pPr algn="ctr"/>
                      <a:r>
                        <a:rPr lang="en-US" sz="1500" dirty="0" smtClean="0"/>
                        <a:t>Thursday</a:t>
                      </a:r>
                      <a:endParaRPr lang="en-US" sz="1500" dirty="0"/>
                    </a:p>
                  </a:txBody>
                  <a:tcPr/>
                </a:tc>
                <a:tc>
                  <a:txBody>
                    <a:bodyPr/>
                    <a:lstStyle/>
                    <a:p>
                      <a:pPr algn="ctr"/>
                      <a:r>
                        <a:rPr lang="en-US" sz="1500" dirty="0" smtClean="0"/>
                        <a:t>Friday</a:t>
                      </a:r>
                      <a:endParaRPr lang="en-US" sz="1500" dirty="0"/>
                    </a:p>
                  </a:txBody>
                  <a:tcPr/>
                </a:tc>
                <a:tc>
                  <a:txBody>
                    <a:bodyPr/>
                    <a:lstStyle/>
                    <a:p>
                      <a:pPr algn="ctr"/>
                      <a:r>
                        <a:rPr lang="en-US" sz="1500" dirty="0" smtClean="0"/>
                        <a:t>Saturday</a:t>
                      </a:r>
                      <a:endParaRPr lang="en-US" sz="1500" dirty="0"/>
                    </a:p>
                  </a:txBody>
                  <a:tcPr/>
                </a:tc>
                <a:extLst>
                  <a:ext uri="{0D108BD9-81ED-4DB2-BD59-A6C34878D82A}">
                    <a16:rowId xmlns:a16="http://schemas.microsoft.com/office/drawing/2014/main" val="661766818"/>
                  </a:ext>
                </a:extLst>
              </a:tr>
              <a:tr h="1043355">
                <a:tc>
                  <a:txBody>
                    <a:bodyPr/>
                    <a:lstStyle/>
                    <a:p>
                      <a:endParaRPr lang="en-US" dirty="0"/>
                    </a:p>
                  </a:txBody>
                  <a:tcPr/>
                </a:tc>
                <a:tc>
                  <a:txBody>
                    <a:bodyPr/>
                    <a:lstStyle/>
                    <a:p>
                      <a:r>
                        <a:rPr lang="en-US" u="sng" dirty="0" smtClean="0"/>
                        <a:t>11.9</a:t>
                      </a:r>
                    </a:p>
                    <a:p>
                      <a:endParaRPr lang="en-US" dirty="0"/>
                    </a:p>
                  </a:txBody>
                  <a:tcPr/>
                </a:tc>
                <a:tc>
                  <a:txBody>
                    <a:bodyPr/>
                    <a:lstStyle/>
                    <a:p>
                      <a:r>
                        <a:rPr lang="en-US" u="sng" dirty="0" smtClean="0"/>
                        <a:t>11.10</a:t>
                      </a:r>
                    </a:p>
                  </a:txBody>
                  <a:tcPr/>
                </a:tc>
                <a:tc>
                  <a:txBody>
                    <a:bodyPr/>
                    <a:lstStyle/>
                    <a:p>
                      <a:r>
                        <a:rPr lang="en-US" u="sng" dirty="0" smtClean="0"/>
                        <a:t>11.11</a:t>
                      </a:r>
                    </a:p>
                  </a:txBody>
                  <a:tcPr/>
                </a:tc>
                <a:tc>
                  <a:txBody>
                    <a:bodyPr/>
                    <a:lstStyle/>
                    <a:p>
                      <a:r>
                        <a:rPr lang="en-US" u="sng" dirty="0" smtClean="0"/>
                        <a:t>11.12</a:t>
                      </a:r>
                    </a:p>
                    <a:p>
                      <a:endParaRPr lang="en-US" dirty="0"/>
                    </a:p>
                  </a:txBody>
                  <a:tcPr/>
                </a:tc>
                <a:tc>
                  <a:txBody>
                    <a:bodyPr/>
                    <a:lstStyle/>
                    <a:p>
                      <a:r>
                        <a:rPr lang="en-US" i="0" u="sng" dirty="0" smtClean="0"/>
                        <a:t>11.13</a:t>
                      </a:r>
                    </a:p>
                    <a:p>
                      <a:r>
                        <a:rPr lang="en-US" sz="1600" i="0" u="none" dirty="0" smtClean="0"/>
                        <a:t>Book Research</a:t>
                      </a:r>
                    </a:p>
                  </a:txBody>
                  <a:tcPr/>
                </a:tc>
                <a:tc>
                  <a:txBody>
                    <a:bodyPr/>
                    <a:lstStyle/>
                    <a:p>
                      <a:r>
                        <a:rPr lang="en-US" u="sng" dirty="0" smtClean="0"/>
                        <a:t>11.14</a:t>
                      </a:r>
                    </a:p>
                    <a:p>
                      <a:endParaRPr lang="en-US" dirty="0"/>
                    </a:p>
                  </a:txBody>
                  <a:tcPr/>
                </a:tc>
                <a:extLst>
                  <a:ext uri="{0D108BD9-81ED-4DB2-BD59-A6C34878D82A}">
                    <a16:rowId xmlns:a16="http://schemas.microsoft.com/office/drawing/2014/main" val="3897192477"/>
                  </a:ext>
                </a:extLst>
              </a:tr>
              <a:tr h="1082842">
                <a:tc>
                  <a:txBody>
                    <a:bodyPr/>
                    <a:lstStyle/>
                    <a:p>
                      <a:r>
                        <a:rPr lang="en-US" u="sng" dirty="0" smtClean="0"/>
                        <a:t>11.15</a:t>
                      </a:r>
                    </a:p>
                    <a:p>
                      <a:endParaRPr lang="en-US" dirty="0"/>
                    </a:p>
                  </a:txBody>
                  <a:tcPr/>
                </a:tc>
                <a:tc>
                  <a:txBody>
                    <a:bodyPr/>
                    <a:lstStyle/>
                    <a:p>
                      <a:r>
                        <a:rPr lang="en-US" u="sng" dirty="0" smtClean="0"/>
                        <a:t>11.16</a:t>
                      </a:r>
                    </a:p>
                    <a:p>
                      <a:r>
                        <a:rPr lang="en-US" sz="1400" dirty="0" smtClean="0"/>
                        <a:t>PPT:</a:t>
                      </a:r>
                      <a:r>
                        <a:rPr lang="en-US" sz="1400" baseline="0" dirty="0" smtClean="0"/>
                        <a:t> Historical Research; sketches done</a:t>
                      </a:r>
                      <a:endParaRPr lang="en-US" sz="1400" dirty="0"/>
                    </a:p>
                  </a:txBody>
                  <a:tcPr/>
                </a:tc>
                <a:tc>
                  <a:txBody>
                    <a:bodyPr/>
                    <a:lstStyle/>
                    <a:p>
                      <a:r>
                        <a:rPr lang="en-US" u="sng" dirty="0" smtClean="0"/>
                        <a:t>11.17</a:t>
                      </a:r>
                    </a:p>
                    <a:p>
                      <a:endParaRPr lang="en-US" dirty="0"/>
                    </a:p>
                  </a:txBody>
                  <a:tcPr/>
                </a:tc>
                <a:tc>
                  <a:txBody>
                    <a:bodyPr/>
                    <a:lstStyle/>
                    <a:p>
                      <a:r>
                        <a:rPr lang="en-US" u="sng" dirty="0" smtClean="0"/>
                        <a:t>11.18</a:t>
                      </a:r>
                    </a:p>
                  </a:txBody>
                  <a:tcPr/>
                </a:tc>
                <a:tc>
                  <a:txBody>
                    <a:bodyPr/>
                    <a:lstStyle/>
                    <a:p>
                      <a:r>
                        <a:rPr lang="en-US" u="sng" dirty="0" smtClean="0"/>
                        <a:t>11.19</a:t>
                      </a:r>
                    </a:p>
                    <a:p>
                      <a:endParaRPr lang="en-US" dirty="0"/>
                    </a:p>
                  </a:txBody>
                  <a:tcPr/>
                </a:tc>
                <a:tc>
                  <a:txBody>
                    <a:bodyPr/>
                    <a:lstStyle/>
                    <a:p>
                      <a:r>
                        <a:rPr lang="en-US" u="sng" dirty="0" smtClean="0"/>
                        <a:t>11.20</a:t>
                      </a:r>
                    </a:p>
                  </a:txBody>
                  <a:tcPr/>
                </a:tc>
                <a:tc>
                  <a:txBody>
                    <a:bodyPr/>
                    <a:lstStyle/>
                    <a:p>
                      <a:r>
                        <a:rPr lang="en-US" u="sng" dirty="0" smtClean="0"/>
                        <a:t>11.21</a:t>
                      </a:r>
                    </a:p>
                    <a:p>
                      <a:endParaRPr lang="en-US" dirty="0"/>
                    </a:p>
                  </a:txBody>
                  <a:tcPr/>
                </a:tc>
                <a:extLst>
                  <a:ext uri="{0D108BD9-81ED-4DB2-BD59-A6C34878D82A}">
                    <a16:rowId xmlns:a16="http://schemas.microsoft.com/office/drawing/2014/main" val="2188531044"/>
                  </a:ext>
                </a:extLst>
              </a:tr>
              <a:tr h="1454762">
                <a:tc>
                  <a:txBody>
                    <a:bodyPr/>
                    <a:lstStyle/>
                    <a:p>
                      <a:r>
                        <a:rPr lang="en-US" u="sng" dirty="0" smtClean="0"/>
                        <a:t>11.22</a:t>
                      </a:r>
                    </a:p>
                    <a:p>
                      <a:endParaRPr lang="en-US" dirty="0"/>
                    </a:p>
                  </a:txBody>
                  <a:tcPr/>
                </a:tc>
                <a:tc>
                  <a:txBody>
                    <a:bodyPr/>
                    <a:lstStyle/>
                    <a:p>
                      <a:r>
                        <a:rPr lang="en-US" u="sng" dirty="0" smtClean="0"/>
                        <a:t>11.23</a:t>
                      </a:r>
                    </a:p>
                    <a:p>
                      <a:r>
                        <a:rPr lang="en-US" b="1" dirty="0" smtClean="0"/>
                        <a:t>DUE</a:t>
                      </a:r>
                    </a:p>
                    <a:p>
                      <a:r>
                        <a:rPr lang="en-US" sz="1400" b="1" dirty="0" smtClean="0"/>
                        <a:t>Complete PowerPoint</a:t>
                      </a:r>
                      <a:endParaRPr lang="en-US" sz="1400" b="1" dirty="0"/>
                    </a:p>
                  </a:txBody>
                  <a:tcPr>
                    <a:solidFill>
                      <a:schemeClr val="accent6">
                        <a:alpha val="20000"/>
                      </a:schemeClr>
                    </a:solidFill>
                  </a:tcPr>
                </a:tc>
                <a:tc>
                  <a:txBody>
                    <a:bodyPr/>
                    <a:lstStyle/>
                    <a:p>
                      <a:r>
                        <a:rPr lang="en-US" u="sng" dirty="0" smtClean="0"/>
                        <a:t>11.24</a:t>
                      </a:r>
                    </a:p>
                    <a:p>
                      <a:r>
                        <a:rPr lang="en-US" sz="1600" u="none" dirty="0" smtClean="0"/>
                        <a:t>Home </a:t>
                      </a:r>
                      <a:endParaRPr lang="en-US" sz="1600" u="none" dirty="0"/>
                    </a:p>
                  </a:txBody>
                  <a:tcPr/>
                </a:tc>
                <a:tc>
                  <a:txBody>
                    <a:bodyPr/>
                    <a:lstStyle/>
                    <a:p>
                      <a:r>
                        <a:rPr lang="en-US" u="sng" dirty="0" smtClean="0"/>
                        <a:t>11.25</a:t>
                      </a:r>
                      <a:endParaRPr lang="en-US" u="sng" dirty="0"/>
                    </a:p>
                  </a:txBody>
                  <a:tcPr/>
                </a:tc>
                <a:tc>
                  <a:txBody>
                    <a:bodyPr/>
                    <a:lstStyle/>
                    <a:p>
                      <a:r>
                        <a:rPr lang="en-US" u="sng" dirty="0" smtClean="0"/>
                        <a:t>11.26</a:t>
                      </a:r>
                    </a:p>
                    <a:p>
                      <a:r>
                        <a:rPr lang="en-US" sz="1600" dirty="0" smtClean="0"/>
                        <a:t>Thanksgiving </a:t>
                      </a:r>
                      <a:endParaRPr lang="en-US" sz="1600" dirty="0"/>
                    </a:p>
                  </a:txBody>
                  <a:tcPr/>
                </a:tc>
                <a:tc>
                  <a:txBody>
                    <a:bodyPr/>
                    <a:lstStyle/>
                    <a:p>
                      <a:r>
                        <a:rPr lang="en-US" u="sng" dirty="0" smtClean="0"/>
                        <a:t>11.27</a:t>
                      </a:r>
                    </a:p>
                    <a:p>
                      <a:r>
                        <a:rPr lang="en-US" sz="1600" u="none" dirty="0" smtClean="0"/>
                        <a:t>Start work on casting pieces: Sarape </a:t>
                      </a:r>
                      <a:endParaRPr lang="en-US" sz="1600" u="none" dirty="0"/>
                    </a:p>
                  </a:txBody>
                  <a:tcPr/>
                </a:tc>
                <a:tc>
                  <a:txBody>
                    <a:bodyPr/>
                    <a:lstStyle/>
                    <a:p>
                      <a:r>
                        <a:rPr lang="en-US" u="sng" dirty="0" smtClean="0"/>
                        <a:t>11.28</a:t>
                      </a:r>
                    </a:p>
                    <a:p>
                      <a:r>
                        <a:rPr lang="en-US" sz="1400" u="none" dirty="0" smtClean="0"/>
                        <a:t>Spur Pieces: </a:t>
                      </a:r>
                    </a:p>
                    <a:p>
                      <a:r>
                        <a:rPr lang="en-US" sz="1400" u="none" dirty="0" smtClean="0"/>
                        <a:t>4 Buttons, </a:t>
                      </a:r>
                    </a:p>
                    <a:p>
                      <a:r>
                        <a:rPr lang="en-US" sz="1400" u="none" dirty="0" smtClean="0"/>
                        <a:t>4 Straps,</a:t>
                      </a:r>
                      <a:r>
                        <a:rPr lang="en-US" sz="1400" u="none" baseline="0" dirty="0" smtClean="0"/>
                        <a:t> </a:t>
                      </a:r>
                    </a:p>
                    <a:p>
                      <a:r>
                        <a:rPr lang="en-US" sz="1400" u="none" baseline="0" dirty="0" smtClean="0"/>
                        <a:t>2 Rowels, </a:t>
                      </a:r>
                    </a:p>
                    <a:p>
                      <a:r>
                        <a:rPr lang="en-US" sz="1400" u="none" baseline="0" dirty="0" smtClean="0"/>
                        <a:t>2 Stems, </a:t>
                      </a:r>
                    </a:p>
                    <a:p>
                      <a:r>
                        <a:rPr lang="en-US" sz="1400" u="none" baseline="0" dirty="0" smtClean="0"/>
                        <a:t>2 Heels</a:t>
                      </a:r>
                      <a:endParaRPr lang="en-US" sz="1400" u="none" dirty="0"/>
                    </a:p>
                  </a:txBody>
                  <a:tcPr/>
                </a:tc>
                <a:extLst>
                  <a:ext uri="{0D108BD9-81ED-4DB2-BD59-A6C34878D82A}">
                    <a16:rowId xmlns:a16="http://schemas.microsoft.com/office/drawing/2014/main" val="3317505154"/>
                  </a:ext>
                </a:extLst>
              </a:tr>
            </a:tbl>
          </a:graphicData>
        </a:graphic>
      </p:graphicFrame>
    </p:spTree>
    <p:extLst>
      <p:ext uri="{BB962C8B-B14F-4D97-AF65-F5344CB8AC3E}">
        <p14:creationId xmlns:p14="http://schemas.microsoft.com/office/powerpoint/2010/main" val="27597676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lstStyle/>
          <a:p>
            <a:r>
              <a:rPr lang="en-US" dirty="0" smtClean="0"/>
              <a:t>Work Schedule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119580467"/>
              </p:ext>
            </p:extLst>
          </p:nvPr>
        </p:nvGraphicFramePr>
        <p:xfrm>
          <a:off x="130626" y="2282823"/>
          <a:ext cx="8911777" cy="4575177"/>
        </p:xfrm>
        <a:graphic>
          <a:graphicData uri="http://schemas.openxmlformats.org/drawingml/2006/table">
            <a:tbl>
              <a:tblPr firstRow="1" bandRow="1">
                <a:tableStyleId>{BC89EF96-8CEA-46FF-86C4-4CE0E7609802}</a:tableStyleId>
              </a:tblPr>
              <a:tblGrid>
                <a:gridCol w="1273111">
                  <a:extLst>
                    <a:ext uri="{9D8B030D-6E8A-4147-A177-3AD203B41FA5}">
                      <a16:colId xmlns:a16="http://schemas.microsoft.com/office/drawing/2014/main" val="2809765314"/>
                    </a:ext>
                  </a:extLst>
                </a:gridCol>
                <a:gridCol w="1273111">
                  <a:extLst>
                    <a:ext uri="{9D8B030D-6E8A-4147-A177-3AD203B41FA5}">
                      <a16:colId xmlns:a16="http://schemas.microsoft.com/office/drawing/2014/main" val="2622931781"/>
                    </a:ext>
                  </a:extLst>
                </a:gridCol>
                <a:gridCol w="1273111">
                  <a:extLst>
                    <a:ext uri="{9D8B030D-6E8A-4147-A177-3AD203B41FA5}">
                      <a16:colId xmlns:a16="http://schemas.microsoft.com/office/drawing/2014/main" val="3880729977"/>
                    </a:ext>
                  </a:extLst>
                </a:gridCol>
                <a:gridCol w="1273111">
                  <a:extLst>
                    <a:ext uri="{9D8B030D-6E8A-4147-A177-3AD203B41FA5}">
                      <a16:colId xmlns:a16="http://schemas.microsoft.com/office/drawing/2014/main" val="3325701110"/>
                    </a:ext>
                  </a:extLst>
                </a:gridCol>
                <a:gridCol w="1273111">
                  <a:extLst>
                    <a:ext uri="{9D8B030D-6E8A-4147-A177-3AD203B41FA5}">
                      <a16:colId xmlns:a16="http://schemas.microsoft.com/office/drawing/2014/main" val="1127035193"/>
                    </a:ext>
                  </a:extLst>
                </a:gridCol>
                <a:gridCol w="1273111">
                  <a:extLst>
                    <a:ext uri="{9D8B030D-6E8A-4147-A177-3AD203B41FA5}">
                      <a16:colId xmlns:a16="http://schemas.microsoft.com/office/drawing/2014/main" val="1342036826"/>
                    </a:ext>
                  </a:extLst>
                </a:gridCol>
                <a:gridCol w="1273111">
                  <a:extLst>
                    <a:ext uri="{9D8B030D-6E8A-4147-A177-3AD203B41FA5}">
                      <a16:colId xmlns:a16="http://schemas.microsoft.com/office/drawing/2014/main" val="1867984556"/>
                    </a:ext>
                  </a:extLst>
                </a:gridCol>
              </a:tblGrid>
              <a:tr h="405359">
                <a:tc>
                  <a:txBody>
                    <a:bodyPr/>
                    <a:lstStyle/>
                    <a:p>
                      <a:pPr algn="ctr"/>
                      <a:r>
                        <a:rPr lang="en-US" sz="1500" dirty="0" smtClean="0"/>
                        <a:t>Sunday </a:t>
                      </a:r>
                      <a:endParaRPr lang="en-US" sz="1500" dirty="0"/>
                    </a:p>
                  </a:txBody>
                  <a:tcPr/>
                </a:tc>
                <a:tc>
                  <a:txBody>
                    <a:bodyPr/>
                    <a:lstStyle/>
                    <a:p>
                      <a:pPr algn="ctr"/>
                      <a:r>
                        <a:rPr lang="en-US" sz="1500" dirty="0" smtClean="0"/>
                        <a:t>Monday </a:t>
                      </a:r>
                      <a:endParaRPr lang="en-US" sz="1500" dirty="0"/>
                    </a:p>
                  </a:txBody>
                  <a:tcPr/>
                </a:tc>
                <a:tc>
                  <a:txBody>
                    <a:bodyPr/>
                    <a:lstStyle/>
                    <a:p>
                      <a:pPr algn="ctr"/>
                      <a:r>
                        <a:rPr lang="en-US" sz="1500" dirty="0" smtClean="0"/>
                        <a:t>Tuesday</a:t>
                      </a:r>
                      <a:endParaRPr lang="en-US" sz="1500" dirty="0"/>
                    </a:p>
                  </a:txBody>
                  <a:tcPr/>
                </a:tc>
                <a:tc>
                  <a:txBody>
                    <a:bodyPr/>
                    <a:lstStyle/>
                    <a:p>
                      <a:pPr algn="ctr"/>
                      <a:r>
                        <a:rPr lang="en-US" sz="1500" dirty="0" smtClean="0"/>
                        <a:t>Wednesday</a:t>
                      </a:r>
                      <a:endParaRPr lang="en-US" sz="1500" dirty="0"/>
                    </a:p>
                  </a:txBody>
                  <a:tcPr/>
                </a:tc>
                <a:tc>
                  <a:txBody>
                    <a:bodyPr/>
                    <a:lstStyle/>
                    <a:p>
                      <a:pPr algn="ctr"/>
                      <a:r>
                        <a:rPr lang="en-US" sz="1500" dirty="0" smtClean="0"/>
                        <a:t>Thursday</a:t>
                      </a:r>
                      <a:endParaRPr lang="en-US" sz="1500" dirty="0"/>
                    </a:p>
                  </a:txBody>
                  <a:tcPr/>
                </a:tc>
                <a:tc>
                  <a:txBody>
                    <a:bodyPr/>
                    <a:lstStyle/>
                    <a:p>
                      <a:pPr algn="ctr"/>
                      <a:r>
                        <a:rPr lang="en-US" sz="1500" dirty="0" smtClean="0"/>
                        <a:t>Friday</a:t>
                      </a:r>
                      <a:endParaRPr lang="en-US" sz="1500" dirty="0"/>
                    </a:p>
                  </a:txBody>
                  <a:tcPr/>
                </a:tc>
                <a:tc>
                  <a:txBody>
                    <a:bodyPr/>
                    <a:lstStyle/>
                    <a:p>
                      <a:pPr algn="ctr"/>
                      <a:r>
                        <a:rPr lang="en-US" sz="1500" dirty="0" smtClean="0"/>
                        <a:t>Saturday</a:t>
                      </a:r>
                      <a:endParaRPr lang="en-US" sz="1500" dirty="0"/>
                    </a:p>
                  </a:txBody>
                  <a:tcPr/>
                </a:tc>
                <a:extLst>
                  <a:ext uri="{0D108BD9-81ED-4DB2-BD59-A6C34878D82A}">
                    <a16:rowId xmlns:a16="http://schemas.microsoft.com/office/drawing/2014/main" val="661766818"/>
                  </a:ext>
                </a:extLst>
              </a:tr>
              <a:tr h="1243738">
                <a:tc>
                  <a:txBody>
                    <a:bodyPr/>
                    <a:lstStyle/>
                    <a:p>
                      <a:r>
                        <a:rPr lang="en-US" u="sng" dirty="0" smtClean="0"/>
                        <a:t>11.29</a:t>
                      </a:r>
                    </a:p>
                    <a:p>
                      <a:r>
                        <a:rPr lang="en-US" sz="1600" u="none" dirty="0" smtClean="0"/>
                        <a:t>Boot Soles,</a:t>
                      </a:r>
                      <a:r>
                        <a:rPr lang="en-US" sz="1600" u="none" baseline="0" dirty="0" smtClean="0"/>
                        <a:t> boots </a:t>
                      </a:r>
                      <a:endParaRPr lang="en-US" sz="1600" u="none" dirty="0"/>
                    </a:p>
                  </a:txBody>
                  <a:tcPr/>
                </a:tc>
                <a:tc>
                  <a:txBody>
                    <a:bodyPr/>
                    <a:lstStyle/>
                    <a:p>
                      <a:r>
                        <a:rPr lang="en-US" u="sng" dirty="0" smtClean="0"/>
                        <a:t>11.30</a:t>
                      </a:r>
                    </a:p>
                    <a:p>
                      <a:r>
                        <a:rPr lang="en-US" sz="1600" u="none" dirty="0" smtClean="0"/>
                        <a:t>Chinks</a:t>
                      </a:r>
                    </a:p>
                  </a:txBody>
                  <a:tcPr/>
                </a:tc>
                <a:tc>
                  <a:txBody>
                    <a:bodyPr/>
                    <a:lstStyle/>
                    <a:p>
                      <a:r>
                        <a:rPr lang="en-US" u="sng" dirty="0" smtClean="0"/>
                        <a:t>12.1</a:t>
                      </a:r>
                    </a:p>
                    <a:p>
                      <a:r>
                        <a:rPr lang="en-US" sz="1600" u="none" dirty="0" smtClean="0"/>
                        <a:t>Hat  </a:t>
                      </a:r>
                      <a:endParaRPr lang="en-US" sz="1600" u="none" dirty="0"/>
                    </a:p>
                  </a:txBody>
                  <a:tcPr/>
                </a:tc>
                <a:tc>
                  <a:txBody>
                    <a:bodyPr/>
                    <a:lstStyle/>
                    <a:p>
                      <a:r>
                        <a:rPr lang="en-US" u="sng" dirty="0" smtClean="0"/>
                        <a:t>12.2</a:t>
                      </a:r>
                      <a:endParaRPr lang="en-US" sz="1400" dirty="0"/>
                    </a:p>
                  </a:txBody>
                  <a:tcPr/>
                </a:tc>
                <a:tc>
                  <a:txBody>
                    <a:bodyPr/>
                    <a:lstStyle/>
                    <a:p>
                      <a:r>
                        <a:rPr lang="en-US" u="sng" dirty="0" smtClean="0"/>
                        <a:t>12.3</a:t>
                      </a:r>
                    </a:p>
                    <a:p>
                      <a:r>
                        <a:rPr lang="en-US" sz="1600" dirty="0" smtClean="0"/>
                        <a:t>Finished casting; start sewing</a:t>
                      </a:r>
                      <a:r>
                        <a:rPr lang="en-US" sz="1600" baseline="0" dirty="0" smtClean="0"/>
                        <a:t> &amp;</a:t>
                      </a:r>
                      <a:r>
                        <a:rPr lang="en-US" sz="1600" dirty="0" smtClean="0"/>
                        <a:t> repeated pattern</a:t>
                      </a:r>
                      <a:endParaRPr lang="en-US" sz="1600" dirty="0"/>
                    </a:p>
                  </a:txBody>
                  <a:tcPr/>
                </a:tc>
                <a:tc>
                  <a:txBody>
                    <a:bodyPr/>
                    <a:lstStyle/>
                    <a:p>
                      <a:r>
                        <a:rPr lang="en-US" u="sng" dirty="0" smtClean="0"/>
                        <a:t>12.4</a:t>
                      </a:r>
                      <a:endParaRPr lang="en-US" dirty="0"/>
                    </a:p>
                  </a:txBody>
                  <a:tcPr/>
                </a:tc>
                <a:tc>
                  <a:txBody>
                    <a:bodyPr/>
                    <a:lstStyle/>
                    <a:p>
                      <a:r>
                        <a:rPr lang="en-US" u="sng" dirty="0" smtClean="0"/>
                        <a:t>12.5</a:t>
                      </a:r>
                    </a:p>
                    <a:p>
                      <a:endParaRPr lang="en-US" dirty="0"/>
                    </a:p>
                  </a:txBody>
                  <a:tcPr/>
                </a:tc>
                <a:extLst>
                  <a:ext uri="{0D108BD9-81ED-4DB2-BD59-A6C34878D82A}">
                    <a16:rowId xmlns:a16="http://schemas.microsoft.com/office/drawing/2014/main" val="3897192477"/>
                  </a:ext>
                </a:extLst>
              </a:tr>
              <a:tr h="1243738">
                <a:tc>
                  <a:txBody>
                    <a:bodyPr/>
                    <a:lstStyle/>
                    <a:p>
                      <a:r>
                        <a:rPr lang="en-US" u="sng" dirty="0" smtClean="0"/>
                        <a:t>12.6</a:t>
                      </a:r>
                    </a:p>
                    <a:p>
                      <a:endParaRPr lang="en-US" dirty="0"/>
                    </a:p>
                  </a:txBody>
                  <a:tcPr/>
                </a:tc>
                <a:tc>
                  <a:txBody>
                    <a:bodyPr/>
                    <a:lstStyle/>
                    <a:p>
                      <a:r>
                        <a:rPr lang="en-US" u="sng" dirty="0" smtClean="0"/>
                        <a:t>12.7</a:t>
                      </a:r>
                    </a:p>
                    <a:p>
                      <a:r>
                        <a:rPr lang="en-US" sz="1600" u="none" dirty="0" smtClean="0"/>
                        <a:t>DUE</a:t>
                      </a:r>
                      <a:r>
                        <a:rPr lang="en-US" sz="1600" u="none" baseline="0" dirty="0" smtClean="0"/>
                        <a:t> Complete Paper Work Done</a:t>
                      </a:r>
                      <a:endParaRPr lang="en-US" sz="1600" b="1" u="none" dirty="0"/>
                    </a:p>
                  </a:txBody>
                  <a:tcPr>
                    <a:solidFill>
                      <a:schemeClr val="accent6">
                        <a:lumMod val="20000"/>
                        <a:lumOff val="80000"/>
                      </a:schemeClr>
                    </a:solidFill>
                  </a:tcPr>
                </a:tc>
                <a:tc>
                  <a:txBody>
                    <a:bodyPr/>
                    <a:lstStyle/>
                    <a:p>
                      <a:endParaRPr lang="en-US" dirty="0"/>
                    </a:p>
                  </a:txBody>
                  <a:tcPr/>
                </a:tc>
                <a:tc>
                  <a:txBody>
                    <a:bodyPr/>
                    <a:lstStyle/>
                    <a:p>
                      <a:endParaRPr lang="en-US" sz="1600" dirty="0"/>
                    </a:p>
                  </a:txBody>
                  <a:tcPr/>
                </a:tc>
                <a:tc>
                  <a:txBody>
                    <a:bodyPr/>
                    <a:lstStyle/>
                    <a:p>
                      <a:endParaRPr lang="en-US" dirty="0"/>
                    </a:p>
                  </a:txBody>
                  <a:tcPr/>
                </a:tc>
                <a:tc>
                  <a:txBody>
                    <a:bodyPr/>
                    <a:lstStyle/>
                    <a:p>
                      <a:endParaRPr kumimoji="0" lang="en-US" sz="1600" b="0" i="0" u="none" strike="noStrike" kern="1200" cap="none" spc="0" normalizeH="0" baseline="0" noProof="0" dirty="0" smtClean="0">
                        <a:ln>
                          <a:noFill/>
                        </a:ln>
                        <a:solidFill>
                          <a:prstClr val="black"/>
                        </a:solidFill>
                        <a:effectLst/>
                        <a:uLnTx/>
                        <a:uFillTx/>
                        <a:latin typeface="+mn-lt"/>
                        <a:ea typeface="+mn-ea"/>
                        <a:cs typeface="+mn-cs"/>
                      </a:endParaRPr>
                    </a:p>
                  </a:txBody>
                  <a:tcPr/>
                </a:tc>
                <a:tc>
                  <a:txBody>
                    <a:bodyPr/>
                    <a:lstStyle/>
                    <a:p>
                      <a:endParaRPr lang="en-US" dirty="0"/>
                    </a:p>
                  </a:txBody>
                  <a:tcPr/>
                </a:tc>
                <a:extLst>
                  <a:ext uri="{0D108BD9-81ED-4DB2-BD59-A6C34878D82A}">
                    <a16:rowId xmlns:a16="http://schemas.microsoft.com/office/drawing/2014/main" val="2188531044"/>
                  </a:ext>
                </a:extLst>
              </a:tr>
              <a:tr h="1243738">
                <a:tc>
                  <a:txBody>
                    <a:bodyPr/>
                    <a:lstStyle/>
                    <a:p>
                      <a:endParaRPr lang="en-US" dirty="0"/>
                    </a:p>
                  </a:txBody>
                  <a:tcPr/>
                </a:tc>
                <a:tc>
                  <a:txBody>
                    <a:bodyPr/>
                    <a:lstStyle/>
                    <a:p>
                      <a:endParaRPr lang="en-US" sz="1400" b="1"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317505154"/>
                  </a:ext>
                </a:extLst>
              </a:tr>
            </a:tbl>
          </a:graphicData>
        </a:graphic>
      </p:graphicFrame>
    </p:spTree>
    <p:extLst>
      <p:ext uri="{BB962C8B-B14F-4D97-AF65-F5344CB8AC3E}">
        <p14:creationId xmlns:p14="http://schemas.microsoft.com/office/powerpoint/2010/main" val="19190832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60000"/>
              <a:lumOff val="40000"/>
            </a:schemeClr>
          </a:solidFill>
        </p:spPr>
        <p:txBody>
          <a:bodyPr/>
          <a:lstStyle/>
          <a:p>
            <a:r>
              <a:rPr lang="en-US" dirty="0" smtClean="0"/>
              <a:t>Bibliography/Sources</a:t>
            </a:r>
            <a:endParaRPr lang="en-US" dirty="0"/>
          </a:p>
        </p:txBody>
      </p:sp>
      <p:sp>
        <p:nvSpPr>
          <p:cNvPr id="3" name="Content Placeholder 2"/>
          <p:cNvSpPr>
            <a:spLocks noGrp="1"/>
          </p:cNvSpPr>
          <p:nvPr>
            <p:ph idx="1"/>
          </p:nvPr>
        </p:nvSpPr>
        <p:spPr>
          <a:xfrm>
            <a:off x="1606044" y="2654486"/>
            <a:ext cx="5937755" cy="4183220"/>
          </a:xfrm>
        </p:spPr>
        <p:txBody>
          <a:bodyPr>
            <a:normAutofit/>
          </a:bodyPr>
          <a:lstStyle/>
          <a:p>
            <a:r>
              <a:rPr lang="en-US" dirty="0" smtClean="0"/>
              <a:t>Adams, H. (2011, October 19). </a:t>
            </a:r>
            <a:r>
              <a:rPr lang="en-US" i="1" dirty="0" smtClean="0"/>
              <a:t>Latin America’s wrap for all seasons</a:t>
            </a:r>
            <a:r>
              <a:rPr lang="en-US" dirty="0" smtClean="0"/>
              <a:t>. Smithsonian Magazine. </a:t>
            </a:r>
            <a:r>
              <a:rPr lang="en-US" dirty="0" smtClean="0">
                <a:hlinkClick r:id="rId2"/>
              </a:rPr>
              <a:t>https</a:t>
            </a:r>
            <a:r>
              <a:rPr lang="en-US" dirty="0">
                <a:hlinkClick r:id="rId2"/>
              </a:rPr>
              <a:t>://www.smithsonianmag.com/arts-culture/latin-americas-wrap-for-all-seasons-112403979</a:t>
            </a:r>
            <a:r>
              <a:rPr lang="en-US" dirty="0" smtClean="0">
                <a:hlinkClick r:id="rId2"/>
              </a:rPr>
              <a:t>/</a:t>
            </a:r>
            <a:r>
              <a:rPr lang="en-US" dirty="0" smtClean="0"/>
              <a:t>. </a:t>
            </a:r>
          </a:p>
          <a:p>
            <a:r>
              <a:rPr lang="en-US" dirty="0" smtClean="0"/>
              <a:t>Design Eye Creative. (2020). </a:t>
            </a:r>
            <a:r>
              <a:rPr lang="en-US" i="1" dirty="0" smtClean="0"/>
              <a:t>Paper on skin. Australia. </a:t>
            </a:r>
            <a:endParaRPr lang="en-US" dirty="0" smtClean="0"/>
          </a:p>
          <a:p>
            <a:r>
              <a:rPr lang="en-US" dirty="0" smtClean="0"/>
              <a:t>Freedman</a:t>
            </a:r>
            <a:r>
              <a:rPr lang="en-US" dirty="0"/>
              <a:t>, R. (2001). </a:t>
            </a:r>
            <a:r>
              <a:rPr lang="en-US" i="1" dirty="0"/>
              <a:t>In the days of the vaqueros: America’s first true cowboys. </a:t>
            </a:r>
            <a:r>
              <a:rPr lang="en-US" dirty="0"/>
              <a:t>Clarion Books. </a:t>
            </a:r>
            <a:endParaRPr lang="en-US" dirty="0" smtClean="0"/>
          </a:p>
          <a:p>
            <a:r>
              <a:rPr lang="en-US" dirty="0" err="1"/>
              <a:t>Gulliford</a:t>
            </a:r>
            <a:r>
              <a:rPr lang="en-US" dirty="0"/>
              <a:t>, A. (2018, March 15). </a:t>
            </a:r>
            <a:r>
              <a:rPr lang="en-US" i="1" dirty="0"/>
              <a:t>Leather as art: The work of Lisa and Loren </a:t>
            </a:r>
            <a:r>
              <a:rPr lang="en-US" i="1" dirty="0" err="1"/>
              <a:t>Skyhorse</a:t>
            </a:r>
            <a:r>
              <a:rPr lang="en-US" dirty="0"/>
              <a:t>. The Journal. </a:t>
            </a:r>
            <a:r>
              <a:rPr lang="en-US" dirty="0">
                <a:hlinkClick r:id="rId3"/>
              </a:rPr>
              <a:t>https://the-journal.com/articles/88066</a:t>
            </a:r>
            <a:r>
              <a:rPr lang="en-US" dirty="0"/>
              <a:t>.</a:t>
            </a:r>
          </a:p>
          <a:p>
            <a:endParaRPr lang="en-US" dirty="0" smtClean="0"/>
          </a:p>
        </p:txBody>
      </p:sp>
    </p:spTree>
    <p:extLst>
      <p:ext uri="{BB962C8B-B14F-4D97-AF65-F5344CB8AC3E}">
        <p14:creationId xmlns:p14="http://schemas.microsoft.com/office/powerpoint/2010/main" val="33182535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60000"/>
              <a:lumOff val="40000"/>
            </a:schemeClr>
          </a:solidFill>
        </p:spPr>
        <p:txBody>
          <a:bodyPr/>
          <a:lstStyle/>
          <a:p>
            <a:r>
              <a:rPr lang="en-US" dirty="0" smtClean="0"/>
              <a:t>Bibliography/sources</a:t>
            </a:r>
            <a:endParaRPr lang="en-US" dirty="0"/>
          </a:p>
        </p:txBody>
      </p:sp>
      <p:sp>
        <p:nvSpPr>
          <p:cNvPr id="3" name="Content Placeholder 2"/>
          <p:cNvSpPr>
            <a:spLocks noGrp="1"/>
          </p:cNvSpPr>
          <p:nvPr>
            <p:ph idx="1"/>
          </p:nvPr>
        </p:nvSpPr>
        <p:spPr>
          <a:xfrm>
            <a:off x="1606045" y="2638045"/>
            <a:ext cx="5937755" cy="3858005"/>
          </a:xfrm>
        </p:spPr>
        <p:txBody>
          <a:bodyPr>
            <a:normAutofit/>
          </a:bodyPr>
          <a:lstStyle/>
          <a:p>
            <a:r>
              <a:rPr lang="en-US" dirty="0" smtClean="0"/>
              <a:t>Prose</a:t>
            </a:r>
            <a:r>
              <a:rPr lang="en-US" dirty="0"/>
              <a:t>, F. (2016, September 19). </a:t>
            </a:r>
            <a:r>
              <a:rPr lang="en-US" i="1" dirty="0"/>
              <a:t>The trouble with sombreros</a:t>
            </a:r>
            <a:r>
              <a:rPr lang="en-US" dirty="0"/>
              <a:t>. The New York Review. </a:t>
            </a:r>
            <a:r>
              <a:rPr lang="en-US" dirty="0">
                <a:hlinkClick r:id="rId2"/>
              </a:rPr>
              <a:t>https://www.nybooks.com/daily/2016/09/19/the-trouble-with-sombreros-shriver-cultural-appropriation/</a:t>
            </a:r>
            <a:r>
              <a:rPr lang="en-US" dirty="0"/>
              <a:t>. </a:t>
            </a:r>
          </a:p>
          <a:p>
            <a:r>
              <a:rPr lang="en-US" dirty="0" err="1" smtClean="0"/>
              <a:t>Putfark</a:t>
            </a:r>
            <a:r>
              <a:rPr lang="en-US" dirty="0" smtClean="0"/>
              <a:t>, E. (2017, February 13). </a:t>
            </a:r>
            <a:r>
              <a:rPr lang="en-US" i="1" dirty="0" smtClean="0"/>
              <a:t>Types of chaps. </a:t>
            </a:r>
            <a:r>
              <a:rPr lang="en-US" dirty="0"/>
              <a:t>American Cowboy. </a:t>
            </a:r>
            <a:r>
              <a:rPr lang="en-US" dirty="0">
                <a:hlinkClick r:id="rId3"/>
              </a:rPr>
              <a:t>https://</a:t>
            </a:r>
            <a:r>
              <a:rPr lang="en-US" dirty="0" smtClean="0">
                <a:hlinkClick r:id="rId3"/>
              </a:rPr>
              <a:t>www.americancowboy.com/people/types-chaps-28214</a:t>
            </a:r>
            <a:r>
              <a:rPr lang="en-US" dirty="0" smtClean="0"/>
              <a:t>. </a:t>
            </a:r>
          </a:p>
          <a:p>
            <a:r>
              <a:rPr lang="en-US" dirty="0" smtClean="0"/>
              <a:t>Sandler</a:t>
            </a:r>
            <a:r>
              <a:rPr lang="en-US" dirty="0"/>
              <a:t>, M. W. (2001). </a:t>
            </a:r>
            <a:r>
              <a:rPr lang="en-US" i="1" dirty="0"/>
              <a:t>Vaqueros: America’s first cowmen. </a:t>
            </a:r>
            <a:r>
              <a:rPr lang="en-US" dirty="0"/>
              <a:t>Henry Holt and Company.  </a:t>
            </a:r>
          </a:p>
          <a:p>
            <a:r>
              <a:rPr lang="en-US" dirty="0" err="1"/>
              <a:t>Slatta</a:t>
            </a:r>
            <a:r>
              <a:rPr lang="en-US" dirty="0"/>
              <a:t>, R. W. (1990). </a:t>
            </a:r>
            <a:r>
              <a:rPr lang="en-US" i="1" dirty="0"/>
              <a:t>Cowboys of the Americas. </a:t>
            </a:r>
            <a:r>
              <a:rPr lang="en-US" dirty="0"/>
              <a:t>Yale University. </a:t>
            </a:r>
          </a:p>
        </p:txBody>
      </p:sp>
    </p:spTree>
    <p:extLst>
      <p:ext uri="{BB962C8B-B14F-4D97-AF65-F5344CB8AC3E}">
        <p14:creationId xmlns:p14="http://schemas.microsoft.com/office/powerpoint/2010/main" val="39640351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60000"/>
              <a:lumOff val="40000"/>
            </a:schemeClr>
          </a:solidFill>
        </p:spPr>
        <p:txBody>
          <a:bodyPr/>
          <a:lstStyle/>
          <a:p>
            <a:r>
              <a:rPr lang="en-US" dirty="0" smtClean="0"/>
              <a:t>Bibliography/sources</a:t>
            </a:r>
            <a:endParaRPr lang="en-US" dirty="0"/>
          </a:p>
        </p:txBody>
      </p:sp>
      <p:sp>
        <p:nvSpPr>
          <p:cNvPr id="3" name="Content Placeholder 2"/>
          <p:cNvSpPr>
            <a:spLocks noGrp="1"/>
          </p:cNvSpPr>
          <p:nvPr>
            <p:ph idx="1"/>
          </p:nvPr>
        </p:nvSpPr>
        <p:spPr>
          <a:xfrm>
            <a:off x="1606045" y="2638045"/>
            <a:ext cx="5937755" cy="3858005"/>
          </a:xfrm>
        </p:spPr>
        <p:txBody>
          <a:bodyPr>
            <a:normAutofit/>
          </a:bodyPr>
          <a:lstStyle/>
          <a:p>
            <a:r>
              <a:rPr lang="en-US" dirty="0" err="1"/>
              <a:t>Slatta</a:t>
            </a:r>
            <a:r>
              <a:rPr lang="en-US" dirty="0"/>
              <a:t>, R. W. (1994). </a:t>
            </a:r>
            <a:r>
              <a:rPr lang="en-US" i="1" dirty="0"/>
              <a:t>The cowboy encyclopedia. </a:t>
            </a:r>
            <a:r>
              <a:rPr lang="en-US" dirty="0"/>
              <a:t>ABC-CLIO. </a:t>
            </a:r>
          </a:p>
          <a:p>
            <a:r>
              <a:rPr lang="en-US" dirty="0" smtClean="0"/>
              <a:t>Smith</a:t>
            </a:r>
            <a:r>
              <a:rPr lang="en-US" dirty="0"/>
              <a:t>, D. (2020, November 17). </a:t>
            </a:r>
            <a:r>
              <a:rPr lang="en-US" i="1" dirty="0"/>
              <a:t>Cowboy boots</a:t>
            </a:r>
            <a:r>
              <a:rPr lang="en-US" dirty="0"/>
              <a:t>. Encyclopedia. </a:t>
            </a:r>
            <a:r>
              <a:rPr lang="en-US" dirty="0">
                <a:hlinkClick r:id="rId2"/>
              </a:rPr>
              <a:t>https://www.encyclopedia.com/manufacturing/news-wires-white-papers-and-books/cowboy-boots</a:t>
            </a:r>
            <a:endParaRPr lang="en-US" dirty="0"/>
          </a:p>
          <a:p>
            <a:r>
              <a:rPr lang="en-US" dirty="0"/>
              <a:t>Ortiz, M. A. (2018). </a:t>
            </a:r>
            <a:r>
              <a:rPr lang="en-US" i="1" dirty="0"/>
              <a:t>The history of </a:t>
            </a:r>
            <a:r>
              <a:rPr lang="en-US" i="1" dirty="0" err="1"/>
              <a:t>charro</a:t>
            </a:r>
            <a:r>
              <a:rPr lang="en-US" i="1" dirty="0"/>
              <a:t> days</a:t>
            </a:r>
            <a:r>
              <a:rPr lang="en-US" dirty="0"/>
              <a:t>. </a:t>
            </a:r>
            <a:r>
              <a:rPr lang="en-US" dirty="0" err="1"/>
              <a:t>Charro</a:t>
            </a:r>
            <a:r>
              <a:rPr lang="en-US" dirty="0"/>
              <a:t> Days Fiesta. </a:t>
            </a:r>
            <a:r>
              <a:rPr lang="en-US" dirty="0">
                <a:hlinkClick r:id="rId3"/>
              </a:rPr>
              <a:t>https://www.charrodaysfiesta.com/history.html</a:t>
            </a:r>
            <a:r>
              <a:rPr lang="en-US" dirty="0"/>
              <a:t>. </a:t>
            </a:r>
          </a:p>
          <a:p>
            <a:r>
              <a:rPr lang="en-US" i="1" dirty="0" smtClean="0"/>
              <a:t>Vaqueros</a:t>
            </a:r>
            <a:r>
              <a:rPr lang="en-US" i="1" cap="all" dirty="0" smtClean="0"/>
              <a:t>: </a:t>
            </a:r>
            <a:r>
              <a:rPr lang="en-US" i="1" dirty="0" smtClean="0"/>
              <a:t>Teaching the world to rope and ride</a:t>
            </a:r>
            <a:r>
              <a:rPr lang="en-US" dirty="0"/>
              <a:t>. (</a:t>
            </a:r>
            <a:r>
              <a:rPr lang="en-US" dirty="0" err="1"/>
              <a:t>n.d.</a:t>
            </a:r>
            <a:r>
              <a:rPr lang="en-US" dirty="0"/>
              <a:t>) The Bullock Texas State History </a:t>
            </a:r>
            <a:r>
              <a:rPr lang="en-US" dirty="0" smtClean="0"/>
              <a:t>Museum. </a:t>
            </a:r>
            <a:endParaRPr lang="en-US" dirty="0"/>
          </a:p>
        </p:txBody>
      </p:sp>
    </p:spTree>
    <p:extLst>
      <p:ext uri="{BB962C8B-B14F-4D97-AF65-F5344CB8AC3E}">
        <p14:creationId xmlns:p14="http://schemas.microsoft.com/office/powerpoint/2010/main" val="11362549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60000"/>
              <a:lumOff val="40000"/>
            </a:schemeClr>
          </a:solidFill>
        </p:spPr>
        <p:txBody>
          <a:bodyPr/>
          <a:lstStyle/>
          <a:p>
            <a:r>
              <a:rPr lang="en-US" dirty="0" smtClean="0"/>
              <a:t>Historical Research</a:t>
            </a:r>
            <a:endParaRPr lang="en-US" dirty="0"/>
          </a:p>
        </p:txBody>
      </p:sp>
      <p:pic>
        <p:nvPicPr>
          <p:cNvPr id="6" name="Picture 5"/>
          <p:cNvPicPr/>
          <p:nvPr/>
        </p:nvPicPr>
        <p:blipFill>
          <a:blip r:embed="rId3" cstate="email">
            <a:extLst>
              <a:ext uri="{28A0092B-C50C-407E-A947-70E740481C1C}">
                <a14:useLocalDpi xmlns:a14="http://schemas.microsoft.com/office/drawing/2010/main" val="0"/>
              </a:ext>
            </a:extLst>
          </a:blip>
          <a:stretch>
            <a:fillRect/>
          </a:stretch>
        </p:blipFill>
        <p:spPr>
          <a:xfrm>
            <a:off x="758888" y="2557271"/>
            <a:ext cx="2339688" cy="2743200"/>
          </a:xfrm>
          <a:prstGeom prst="rect">
            <a:avLst/>
          </a:prstGeom>
        </p:spPr>
      </p:pic>
      <p:pic>
        <p:nvPicPr>
          <p:cNvPr id="7" name="Picture 6"/>
          <p:cNvPicPr/>
          <p:nvPr/>
        </p:nvPicPr>
        <p:blipFill>
          <a:blip r:embed="rId4" cstate="email">
            <a:extLst>
              <a:ext uri="{28A0092B-C50C-407E-A947-70E740481C1C}">
                <a14:useLocalDpi xmlns:a14="http://schemas.microsoft.com/office/drawing/2010/main" val="0"/>
              </a:ext>
            </a:extLst>
          </a:blip>
          <a:stretch>
            <a:fillRect/>
          </a:stretch>
        </p:blipFill>
        <p:spPr>
          <a:xfrm>
            <a:off x="6125030" y="2557271"/>
            <a:ext cx="2176272" cy="2743200"/>
          </a:xfrm>
          <a:prstGeom prst="rect">
            <a:avLst/>
          </a:prstGeom>
        </p:spPr>
      </p:pic>
      <p:pic>
        <p:nvPicPr>
          <p:cNvPr id="8" name="Picture 7"/>
          <p:cNvPicPr/>
          <p:nvPr/>
        </p:nvPicPr>
        <p:blipFill>
          <a:blip r:embed="rId5" cstate="email">
            <a:extLst>
              <a:ext uri="{28A0092B-C50C-407E-A947-70E740481C1C}">
                <a14:useLocalDpi xmlns:a14="http://schemas.microsoft.com/office/drawing/2010/main" val="0"/>
              </a:ext>
            </a:extLst>
          </a:blip>
          <a:stretch>
            <a:fillRect/>
          </a:stretch>
        </p:blipFill>
        <p:spPr>
          <a:xfrm>
            <a:off x="3638876" y="2557271"/>
            <a:ext cx="1938528" cy="2743200"/>
          </a:xfrm>
          <a:prstGeom prst="rect">
            <a:avLst/>
          </a:prstGeom>
        </p:spPr>
      </p:pic>
    </p:spTree>
    <p:extLst>
      <p:ext uri="{BB962C8B-B14F-4D97-AF65-F5344CB8AC3E}">
        <p14:creationId xmlns:p14="http://schemas.microsoft.com/office/powerpoint/2010/main" val="15451408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60000"/>
              <a:lumOff val="40000"/>
            </a:schemeClr>
          </a:solidFill>
        </p:spPr>
        <p:txBody>
          <a:bodyPr/>
          <a:lstStyle/>
          <a:p>
            <a:r>
              <a:rPr lang="en-US" dirty="0" smtClean="0"/>
              <a:t>Historical Research</a:t>
            </a: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88093" y="2859059"/>
            <a:ext cx="2444969" cy="274320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453675" y="2457785"/>
            <a:ext cx="2743200" cy="1468501"/>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334170" y="4230659"/>
            <a:ext cx="2743200" cy="2216666"/>
          </a:xfrm>
          <a:prstGeom prst="rect">
            <a:avLst/>
          </a:prstGeom>
        </p:spPr>
      </p:pic>
      <p:pic>
        <p:nvPicPr>
          <p:cNvPr id="7" name="Picture 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88800" y="2859059"/>
            <a:ext cx="1631181" cy="2743200"/>
          </a:xfrm>
          <a:prstGeom prst="rect">
            <a:avLst/>
          </a:prstGeom>
        </p:spPr>
      </p:pic>
    </p:spTree>
    <p:extLst>
      <p:ext uri="{BB962C8B-B14F-4D97-AF65-F5344CB8AC3E}">
        <p14:creationId xmlns:p14="http://schemas.microsoft.com/office/powerpoint/2010/main" val="23050876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60000"/>
              <a:lumOff val="40000"/>
            </a:schemeClr>
          </a:solidFill>
        </p:spPr>
        <p:txBody>
          <a:bodyPr/>
          <a:lstStyle/>
          <a:p>
            <a:r>
              <a:rPr lang="en-US" dirty="0" smtClean="0"/>
              <a:t>Historical Research</a:t>
            </a: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5677" y="2790091"/>
            <a:ext cx="2743200" cy="2439107"/>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293012" y="2638044"/>
            <a:ext cx="2501575" cy="2743200"/>
          </a:xfrm>
          <a:prstGeom prst="rect">
            <a:avLst/>
          </a:prstGeom>
        </p:spPr>
      </p:pic>
      <p:pic>
        <p:nvPicPr>
          <p:cNvPr id="1026" name="Picture 2" descr="Cowboy Boots-An American History"/>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362799" y="2471401"/>
            <a:ext cx="155863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c8.alamy.com/comp/BXN596/a-charro-wears-silver-decorated-pants-and-boots-during-a-charreria-BXN596.jpg"/>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a:stretch/>
        </p:blipFill>
        <p:spPr bwMode="auto">
          <a:xfrm>
            <a:off x="4177857" y="4646051"/>
            <a:ext cx="1828800" cy="1166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0125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60000"/>
              <a:lumOff val="40000"/>
            </a:schemeClr>
          </a:solidFill>
        </p:spPr>
        <p:txBody>
          <a:bodyPr/>
          <a:lstStyle/>
          <a:p>
            <a:r>
              <a:rPr lang="en-US" dirty="0" smtClean="0"/>
              <a:t>Historical Research</a:t>
            </a: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399095" y="2852240"/>
            <a:ext cx="2351653" cy="3200400"/>
          </a:xfrm>
          <a:prstGeom prst="rect">
            <a:avLst/>
          </a:prstGeom>
        </p:spPr>
      </p:pic>
    </p:spTree>
    <p:extLst>
      <p:ext uri="{BB962C8B-B14F-4D97-AF65-F5344CB8AC3E}">
        <p14:creationId xmlns:p14="http://schemas.microsoft.com/office/powerpoint/2010/main" val="28588700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60000"/>
              <a:lumOff val="40000"/>
            </a:schemeClr>
          </a:solidFill>
        </p:spPr>
        <p:txBody>
          <a:bodyPr/>
          <a:lstStyle/>
          <a:p>
            <a:r>
              <a:rPr lang="en-US" dirty="0" smtClean="0"/>
              <a:t>Historical Research</a:t>
            </a: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746122" y="2874855"/>
            <a:ext cx="3657600" cy="2945648"/>
          </a:xfrm>
          <a:prstGeom prst="rect">
            <a:avLst/>
          </a:prstGeom>
        </p:spPr>
      </p:pic>
    </p:spTree>
    <p:extLst>
      <p:ext uri="{BB962C8B-B14F-4D97-AF65-F5344CB8AC3E}">
        <p14:creationId xmlns:p14="http://schemas.microsoft.com/office/powerpoint/2010/main" val="37095764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lstStyle/>
          <a:p>
            <a:r>
              <a:rPr lang="en-US" dirty="0" smtClean="0"/>
              <a:t>Contemporary Research</a:t>
            </a:r>
            <a:endParaRPr lang="en-US" dirty="0"/>
          </a:p>
        </p:txBody>
      </p:sp>
      <p:pic>
        <p:nvPicPr>
          <p:cNvPr id="1026" name="Picture 2" descr="https://dur-cjweb.newscyclecloud.com/storyimage/CJ/20180310/COLUMNISTS23/180319998/AR/0/AR-180319998.jpg?ts=1521155379"/>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354559" y="2670629"/>
            <a:ext cx="2515048"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dur-cjweb.newscyclecloud.com/storyimage/CJ/20180310/COLUMNISTS23/180319998/EP/1/11/EP-180319998.jpg?ts=1521155379"/>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663494" y="2670629"/>
            <a:ext cx="2128279"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9775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lstStyle/>
          <a:p>
            <a:r>
              <a:rPr lang="en-US" dirty="0" smtClean="0"/>
              <a:t>Contemporary Research</a:t>
            </a:r>
            <a:endParaRPr lang="en-US" dirty="0"/>
          </a:p>
        </p:txBody>
      </p:sp>
      <p:pic>
        <p:nvPicPr>
          <p:cNvPr id="2050" name="Picture 2" descr="Charro Days Festival, Brownsville, Texas, 199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49521" y="3248595"/>
            <a:ext cx="3802245" cy="25237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131939" y="2324860"/>
            <a:ext cx="2137921" cy="4371213"/>
          </a:xfrm>
          <a:prstGeom prst="rect">
            <a:avLst/>
          </a:prstGeom>
        </p:spPr>
      </p:pic>
    </p:spTree>
    <p:extLst>
      <p:ext uri="{BB962C8B-B14F-4D97-AF65-F5344CB8AC3E}">
        <p14:creationId xmlns:p14="http://schemas.microsoft.com/office/powerpoint/2010/main" val="2347022294"/>
      </p:ext>
    </p:extLst>
  </p:cSld>
  <p:clrMapOvr>
    <a:masterClrMapping/>
  </p:clrMapOvr>
  <p:timing>
    <p:tnLst>
      <p:par>
        <p:cTn id="1" dur="indefinite" restart="never" nodeType="tmRoot"/>
      </p:par>
    </p:tnLst>
  </p:timing>
</p:sld>
</file>

<file path=ppt/theme/theme1.xml><?xml version="1.0" encoding="utf-8"?>
<a:theme xmlns:a="http://schemas.openxmlformats.org/drawingml/2006/main" name="Parcel">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14129</TotalTime>
  <Words>1710</Words>
  <Application>Microsoft Office PowerPoint</Application>
  <PresentationFormat>On-screen Show (4:3)</PresentationFormat>
  <Paragraphs>197</Paragraphs>
  <Slides>24</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DK Lemon Yellow Sun</vt:lpstr>
      <vt:lpstr>Gill Sans MT</vt:lpstr>
      <vt:lpstr>Ink Free</vt:lpstr>
      <vt:lpstr>Parcel</vt:lpstr>
      <vt:lpstr>Body Adornment: Final Exam Proposal </vt:lpstr>
      <vt:lpstr>My Wearable Definition</vt:lpstr>
      <vt:lpstr>Historical Research</vt:lpstr>
      <vt:lpstr>Historical Research</vt:lpstr>
      <vt:lpstr>Historical Research</vt:lpstr>
      <vt:lpstr>Historical Research</vt:lpstr>
      <vt:lpstr>Historical Research</vt:lpstr>
      <vt:lpstr>Contemporary Research</vt:lpstr>
      <vt:lpstr>Contemporary Research</vt:lpstr>
      <vt:lpstr>Contemporary Research</vt:lpstr>
      <vt:lpstr>Proposed Project Statement</vt:lpstr>
      <vt:lpstr>Research</vt:lpstr>
      <vt:lpstr>Research</vt:lpstr>
      <vt:lpstr>Research</vt:lpstr>
      <vt:lpstr>Research</vt:lpstr>
      <vt:lpstr>Repeated Motif/Pattern</vt:lpstr>
      <vt:lpstr>Exaggeration:  (scale, size—proportion, shape)</vt:lpstr>
      <vt:lpstr>Process: Fibers</vt:lpstr>
      <vt:lpstr>Process: Cast element</vt:lpstr>
      <vt:lpstr>Work Schedule</vt:lpstr>
      <vt:lpstr>Work Schedule</vt:lpstr>
      <vt:lpstr>Bibliography/Sources</vt:lpstr>
      <vt:lpstr>Bibliography/sources</vt:lpstr>
      <vt:lpstr>Bibliography/sources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Body Adornment: Final Exam Proposal</dc:title>
  <dc:creator>Cushman Kerri</dc:creator>
  <cp:lastModifiedBy>Kyra Valovick</cp:lastModifiedBy>
  <cp:revision>88</cp:revision>
  <dcterms:created xsi:type="dcterms:W3CDTF">2019-11-18T17:44:10Z</dcterms:created>
  <dcterms:modified xsi:type="dcterms:W3CDTF">2021-06-01T19:29:57Z</dcterms:modified>
</cp:coreProperties>
</file>