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7" r:id="rId1"/>
  </p:sldMasterIdLst>
  <p:sldIdLst>
    <p:sldId id="256" r:id="rId2"/>
    <p:sldId id="261" r:id="rId3"/>
    <p:sldId id="257" r:id="rId4"/>
    <p:sldId id="260" r:id="rId5"/>
    <p:sldId id="258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4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4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3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7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15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0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8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7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4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4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58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1EB2B9-1841-AA49-ADB8-C021741149B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81FD46-73BA-7541-9315-87718178E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92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-org.proxy.longwood.edu/10.1002/1098-108X(198609)5:6%3c1069::AID-EAT2260050610%3e3.0.CO;2-U" TargetMode="External"/><Relationship Id="rId2" Type="http://schemas.openxmlformats.org/officeDocument/2006/relationships/hyperlink" Target="https://doi-org.proxy.longwood.edu/10.1002/da.2223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-org.proxy.longwood.edu/10.1002/da.22474" TargetMode="External"/><Relationship Id="rId4" Type="http://schemas.openxmlformats.org/officeDocument/2006/relationships/hyperlink" Target="http://search.ebscohost.com.proxy.longwood.edu/login.aspx?direct=true&amp;db=a9h&amp;AN=1%2035040416&amp;site=ehost-live&amp;scope=si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CB56E-BD6D-9940-ADB3-08DAA2600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Obsessive Compulsive Disorder In Females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C2CD2-C95F-9848-8B69-0F8C2F774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Ryleigh Turner </a:t>
            </a:r>
          </a:p>
        </p:txBody>
      </p:sp>
    </p:spTree>
    <p:extLst>
      <p:ext uri="{BB962C8B-B14F-4D97-AF65-F5344CB8AC3E}">
        <p14:creationId xmlns:p14="http://schemas.microsoft.com/office/powerpoint/2010/main" val="403931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D9B3-DD41-1642-ADCB-EBDE5E23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9759E-ED93-1247-AF69-327CB24F4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Mental disorder of unwanted, repeated thoughts, feelings and obsessions that must be done repeatedly compulsions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Fourth most diagnosed psychiatric disorder in the United States (de Mathis et al., 2011, p. 391)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Heterogenous disorder- affects everyone differently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Gender plays a vital role (de Mathis et al., 2011, p. 391):</a:t>
            </a:r>
          </a:p>
          <a:p>
            <a:pPr marL="0" indent="0">
              <a:buNone/>
            </a:pPr>
            <a:r>
              <a:rPr lang="en-US" dirty="0"/>
              <a:t>- Men tic disorders such as ADHD and Tourette’s syndrome </a:t>
            </a:r>
          </a:p>
          <a:p>
            <a:pPr marL="0" indent="0">
              <a:buNone/>
            </a:pPr>
            <a:r>
              <a:rPr lang="en-US" dirty="0"/>
              <a:t>- Females contamination symptoms such as cleaning rituals and eating and impulse control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3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148FF-F5CD-7541-A23F-C1738D0D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/>
              <a:t>Medical Explanation</a:t>
            </a:r>
          </a:p>
        </p:txBody>
      </p:sp>
      <p:pic>
        <p:nvPicPr>
          <p:cNvPr id="15" name="Graphic 6" descr="Stethoscope">
            <a:extLst>
              <a:ext uri="{FF2B5EF4-FFF2-40B4-BE49-F238E27FC236}">
                <a16:creationId xmlns:a16="http://schemas.microsoft.com/office/drawing/2014/main" id="{88491BA9-AA8C-47CA-AB44-3759D5051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504" y="2386051"/>
            <a:ext cx="3448851" cy="34488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5F8BA-8844-FC4F-AA23-E11795952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813" y="1614488"/>
            <a:ext cx="7686675" cy="46948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>
                <a:latin typeface="+mj-lt"/>
                <a:cs typeface="Times New Roman" panose="02020603050405020304" pitchFamily="18" charset="0"/>
              </a:rPr>
              <a:t>Sensorimotor and Neural impulse deficit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+mj-lt"/>
                <a:cs typeface="Times New Roman" panose="02020603050405020304" pitchFamily="18" charset="0"/>
              </a:rPr>
              <a:t> Study Tested (Steinman et al., 2016) :</a:t>
            </a:r>
          </a:p>
          <a:p>
            <a:pPr>
              <a:buFontTx/>
              <a:buChar char="-"/>
            </a:pPr>
            <a:r>
              <a:rPr lang="en-US" sz="3200" dirty="0">
                <a:latin typeface="+mj-lt"/>
                <a:cs typeface="Times New Roman" panose="02020603050405020304" pitchFamily="18" charset="0"/>
              </a:rPr>
              <a:t> Prepulse inhibition (PPI) - eye blinking by loud noise</a:t>
            </a:r>
          </a:p>
          <a:p>
            <a:pPr>
              <a:buFontTx/>
              <a:buChar char="-"/>
            </a:pPr>
            <a:r>
              <a:rPr lang="en-US" sz="3200" dirty="0">
                <a:latin typeface="+mj-lt"/>
                <a:cs typeface="Times New Roman" panose="02020603050405020304" pitchFamily="18" charset="0"/>
              </a:rPr>
              <a:t> Certain criteria: not caffeine dependent, not pregnant, no smoking, </a:t>
            </a:r>
          </a:p>
          <a:p>
            <a:pPr>
              <a:buFontTx/>
              <a:buChar char="-"/>
            </a:pPr>
            <a:r>
              <a:rPr lang="en-US" sz="3200" dirty="0">
                <a:latin typeface="+mj-lt"/>
                <a:cs typeface="Times New Roman" panose="02020603050405020304" pitchFamily="18" charset="0"/>
              </a:rPr>
              <a:t> Yale Brown Obsessive Compulsive Scale </a:t>
            </a:r>
          </a:p>
          <a:p>
            <a:pPr>
              <a:buFontTx/>
              <a:buChar char="-"/>
            </a:pPr>
            <a:r>
              <a:rPr lang="en-US" sz="3200" dirty="0">
                <a:latin typeface="+mj-lt"/>
                <a:cs typeface="Times New Roman" panose="02020603050405020304" pitchFamily="18" charset="0"/>
              </a:rPr>
              <a:t> Electromyogram (EMG)/ Headphones and white noise</a:t>
            </a:r>
          </a:p>
          <a:p>
            <a:pPr>
              <a:buFontTx/>
              <a:buChar char="-"/>
            </a:pPr>
            <a:r>
              <a:rPr lang="en-US" sz="3200" dirty="0">
                <a:latin typeface="+mj-lt"/>
                <a:cs typeface="Times New Roman" panose="02020603050405020304" pitchFamily="18" charset="0"/>
              </a:rPr>
              <a:t> OCD Females lower PPI than normal</a:t>
            </a:r>
          </a:p>
          <a:p>
            <a:pPr>
              <a:buFontTx/>
              <a:buChar char="-"/>
            </a:pPr>
            <a:endParaRPr lang="en-US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7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0853-EC21-0A40-8E30-443379E0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Menstrual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3ABCF-7C99-0A44-B7A4-3D6C90C38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50670"/>
            <a:ext cx="9720073" cy="465869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sz="2800" dirty="0"/>
              <a:t>Report onset of OCD symptoms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/>
              <a:t>Study likelihood in future pregnancies or postpartum </a:t>
            </a:r>
            <a:r>
              <a:rPr lang="en-US" sz="2800" dirty="0">
                <a:sym typeface="Wingdings" pitchFamily="2" charset="2"/>
              </a:rPr>
              <a:t>(</a:t>
            </a:r>
            <a:r>
              <a:rPr lang="en-US" sz="2800" dirty="0" err="1">
                <a:sym typeface="Wingdings" pitchFamily="2" charset="2"/>
              </a:rPr>
              <a:t>Guglielmi</a:t>
            </a:r>
            <a:r>
              <a:rPr lang="en-US" sz="2800" dirty="0">
                <a:sym typeface="Wingdings" pitchFamily="2" charset="2"/>
              </a:rPr>
              <a:t> et al., 2014):  </a:t>
            </a:r>
            <a:r>
              <a:rPr lang="en-US" sz="2800" dirty="0"/>
              <a:t> </a:t>
            </a:r>
          </a:p>
          <a:p>
            <a:pPr>
              <a:buFontTx/>
              <a:buChar char="-"/>
            </a:pPr>
            <a:r>
              <a:rPr lang="en-US" sz="2800" dirty="0"/>
              <a:t>U.S and European Women</a:t>
            </a:r>
          </a:p>
          <a:p>
            <a:pPr>
              <a:buFontTx/>
              <a:buChar char="-"/>
            </a:pPr>
            <a:r>
              <a:rPr lang="en-US" sz="2800" dirty="0"/>
              <a:t>Conducted a questionnaire</a:t>
            </a:r>
          </a:p>
          <a:p>
            <a:pPr>
              <a:buFontTx/>
              <a:buChar char="-"/>
            </a:pPr>
            <a:r>
              <a:rPr lang="en-US" sz="2800" dirty="0"/>
              <a:t>11 correlation reported: 6 first pregnancy, 4 second pregnancy, 1 during the third pregnancy</a:t>
            </a:r>
          </a:p>
          <a:p>
            <a:pPr>
              <a:buFontTx/>
              <a:buChar char="-"/>
            </a:pPr>
            <a:r>
              <a:rPr lang="en-US" sz="2800" dirty="0"/>
              <a:t>Postpartum worsened with more children</a:t>
            </a:r>
          </a:p>
          <a:p>
            <a:pPr>
              <a:buFontTx/>
              <a:buChar char="-"/>
            </a:pPr>
            <a:r>
              <a:rPr lang="en-US" sz="2800" dirty="0"/>
              <a:t>No differences between two samples</a:t>
            </a:r>
          </a:p>
          <a:p>
            <a:pPr>
              <a:buFontTx/>
              <a:buChar char="-"/>
            </a:pPr>
            <a:r>
              <a:rPr lang="en-US" sz="2800" dirty="0"/>
              <a:t>There is a correlation of OCD and reproductive cycle</a:t>
            </a:r>
          </a:p>
        </p:txBody>
      </p:sp>
    </p:spTree>
    <p:extLst>
      <p:ext uri="{BB962C8B-B14F-4D97-AF65-F5344CB8AC3E}">
        <p14:creationId xmlns:p14="http://schemas.microsoft.com/office/powerpoint/2010/main" val="137816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9E6BB3-DF2B-4751-97C5-B3DB949AE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20964"/>
            <a:ext cx="8126819" cy="68785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2FD048-F0D0-FF4B-A482-FF19B843C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146" y="4757337"/>
            <a:ext cx="6510527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Eating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5994F-A332-4B48-9BEF-008A8F817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300038"/>
            <a:ext cx="6633972" cy="478631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FFFFFF"/>
                </a:solidFill>
              </a:rPr>
              <a:t>Kasvikis</a:t>
            </a:r>
            <a:r>
              <a:rPr lang="en-US" sz="2000" dirty="0">
                <a:solidFill>
                  <a:srgbClr val="FFFFFF"/>
                </a:solidFill>
              </a:rPr>
              <a:t> et al., 1986 Study: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FFFF"/>
                </a:solidFill>
              </a:rPr>
              <a:t>- Suspected half of people with anorexia qualify for OCD diagnosis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FFFF"/>
                </a:solidFill>
              </a:rPr>
              <a:t>- 11% of females with OCD have a history of eating compulsions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FFFF"/>
                </a:solidFill>
              </a:rPr>
              <a:t>- No men reported history of eating disorders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FFFF"/>
                </a:solidFill>
              </a:rPr>
              <a:t>- Theme: Anorexics and OCD behaviors resemble each other</a:t>
            </a:r>
          </a:p>
          <a:p>
            <a:pPr>
              <a:buFontTx/>
              <a:buChar char="-"/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7" name="Graphic 6" descr="Fork and knife">
            <a:extLst>
              <a:ext uri="{FF2B5EF4-FFF2-40B4-BE49-F238E27FC236}">
                <a16:creationId xmlns:a16="http://schemas.microsoft.com/office/drawing/2014/main" id="{8BCDABAF-D475-45B6-A9C0-8588A65C4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7911" y="2604714"/>
            <a:ext cx="1648572" cy="164857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1721DD-D110-44EE-82A7-D56AB687E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89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75FB7-7E76-8D4B-B8DC-3EC144A7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C3CB-287C-914B-A431-4EC940F7C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692233"/>
            <a:ext cx="9806169" cy="48273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Religion and culture can heighten symptoms</a:t>
            </a:r>
          </a:p>
          <a:p>
            <a:pPr>
              <a:buFontTx/>
              <a:buChar char="-"/>
            </a:pPr>
            <a:r>
              <a:rPr lang="en-US" dirty="0"/>
              <a:t>Concern of committing a sin, washing rituals and compulsive praying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Cognitive Behavior Therapy Study (Mrinalini &amp; Singh, 2018):</a:t>
            </a:r>
          </a:p>
          <a:p>
            <a:pPr>
              <a:buFontTx/>
              <a:buChar char="-"/>
            </a:pPr>
            <a:r>
              <a:rPr lang="en-US" dirty="0"/>
              <a:t> Young Muslim girl, no meds, cleaning rituals</a:t>
            </a:r>
          </a:p>
          <a:p>
            <a:pPr>
              <a:buFontTx/>
              <a:buChar char="-"/>
            </a:pPr>
            <a:r>
              <a:rPr lang="en-US" dirty="0"/>
              <a:t> Sessions twice a week for a month, once a week for next two months</a:t>
            </a:r>
          </a:p>
          <a:p>
            <a:pPr>
              <a:buFontTx/>
              <a:buChar char="-"/>
            </a:pPr>
            <a:r>
              <a:rPr lang="en-US" dirty="0"/>
              <a:t> Identifying unhelpful thoughts, modifying them, and exposing anxiety situation </a:t>
            </a:r>
          </a:p>
          <a:p>
            <a:pPr>
              <a:buFontTx/>
              <a:buChar char="-"/>
            </a:pPr>
            <a:r>
              <a:rPr lang="en-US" dirty="0"/>
              <a:t> 85% improvement of clinical condition and well being by girl and mother</a:t>
            </a:r>
          </a:p>
          <a:p>
            <a:pPr>
              <a:buFontTx/>
              <a:buChar char="-"/>
            </a:pPr>
            <a:r>
              <a:rPr lang="en-US" dirty="0"/>
              <a:t> More aware of thoughts and how to cope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4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2AF85-FFDE-E747-9C57-8255889D8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Conclusion/personal Experience</a:t>
            </a:r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15EDA-7A6B-AE43-A25B-44BED258B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* Eating Disorders- food and bodily image obsessions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*Reproductive cycles- uneven hormone levels, more children more symptoms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*Cognitive behavior therapy- effective, meds also available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*Educate public on OCD effects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*My experience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259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55167-E15E-AA41-9188-38C721E0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2D3D3-606D-504D-A602-C838C56E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585356"/>
            <a:ext cx="9720073" cy="4023360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/>
              <a:t>de Mathis, M. A., de Alvarenga, P., Funaro, G., </a:t>
            </a:r>
            <a:r>
              <a:rPr lang="en-US" sz="4800" dirty="0" err="1"/>
              <a:t>Torresan</a:t>
            </a:r>
            <a:r>
              <a:rPr lang="en-US" sz="4800" dirty="0"/>
              <a:t>, R. C., </a:t>
            </a:r>
            <a:r>
              <a:rPr lang="en-US" sz="4800" dirty="0" err="1"/>
              <a:t>Moraes</a:t>
            </a:r>
            <a:r>
              <a:rPr lang="en-US" sz="4800" dirty="0"/>
              <a:t>, I., Torres, A. R., &amp;        </a:t>
            </a:r>
          </a:p>
          <a:p>
            <a:r>
              <a:rPr lang="en-US" sz="4800" dirty="0" err="1"/>
              <a:t>Hounie</a:t>
            </a:r>
            <a:r>
              <a:rPr lang="en-US" sz="4800" dirty="0"/>
              <a:t>, A. G. (2011). Gender differences in obsessive-compulsive disorder: A literature </a:t>
            </a:r>
          </a:p>
          <a:p>
            <a:r>
              <a:rPr lang="en-US" sz="4800" dirty="0"/>
              <a:t>review. </a:t>
            </a:r>
            <a:r>
              <a:rPr lang="en-US" sz="4800" i="1" dirty="0" err="1"/>
              <a:t>Revista</a:t>
            </a:r>
            <a:r>
              <a:rPr lang="en-US" sz="4800" i="1" dirty="0"/>
              <a:t> </a:t>
            </a:r>
            <a:r>
              <a:rPr lang="en-US" sz="4800" i="1" dirty="0" err="1"/>
              <a:t>Brasileira</a:t>
            </a:r>
            <a:r>
              <a:rPr lang="en-US" sz="4800" i="1" dirty="0"/>
              <a:t> de </a:t>
            </a:r>
            <a:r>
              <a:rPr lang="en-US" sz="4800" i="1" dirty="0" err="1"/>
              <a:t>Psiquiatria</a:t>
            </a:r>
            <a:r>
              <a:rPr lang="en-US" sz="4800" i="1" dirty="0"/>
              <a:t>, 33</a:t>
            </a:r>
            <a:r>
              <a:rPr lang="en-US" sz="4800" dirty="0"/>
              <a:t>(4)</a:t>
            </a:r>
            <a:r>
              <a:rPr lang="en-US" sz="4800" i="1" dirty="0"/>
              <a:t>,</a:t>
            </a:r>
            <a:r>
              <a:rPr lang="en-US" sz="4800" dirty="0"/>
              <a:t> 390–399. </a:t>
            </a:r>
            <a:r>
              <a:rPr lang="en-US" sz="4800" u="sng" dirty="0"/>
              <a:t>https://</a:t>
            </a:r>
            <a:r>
              <a:rPr lang="en-US" sz="4800" u="sng" dirty="0" err="1"/>
              <a:t>doi</a:t>
            </a:r>
            <a:r>
              <a:rPr lang="en-US" sz="4800" u="sng" dirty="0"/>
              <a:t> </a:t>
            </a:r>
            <a:r>
              <a:rPr lang="en-US" sz="4800" u="sng" dirty="0" err="1"/>
              <a:t>org.proxy.longwood.edu</a:t>
            </a:r>
            <a:r>
              <a:rPr lang="en-US" sz="4800" u="sng" dirty="0"/>
              <a:t>/10.1590/S1516-44462011000400014</a:t>
            </a:r>
            <a:endParaRPr lang="en-US" sz="4800" dirty="0"/>
          </a:p>
          <a:p>
            <a:r>
              <a:rPr lang="en-US" sz="4800" dirty="0" err="1"/>
              <a:t>Guglielmi</a:t>
            </a:r>
            <a:r>
              <a:rPr lang="en-US" sz="4800" dirty="0"/>
              <a:t>, V., </a:t>
            </a:r>
            <a:r>
              <a:rPr lang="en-US" sz="4800" dirty="0" err="1"/>
              <a:t>Vulink</a:t>
            </a:r>
            <a:r>
              <a:rPr lang="en-US" sz="4800" dirty="0"/>
              <a:t>, N. C. C., Denys, D., Wang, Y., Samuels, J. F., &amp; </a:t>
            </a:r>
            <a:r>
              <a:rPr lang="en-US" sz="4800" dirty="0" err="1"/>
              <a:t>Nestadt</a:t>
            </a:r>
            <a:r>
              <a:rPr lang="en-US" sz="4800" dirty="0"/>
              <a:t>, G. (2014). </a:t>
            </a:r>
          </a:p>
          <a:p>
            <a:r>
              <a:rPr lang="en-US" sz="4800" dirty="0"/>
              <a:t>Obsessive-compulsive disorder and female reproductive cycle events: Results from </a:t>
            </a:r>
          </a:p>
          <a:p>
            <a:r>
              <a:rPr lang="en-US" sz="4800" dirty="0"/>
              <a:t>the OCD and reproduction collaborative study. </a:t>
            </a:r>
            <a:r>
              <a:rPr lang="en-US" sz="4800" i="1" dirty="0"/>
              <a:t>Depression &amp; Anxiety (1091-</a:t>
            </a:r>
            <a:endParaRPr lang="en-US" sz="4800" dirty="0"/>
          </a:p>
          <a:p>
            <a:r>
              <a:rPr lang="en-US" sz="4800" i="1" dirty="0"/>
              <a:t>4269), 31</a:t>
            </a:r>
            <a:r>
              <a:rPr lang="en-US" sz="4800" dirty="0"/>
              <a:t>(12), 979–987. </a:t>
            </a:r>
            <a:r>
              <a:rPr lang="en-US" sz="4800" u="sng" dirty="0">
                <a:hlinkClick r:id="rId2"/>
              </a:rPr>
              <a:t>https://doi-org.proxy.longwood.edu/10.1002/da.22234</a:t>
            </a:r>
            <a:endParaRPr lang="en-US" sz="4800" dirty="0"/>
          </a:p>
          <a:p>
            <a:r>
              <a:rPr lang="en-US" sz="4800" dirty="0" err="1"/>
              <a:t>Kasvikis</a:t>
            </a:r>
            <a:r>
              <a:rPr lang="en-US" sz="4800" dirty="0"/>
              <a:t>, Y. G., </a:t>
            </a:r>
            <a:r>
              <a:rPr lang="en-US" sz="4800" dirty="0" err="1"/>
              <a:t>Tsakiris</a:t>
            </a:r>
            <a:r>
              <a:rPr lang="en-US" sz="4800" dirty="0"/>
              <a:t>, F., Marks, I. M., </a:t>
            </a:r>
            <a:r>
              <a:rPr lang="en-US" sz="4800" dirty="0" err="1"/>
              <a:t>Basoglu</a:t>
            </a:r>
            <a:r>
              <a:rPr lang="en-US" sz="4800" dirty="0"/>
              <a:t>, M., &amp; </a:t>
            </a:r>
            <a:r>
              <a:rPr lang="en-US" sz="4800" dirty="0" err="1"/>
              <a:t>Noshirvani</a:t>
            </a:r>
            <a:r>
              <a:rPr lang="en-US" sz="4800" dirty="0"/>
              <a:t>, H. F. (1986). Past history </a:t>
            </a:r>
          </a:p>
          <a:p>
            <a:r>
              <a:rPr lang="en-US" sz="4800" dirty="0"/>
              <a:t>of anorexia nervosa in women with obsessive-compulsive disorder. </a:t>
            </a:r>
            <a:r>
              <a:rPr lang="en-US" sz="4800" i="1" dirty="0"/>
              <a:t>International Journal of Eating Disorders</a:t>
            </a:r>
            <a:r>
              <a:rPr lang="en-US" sz="4800" dirty="0"/>
              <a:t>, </a:t>
            </a:r>
            <a:r>
              <a:rPr lang="en-US" sz="4800" i="1" dirty="0"/>
              <a:t>5</a:t>
            </a:r>
            <a:r>
              <a:rPr lang="en-US" sz="4800" dirty="0"/>
              <a:t>(6)</a:t>
            </a:r>
            <a:r>
              <a:rPr lang="en-US" sz="4800" i="1" dirty="0"/>
              <a:t>,</a:t>
            </a:r>
            <a:r>
              <a:rPr lang="en-US" sz="4800" dirty="0"/>
              <a:t> 1069–1075. </a:t>
            </a:r>
            <a:r>
              <a:rPr lang="en-US" sz="4800" u="sng" dirty="0">
                <a:hlinkClick r:id="rId3"/>
              </a:rPr>
              <a:t>https://doi-org.proxy.longwood.edu/10.1002/1098-108X(198609)5:6&lt;1069::AID-EAT2260050610&gt;3.0.CO;2-U</a:t>
            </a:r>
            <a:r>
              <a:rPr lang="en-US" sz="4800" dirty="0"/>
              <a:t>	 </a:t>
            </a:r>
          </a:p>
          <a:p>
            <a:r>
              <a:rPr lang="en-US" sz="4800" dirty="0"/>
              <a:t>Mrinalini, M., &amp; Singh, S. (2018). Management of a young adult female of chronic OCD with </a:t>
            </a:r>
          </a:p>
          <a:p>
            <a:r>
              <a:rPr lang="en-US" sz="4800" dirty="0"/>
              <a:t>religious obsessions and cleaning compulsions. </a:t>
            </a:r>
            <a:r>
              <a:rPr lang="en-US" sz="4800" i="1" dirty="0"/>
              <a:t>Indian Journal of Health &amp; </a:t>
            </a:r>
            <a:endParaRPr lang="en-US" sz="4800" dirty="0"/>
          </a:p>
          <a:p>
            <a:r>
              <a:rPr lang="en-US" sz="4800" i="1" dirty="0"/>
              <a:t>Wellbeing</a:t>
            </a:r>
            <a:r>
              <a:rPr lang="en-US" sz="4800" dirty="0"/>
              <a:t>, </a:t>
            </a:r>
            <a:r>
              <a:rPr lang="en-US" sz="4800" i="1" dirty="0"/>
              <a:t>9</a:t>
            </a:r>
            <a:r>
              <a:rPr lang="en-US" sz="4800" dirty="0"/>
              <a:t>(4)</a:t>
            </a:r>
            <a:r>
              <a:rPr lang="en-US" sz="4800" i="1" dirty="0"/>
              <a:t>,</a:t>
            </a:r>
            <a:r>
              <a:rPr lang="en-US" sz="4800" dirty="0"/>
              <a:t> 696–699. Retrieved from </a:t>
            </a:r>
          </a:p>
          <a:p>
            <a:r>
              <a:rPr lang="en-US" sz="4800" u="sng" dirty="0">
                <a:hlinkClick r:id="rId4"/>
              </a:rPr>
              <a:t>http://search.ebscohost.com.proxy.longwood.edu/login.aspx?direct=true&amp;db=a9h&amp;AN=1 35040416&amp;site=ehost-live&amp;scope=site</a:t>
            </a:r>
            <a:endParaRPr lang="en-US" sz="4800" dirty="0"/>
          </a:p>
          <a:p>
            <a:r>
              <a:rPr lang="en-US" sz="4800" dirty="0"/>
              <a:t>Steinman, S. A., </a:t>
            </a:r>
            <a:r>
              <a:rPr lang="en-US" sz="4800" dirty="0" err="1"/>
              <a:t>Ahmari</a:t>
            </a:r>
            <a:r>
              <a:rPr lang="en-US" sz="4800" dirty="0"/>
              <a:t>, S. E., Choo, T., </a:t>
            </a:r>
            <a:r>
              <a:rPr lang="en-US" sz="4800" dirty="0" err="1"/>
              <a:t>Kimeldorf</a:t>
            </a:r>
            <a:r>
              <a:rPr lang="en-US" sz="4800" dirty="0"/>
              <a:t>, M. B., </a:t>
            </a:r>
            <a:r>
              <a:rPr lang="en-US" sz="4800" dirty="0" err="1"/>
              <a:t>Feit</a:t>
            </a:r>
            <a:r>
              <a:rPr lang="en-US" sz="4800" dirty="0"/>
              <a:t>, R., </a:t>
            </a:r>
            <a:r>
              <a:rPr lang="en-US" sz="4800" dirty="0" err="1"/>
              <a:t>Loh</a:t>
            </a:r>
            <a:r>
              <a:rPr lang="en-US" sz="4800" dirty="0"/>
              <a:t>, S., &amp; Simpson, H. B. </a:t>
            </a:r>
          </a:p>
          <a:p>
            <a:r>
              <a:rPr lang="en-US" sz="4800" dirty="0"/>
              <a:t>(2016). Prepulse inhibition deficits only in females with obsessive-compulsive </a:t>
            </a:r>
          </a:p>
          <a:p>
            <a:r>
              <a:rPr lang="en-US" sz="4800" dirty="0"/>
              <a:t>disorder. </a:t>
            </a:r>
            <a:r>
              <a:rPr lang="en-US" sz="4800" i="1" dirty="0"/>
              <a:t>Depression &amp; Anxiety (1091-4269), 33</a:t>
            </a:r>
            <a:r>
              <a:rPr lang="en-US" sz="4800" dirty="0"/>
              <a:t>(3), 238–246. </a:t>
            </a:r>
            <a:r>
              <a:rPr lang="en-US" sz="4800" u="sng" dirty="0">
                <a:hlinkClick r:id="rId5"/>
              </a:rPr>
              <a:t>https://doi-org.proxy.longwood.edu/10.1002/da.22474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01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792</Words>
  <Application>Microsoft Macintosh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Courier New</vt:lpstr>
      <vt:lpstr>Tw Cen MT</vt:lpstr>
      <vt:lpstr>Tw Cen MT Condensed</vt:lpstr>
      <vt:lpstr>Wingdings</vt:lpstr>
      <vt:lpstr>Wingdings 3</vt:lpstr>
      <vt:lpstr>Integral</vt:lpstr>
      <vt:lpstr>Obsessive Compulsive Disorder In Females</vt:lpstr>
      <vt:lpstr>General Information</vt:lpstr>
      <vt:lpstr>Medical Explanation</vt:lpstr>
      <vt:lpstr>Menstrual Cycles</vt:lpstr>
      <vt:lpstr>Eating Disorders</vt:lpstr>
      <vt:lpstr>Treatment </vt:lpstr>
      <vt:lpstr>Conclusion/personal Experience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Obsessive Compulsive Disorder In Females</dc:title>
  <dc:creator>Ryleigh Turner</dc:creator>
  <cp:lastModifiedBy>Ryleigh Turner</cp:lastModifiedBy>
  <cp:revision>6</cp:revision>
  <dcterms:created xsi:type="dcterms:W3CDTF">2019-11-22T03:05:53Z</dcterms:created>
  <dcterms:modified xsi:type="dcterms:W3CDTF">2020-05-31T18:19:15Z</dcterms:modified>
</cp:coreProperties>
</file>