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3"/>
    <p:restoredTop sz="88007"/>
  </p:normalViewPr>
  <p:slideViewPr>
    <p:cSldViewPr snapToGrid="0" snapToObjects="1">
      <p:cViewPr>
        <p:scale>
          <a:sx n="24" d="100"/>
          <a:sy n="24" d="100"/>
        </p:scale>
        <p:origin x="-224" y="-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C327A-1596-F84D-A7CB-72C82F26596A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E1E5F-193F-E84B-A300-2DDB9B05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2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1E5F-193F-E84B-A300-2DDB9B05C5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2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5387342"/>
            <a:ext cx="32918400" cy="1146048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A1CF-726A-7A46-B4F2-ABD078ECC597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8F1-1236-044D-A995-7E72CBBE7A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A1CF-726A-7A46-B4F2-ABD078ECC597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8F1-1236-044D-A995-7E72CBBE7A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A1CF-726A-7A46-B4F2-ABD078ECC597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8F1-1236-044D-A995-7E72CBBE7A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A1CF-726A-7A46-B4F2-ABD078ECC597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8F1-1236-044D-A995-7E72CBBE7A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8206745"/>
            <a:ext cx="37856160" cy="13693138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22029425"/>
            <a:ext cx="37856160" cy="7200898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A1CF-726A-7A46-B4F2-ABD078ECC597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8F1-1236-044D-A995-7E72CBBE7A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A1CF-726A-7A46-B4F2-ABD078ECC597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8F1-1236-044D-A995-7E72CBBE7A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3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9" y="8069582"/>
            <a:ext cx="18568033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9" y="12024360"/>
            <a:ext cx="18568033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8069582"/>
            <a:ext cx="18659477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A1CF-726A-7A46-B4F2-ABD078ECC597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8F1-1236-044D-A995-7E72CBBE7A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A1CF-726A-7A46-B4F2-ABD078ECC597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8F1-1236-044D-A995-7E72CBBE7A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A1CF-726A-7A46-B4F2-ABD078ECC597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8F1-1236-044D-A995-7E72CBBE7A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A1CF-726A-7A46-B4F2-ABD078ECC597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8F1-1236-044D-A995-7E72CBBE7A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A1CF-726A-7A46-B4F2-ABD078ECC597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DA8F1-1236-044D-A995-7E72CBBE7A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3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EA1CF-726A-7A46-B4F2-ABD078ECC597}" type="datetimeFigureOut">
              <a:rPr lang="en-US" smtClean="0"/>
              <a:t>11/20/17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2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DA8F1-1236-044D-A995-7E72CBBE7A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1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hyperlink" Target="https://www.cornucopia.org/2013/06/top-10-most-common-gmo-foods/" TargetMode="External"/><Relationship Id="rId7" Type="http://schemas.openxmlformats.org/officeDocument/2006/relationships/hyperlink" Target="https://www.ncbi.nlm.nih.gov/pmc/articles/PMC2408621/" TargetMode="External"/><Relationship Id="rId8" Type="http://schemas.openxmlformats.org/officeDocument/2006/relationships/hyperlink" Target="https://www.nongmoproject.org/gmo-facts/what-is-gmo/" TargetMode="External"/><Relationship Id="rId9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0439529" y="6278778"/>
            <a:ext cx="4452470" cy="1209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9995611" y="21125079"/>
            <a:ext cx="4769254" cy="124858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015637" y="2615054"/>
            <a:ext cx="2572091" cy="10961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27200" y="21125079"/>
            <a:ext cx="5211482" cy="10996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78960" y="3097556"/>
            <a:ext cx="5311147" cy="99008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7933"/>
            <a:ext cx="43891200" cy="188038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67327"/>
            <a:ext cx="43891200" cy="2072640"/>
          </a:xfrm>
        </p:spPr>
        <p:txBody>
          <a:bodyPr>
            <a:normAutofit/>
          </a:bodyPr>
          <a:lstStyle/>
          <a:p>
            <a:pPr algn="ctr"/>
            <a:r>
              <a:rPr lang="en-US" sz="1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GMO Presence in Foods</a:t>
            </a:r>
            <a:endParaRPr lang="en-US" sz="1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2164" y="9904181"/>
            <a:ext cx="11140172" cy="8323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01102" y="2072640"/>
            <a:ext cx="11996098" cy="12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Brandon Jones &amp; Cammy Toddy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9641130" y="3281882"/>
            <a:ext cx="5250869" cy="12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/>
              <a:t>BIOL 101-50</a:t>
            </a:r>
            <a:endParaRPr lang="en-US" sz="7000" dirty="0"/>
          </a:p>
        </p:txBody>
      </p:sp>
      <p:sp>
        <p:nvSpPr>
          <p:cNvPr id="9" name="TextBox 8"/>
          <p:cNvSpPr txBox="1"/>
          <p:nvPr/>
        </p:nvSpPr>
        <p:spPr>
          <a:xfrm>
            <a:off x="17830800" y="4491124"/>
            <a:ext cx="9093200" cy="120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Longwood University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53079" y="3064137"/>
            <a:ext cx="4762907" cy="1209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78960" y="4104640"/>
            <a:ext cx="16651840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5200" dirty="0"/>
              <a:t>Genetically Modified Organisms (GMOs) are present in many common foods that many people are not </a:t>
            </a:r>
            <a:r>
              <a:rPr lang="en-US" sz="5200" dirty="0" smtClean="0"/>
              <a:t>aware of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200" dirty="0" smtClean="0"/>
              <a:t>GMOs </a:t>
            </a:r>
            <a:r>
              <a:rPr lang="en-US" sz="5200" dirty="0"/>
              <a:t>can be defined as living organisms with genetic material that has been artificially manipulated in a laboratory </a:t>
            </a:r>
            <a:r>
              <a:rPr lang="en-US" sz="5200" dirty="0" smtClean="0"/>
              <a:t>by genetic engineering </a:t>
            </a:r>
            <a:r>
              <a:rPr lang="en-US" sz="5200" dirty="0"/>
              <a:t>(“What is GMO?”, 2016</a:t>
            </a:r>
            <a:r>
              <a:rPr lang="en-US" sz="5200" dirty="0" smtClean="0"/>
              <a:t>) 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200" dirty="0" smtClean="0"/>
              <a:t>Journal </a:t>
            </a:r>
            <a:r>
              <a:rPr lang="en-US" sz="5200" dirty="0"/>
              <a:t>of the Royal Society of Medicine studied the safety of genetically modified plants and their effect on human </a:t>
            </a:r>
            <a:r>
              <a:rPr lang="en-US" sz="5200" dirty="0" smtClean="0"/>
              <a:t>health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200" dirty="0" smtClean="0"/>
              <a:t>Researchers found that genetically modified plants carry more mutations than their untransformed counterparts 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200" dirty="0"/>
              <a:t>L</a:t>
            </a:r>
            <a:r>
              <a:rPr lang="en-US" sz="5200" dirty="0" smtClean="0"/>
              <a:t>ed </a:t>
            </a:r>
            <a:r>
              <a:rPr lang="en-US" sz="5200" dirty="0"/>
              <a:t>researchers to have suspicions that plants and crops may be produced with lower levels of nutrients and higher levels of </a:t>
            </a:r>
            <a:r>
              <a:rPr lang="en-US" sz="5200" dirty="0" smtClean="0"/>
              <a:t>toxins they </a:t>
            </a:r>
            <a:r>
              <a:rPr lang="en-US" sz="5200" dirty="0"/>
              <a:t>found that genetically modified crops are highly regulated by the </a:t>
            </a:r>
            <a:r>
              <a:rPr lang="en-US" sz="5200" dirty="0" smtClean="0"/>
              <a:t>government (Key</a:t>
            </a:r>
            <a:r>
              <a:rPr lang="en-US" sz="5200" dirty="0"/>
              <a:t>, 2013</a:t>
            </a:r>
            <a:r>
              <a:rPr lang="en-US" sz="5200" dirty="0" smtClean="0"/>
              <a:t>) </a:t>
            </a:r>
            <a:endParaRPr lang="en-US" sz="5200" dirty="0"/>
          </a:p>
        </p:txBody>
      </p:sp>
      <p:sp>
        <p:nvSpPr>
          <p:cNvPr id="21" name="TextBox 20"/>
          <p:cNvSpPr txBox="1"/>
          <p:nvPr/>
        </p:nvSpPr>
        <p:spPr>
          <a:xfrm>
            <a:off x="34209318" y="14415247"/>
            <a:ext cx="184731" cy="1209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44705" y="24505969"/>
            <a:ext cx="36576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b="1" dirty="0" smtClean="0"/>
          </a:p>
          <a:p>
            <a:r>
              <a:rPr lang="en-US" sz="7200" b="1" dirty="0" smtClean="0"/>
              <a:t>Citations</a:t>
            </a:r>
            <a:endParaRPr lang="en-US" sz="7200" dirty="0"/>
          </a:p>
        </p:txBody>
      </p:sp>
      <p:sp>
        <p:nvSpPr>
          <p:cNvPr id="27" name="Rectangle 26"/>
          <p:cNvSpPr/>
          <p:nvPr/>
        </p:nvSpPr>
        <p:spPr>
          <a:xfrm>
            <a:off x="20816901" y="6278779"/>
            <a:ext cx="3654398" cy="12092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Methods</a:t>
            </a:r>
            <a:endParaRPr lang="en-US" dirty="0"/>
          </a:p>
        </p:txBody>
      </p:sp>
      <p:pic>
        <p:nvPicPr>
          <p:cNvPr id="29" name="Picture 2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605911" y="15952379"/>
            <a:ext cx="5668155" cy="524058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9379189" y="19214532"/>
            <a:ext cx="114791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dirty="0" smtClean="0"/>
          </a:p>
          <a:p>
            <a:endParaRPr lang="en-US" sz="5000" dirty="0"/>
          </a:p>
          <a:p>
            <a:endParaRPr lang="en-US" sz="5000" dirty="0" smtClean="0"/>
          </a:p>
          <a:p>
            <a:r>
              <a:rPr lang="en-US" sz="5000" dirty="0" smtClean="0"/>
              <a:t>Figure 2. Food 2, Bite Size Tortilla Chips</a:t>
            </a:r>
            <a:endParaRPr lang="en-US" sz="5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4319" y="15033597"/>
            <a:ext cx="4631381" cy="554893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232765" y="20123754"/>
            <a:ext cx="77455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Figure 1. Food 1, Puff Corn</a:t>
            </a:r>
            <a:endParaRPr lang="en-US" sz="5000" dirty="0"/>
          </a:p>
        </p:txBody>
      </p:sp>
      <p:sp>
        <p:nvSpPr>
          <p:cNvPr id="34" name="TextBox 33"/>
          <p:cNvSpPr txBox="1"/>
          <p:nvPr/>
        </p:nvSpPr>
        <p:spPr>
          <a:xfrm>
            <a:off x="1398494" y="26678965"/>
            <a:ext cx="21257101" cy="6056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/>
              <a:t>Keenan, Chris. (2013, June 19). Top 10 Most Common GMO Foods. </a:t>
            </a:r>
            <a:r>
              <a:rPr lang="en-US" sz="4500" i="1" dirty="0"/>
              <a:t>Cornucopia Institute</a:t>
            </a:r>
            <a:r>
              <a:rPr lang="en-US" sz="4500" dirty="0"/>
              <a:t>,</a:t>
            </a:r>
          </a:p>
          <a:p>
            <a:r>
              <a:rPr lang="en-US" sz="4500" dirty="0"/>
              <a:t> Retrieved from </a:t>
            </a:r>
            <a:r>
              <a:rPr lang="en-US" sz="4500" u="sng" dirty="0">
                <a:hlinkClick r:id="rId6"/>
              </a:rPr>
              <a:t>https://www.cornucopia.org/2013/06/top-10-most-common-gmo-foods/</a:t>
            </a:r>
            <a:r>
              <a:rPr lang="en-US" sz="4500" dirty="0"/>
              <a:t> </a:t>
            </a:r>
            <a:endParaRPr lang="en-US" sz="4500" dirty="0" smtClean="0"/>
          </a:p>
          <a:p>
            <a:r>
              <a:rPr lang="en-US" sz="4500" dirty="0" smtClean="0"/>
              <a:t>Key, S., Ma, J. K.-C., &amp; Drake, P. M. (2008). Genetically modified plants and human </a:t>
            </a:r>
          </a:p>
          <a:p>
            <a:r>
              <a:rPr lang="en-US" sz="4500" dirty="0" smtClean="0"/>
              <a:t>	health. </a:t>
            </a:r>
            <a:r>
              <a:rPr lang="en-US" sz="4500" i="1" dirty="0" smtClean="0"/>
              <a:t>Journal of the Royal Society of Medicine</a:t>
            </a:r>
            <a:r>
              <a:rPr lang="en-US" sz="4500" dirty="0" smtClean="0"/>
              <a:t>, </a:t>
            </a:r>
            <a:r>
              <a:rPr lang="en-US" sz="4500" i="1" dirty="0" smtClean="0"/>
              <a:t>101</a:t>
            </a:r>
            <a:r>
              <a:rPr lang="en-US" sz="4500" dirty="0" smtClean="0"/>
              <a:t>(6), 290–298. </a:t>
            </a:r>
          </a:p>
          <a:p>
            <a:r>
              <a:rPr lang="en-US" sz="4500" dirty="0" smtClean="0"/>
              <a:t>	</a:t>
            </a:r>
            <a:r>
              <a:rPr lang="en-US" sz="4500" u="sng" dirty="0" smtClean="0">
                <a:hlinkClick r:id="rId7"/>
              </a:rPr>
              <a:t>https://www.ncbi.nlm.nih.gov/pmc/articles/PMC2408621/</a:t>
            </a:r>
            <a:r>
              <a:rPr lang="en-US" sz="4500" dirty="0" smtClean="0"/>
              <a:t> </a:t>
            </a:r>
          </a:p>
          <a:p>
            <a:r>
              <a:rPr lang="en-US" sz="4500" dirty="0" smtClean="0"/>
              <a:t>What is GMO?. </a:t>
            </a:r>
            <a:r>
              <a:rPr lang="en-US" sz="4500" i="1" dirty="0" smtClean="0"/>
              <a:t>Non GMO Project, </a:t>
            </a:r>
            <a:r>
              <a:rPr lang="en-US" sz="4500" dirty="0" smtClean="0"/>
              <a:t>(2016). Retrieved from </a:t>
            </a:r>
          </a:p>
          <a:p>
            <a:r>
              <a:rPr lang="en-US" sz="4500" dirty="0" smtClean="0"/>
              <a:t>	</a:t>
            </a:r>
            <a:r>
              <a:rPr lang="en-US" sz="4500" u="sng" dirty="0" smtClean="0">
                <a:hlinkClick r:id="rId8"/>
              </a:rPr>
              <a:t>https://www.nongmoproject.org/gmo-facts/what-is-gmo/</a:t>
            </a:r>
            <a:r>
              <a:rPr lang="en-US" sz="4500" dirty="0" smtClean="0"/>
              <a:t> 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070923" y="21032746"/>
            <a:ext cx="21358311" cy="5210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  Specific Aim</a:t>
            </a:r>
          </a:p>
          <a:p>
            <a:endParaRPr lang="en-US" sz="4500" b="1" dirty="0" smtClean="0"/>
          </a:p>
          <a:p>
            <a:r>
              <a:rPr lang="en-US" sz="5400" b="1" dirty="0" smtClean="0"/>
              <a:t>Purpose: </a:t>
            </a:r>
            <a:r>
              <a:rPr lang="en-US" sz="5400" dirty="0" smtClean="0"/>
              <a:t>test </a:t>
            </a:r>
            <a:r>
              <a:rPr lang="en-US" sz="5400" dirty="0"/>
              <a:t>the presence of GMOs in everyday food products</a:t>
            </a:r>
            <a:r>
              <a:rPr lang="en-US" sz="5400" dirty="0" smtClean="0">
                <a:effectLst/>
              </a:rPr>
              <a:t> </a:t>
            </a:r>
          </a:p>
          <a:p>
            <a:r>
              <a:rPr lang="en-US" sz="5000" b="1" dirty="0"/>
              <a:t>I</a:t>
            </a:r>
            <a:r>
              <a:rPr lang="en-US" sz="5000" b="1" dirty="0" smtClean="0"/>
              <a:t>nitial Hypothesis: </a:t>
            </a:r>
            <a:r>
              <a:rPr lang="en-US" sz="5000" dirty="0"/>
              <a:t>was the greater the amount of known GMO ingredients such as corn and soy, the more likely the product was to contain </a:t>
            </a:r>
            <a:r>
              <a:rPr lang="en-US" sz="5000" dirty="0" smtClean="0"/>
              <a:t>GMOs</a:t>
            </a:r>
            <a:endParaRPr lang="en-US" sz="5000" dirty="0"/>
          </a:p>
          <a:p>
            <a:endParaRPr lang="en-US" sz="5000" dirty="0"/>
          </a:p>
        </p:txBody>
      </p:sp>
      <p:sp>
        <p:nvSpPr>
          <p:cNvPr id="40" name="Rectangle 39"/>
          <p:cNvSpPr/>
          <p:nvPr/>
        </p:nvSpPr>
        <p:spPr>
          <a:xfrm>
            <a:off x="33372071" y="2562935"/>
            <a:ext cx="1996893" cy="12092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Data</a:t>
            </a:r>
            <a:endParaRPr lang="en-US" b="1" dirty="0"/>
          </a:p>
        </p:txBody>
      </p:sp>
      <p:sp>
        <p:nvSpPr>
          <p:cNvPr id="44" name="Rectangle 43"/>
          <p:cNvSpPr/>
          <p:nvPr/>
        </p:nvSpPr>
        <p:spPr>
          <a:xfrm>
            <a:off x="29995611" y="21125079"/>
            <a:ext cx="4769254" cy="1209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Conclusions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0875917" y="18987246"/>
            <a:ext cx="9686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Figure 4. Gel Electrophoresis results</a:t>
            </a:r>
            <a:endParaRPr lang="en-US" sz="5000" dirty="0"/>
          </a:p>
        </p:txBody>
      </p:sp>
      <p:sp>
        <p:nvSpPr>
          <p:cNvPr id="46" name="TextBox 45"/>
          <p:cNvSpPr txBox="1"/>
          <p:nvPr/>
        </p:nvSpPr>
        <p:spPr>
          <a:xfrm>
            <a:off x="28436901" y="4104641"/>
            <a:ext cx="130338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5000" dirty="0" smtClean="0"/>
              <a:t>Figure 4 represents gel electrophoresis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000" dirty="0"/>
              <a:t>F</a:t>
            </a:r>
            <a:r>
              <a:rPr lang="en-US" sz="5000" dirty="0" smtClean="0"/>
              <a:t>irst lane is the ruler and indicates the number of base pairs starting from 1,000 going to 750, 500, 200, and 100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000" dirty="0" smtClean="0"/>
              <a:t>Anything that falls below 100 base pairs is relevant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000" dirty="0"/>
              <a:t>S</a:t>
            </a:r>
            <a:r>
              <a:rPr lang="en-US" sz="5000" dirty="0" smtClean="0"/>
              <a:t>haded in well represents the presence of DNA in either our control or tested food</a:t>
            </a:r>
            <a:endParaRPr lang="en-US" sz="5000" dirty="0"/>
          </a:p>
        </p:txBody>
      </p:sp>
      <p:sp>
        <p:nvSpPr>
          <p:cNvPr id="47" name="TextBox 46"/>
          <p:cNvSpPr txBox="1"/>
          <p:nvPr/>
        </p:nvSpPr>
        <p:spPr>
          <a:xfrm>
            <a:off x="22768758" y="22738364"/>
            <a:ext cx="18701971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charset="0"/>
              <a:buChar char="•"/>
            </a:pPr>
            <a:r>
              <a:rPr lang="en-US" sz="5600" dirty="0"/>
              <a:t>There appeared to be a negative correlation of GMOs between the DNA of the corn puffs and tortilla chips mixed with either plant master mix or GMO master </a:t>
            </a:r>
            <a:r>
              <a:rPr lang="en-US" sz="5600" dirty="0" smtClean="0"/>
              <a:t>mix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600" dirty="0" smtClean="0"/>
              <a:t>The results </a:t>
            </a:r>
            <a:r>
              <a:rPr lang="en-US" sz="5600" dirty="0"/>
              <a:t>showed that both foods did not contain </a:t>
            </a:r>
            <a:r>
              <a:rPr lang="en-US" sz="5600" dirty="0" smtClean="0"/>
              <a:t>GMOs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600" dirty="0" smtClean="0"/>
              <a:t>The hypothesis </a:t>
            </a:r>
            <a:r>
              <a:rPr lang="en-US" sz="5600" dirty="0"/>
              <a:t>was incorrect because the ingredients listed in the food products are typically linked to GMOs, but in this case, they did not show signs of </a:t>
            </a:r>
            <a:r>
              <a:rPr lang="en-US" sz="5600" dirty="0" smtClean="0"/>
              <a:t>GMOs </a:t>
            </a:r>
          </a:p>
          <a:p>
            <a:pPr marL="685800" indent="-685800">
              <a:buFont typeface="Arial" charset="0"/>
              <a:buChar char="•"/>
            </a:pPr>
            <a:r>
              <a:rPr lang="en-US" sz="5600" dirty="0" smtClean="0"/>
              <a:t>Through </a:t>
            </a:r>
            <a:r>
              <a:rPr lang="en-US" sz="5600" dirty="0"/>
              <a:t>the evidence in the gel electrophoresis image, there seemed to be more DNA present in food 1 than in food </a:t>
            </a:r>
            <a:r>
              <a:rPr lang="en-US" sz="5600" dirty="0" smtClean="0"/>
              <a:t>2 because lane 4 was more heavily shaded than lane 6. </a:t>
            </a:r>
            <a:endParaRPr lang="en-US" sz="5600" dirty="0"/>
          </a:p>
        </p:txBody>
      </p:sp>
      <p:sp>
        <p:nvSpPr>
          <p:cNvPr id="13" name="TextBox 12"/>
          <p:cNvSpPr txBox="1"/>
          <p:nvPr/>
        </p:nvSpPr>
        <p:spPr>
          <a:xfrm>
            <a:off x="17830800" y="7488018"/>
            <a:ext cx="10566400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000" b="1" dirty="0" smtClean="0"/>
              <a:t>Extraction of DNA from Food Samples</a:t>
            </a:r>
          </a:p>
          <a:p>
            <a:pPr marL="1143000" marR="0" lvl="0" indent="-1143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5000" dirty="0" smtClean="0"/>
              <a:t>Weigh 0.5-2g of food product</a:t>
            </a:r>
          </a:p>
          <a:p>
            <a:pPr marL="1143000" marR="0" lvl="0" indent="-1143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5000" dirty="0" smtClean="0"/>
              <a:t>Add 5ml of water then grind with mortar and pestle</a:t>
            </a:r>
          </a:p>
          <a:p>
            <a:pPr marL="1143000" marR="0" lvl="0" indent="-1143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5000" dirty="0" smtClean="0"/>
              <a:t>Place in screwcap tube of “non-GMO” </a:t>
            </a:r>
            <a:r>
              <a:rPr lang="en-US" sz="5000" dirty="0" err="1" smtClean="0"/>
              <a:t>InstaGene</a:t>
            </a:r>
            <a:r>
              <a:rPr lang="en-US" sz="5000" dirty="0" smtClean="0"/>
              <a:t> matrix</a:t>
            </a:r>
          </a:p>
          <a:p>
            <a:pPr marL="1143000" marR="0" lvl="0" indent="-1143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5000" dirty="0" smtClean="0"/>
              <a:t>Place tube in centrifuge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000" b="1" dirty="0" smtClean="0"/>
              <a:t>PCR Reactions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5000" b="1" dirty="0"/>
              <a:t> </a:t>
            </a:r>
            <a:r>
              <a:rPr lang="en-US" sz="5000" dirty="0" smtClean="0"/>
              <a:t>label and insert 4 tubes with 20 </a:t>
            </a:r>
            <a:r>
              <a:rPr lang="en-US" sz="5000" dirty="0" err="1" smtClean="0"/>
              <a:t>ul</a:t>
            </a:r>
            <a:r>
              <a:rPr lang="en-US" sz="5000" dirty="0" smtClean="0"/>
              <a:t> of PMM and 4 with 20 </a:t>
            </a:r>
            <a:r>
              <a:rPr lang="en-US" sz="5000" dirty="0" err="1" smtClean="0"/>
              <a:t>ul</a:t>
            </a:r>
            <a:r>
              <a:rPr lang="en-US" sz="5000" dirty="0" smtClean="0"/>
              <a:t> of GMM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000" b="1" dirty="0" smtClean="0"/>
              <a:t>Electrophoresis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5000" dirty="0" smtClean="0"/>
              <a:t>Use 3% agarose gel to separate bands so they can be seen</a:t>
            </a:r>
          </a:p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5000" dirty="0" smtClean="0"/>
              <a:t>Observe results and draw conclusions</a:t>
            </a:r>
            <a:endParaRPr lang="en-US" sz="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6436" y="-93954"/>
            <a:ext cx="2327512" cy="22012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34789" y="-12478"/>
            <a:ext cx="2373406" cy="211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429</TotalTime>
  <Words>488</Words>
  <Application>Microsoft Macintosh PowerPoint</Application>
  <PresentationFormat>Custom</PresentationFormat>
  <Paragraphs>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GMO Presence in Foods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 Toddy</dc:creator>
  <cp:lastModifiedBy>Cameron Toddy</cp:lastModifiedBy>
  <cp:revision>22</cp:revision>
  <cp:lastPrinted>2017-11-16T20:02:09Z</cp:lastPrinted>
  <dcterms:created xsi:type="dcterms:W3CDTF">2017-11-16T16:17:18Z</dcterms:created>
  <dcterms:modified xsi:type="dcterms:W3CDTF">2017-11-21T01:25:36Z</dcterms:modified>
</cp:coreProperties>
</file>