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Nunito"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4" y="54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622473a7f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622473a7f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understand the main idea behind why SM was created however we need to “Educate students that SM is not the real world”.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62120abf7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62120abf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61fbb7e36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61fbb7e36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62120abf7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62120abf7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6203f9f55c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6203f9f55c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61fbb7e363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61fbb7e363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621505e09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621505e093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78cbc59a9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478cbc59a9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61fa9d8fe2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61fa9d8fe2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Melanie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62120abf7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62120abf7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61fbb7e36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61fbb7e3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61fbb7e363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61fbb7e363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1fbb7e36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61fbb7e36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333333"/>
                </a:solidFill>
                <a:highlight>
                  <a:srgbClr val="FFFFFF"/>
                </a:highlight>
              </a:rPr>
              <a:t>Traditionally, social comparisons (in offline contexts) include in-person interactions with others (family members, coworkers, etc.). However, as people use social networking sites more and more, the majority of their comparative information is positive (upward). This is due to the fact that social networking sites provide the perfect platform for meticulous self-presentation by allowing users to select content on their profiles, post pictures, and represent themselves in ideal ways (Rosenberg &amp; Egbert, 2011).</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61fbb7e36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61fbb7e363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61fbb7e363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61fbb7e363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Teens spend on average 9 hours a day consuming media</a:t>
            </a:r>
            <a:endParaRPr b="1"/>
          </a:p>
          <a:p>
            <a:pPr marL="0" lvl="0" indent="0" algn="l" rtl="0">
              <a:spcBef>
                <a:spcPts val="0"/>
              </a:spcBef>
              <a:spcAft>
                <a:spcPts val="0"/>
              </a:spcAft>
              <a:buNone/>
            </a:pPr>
            <a:r>
              <a:rPr lang="en" b="1"/>
              <a:t>24% of teens go online almost constantly</a:t>
            </a:r>
            <a:endParaRPr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commonsensemedia.org/videos/social-media-social-life-teens-reveal-their-experience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familyeducation.com/mobile-apps/a-complete-guide-to-potentially-dangerous-apps-all-parents-should-be-aware-o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smartsocial.com/positive-impact-of-social-media/"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polleverywhere.com/free_text_polls/EFhVuhDPRN3MNbpxUG3W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newyorkbehavioralhealth.com/social-media-use-and-self-estee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newyorkbehavioralhealth.com/social-media-use-and-self-esteem"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bbc.com/future/story/20180110-the-vital-time-you-really-shouldnt-be-on-social-media"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techprevue.com/negative-social-media-adolescent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858703" y="1744408"/>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FF"/>
                </a:solidFill>
              </a:rPr>
              <a:t>Impacts of Social Media K-12</a:t>
            </a:r>
            <a:endParaRPr>
              <a:solidFill>
                <a:srgbClr val="0000FF"/>
              </a:solidFill>
            </a:endParaRPr>
          </a:p>
        </p:txBody>
      </p:sp>
      <p:sp>
        <p:nvSpPr>
          <p:cNvPr id="129" name="Google Shape;129;p13"/>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000000"/>
                </a:solidFill>
              </a:rPr>
              <a:t>Tim Pellerin and Melanie Womble</a:t>
            </a:r>
            <a:endParaRPr sz="240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2"/>
          <p:cNvSpPr txBox="1">
            <a:spLocks noGrp="1"/>
          </p:cNvSpPr>
          <p:nvPr>
            <p:ph type="title"/>
          </p:nvPr>
        </p:nvSpPr>
        <p:spPr>
          <a:xfrm>
            <a:off x="819150" y="550575"/>
            <a:ext cx="7505700" cy="68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High School Perspective</a:t>
            </a:r>
            <a:endParaRPr/>
          </a:p>
        </p:txBody>
      </p:sp>
      <p:sp>
        <p:nvSpPr>
          <p:cNvPr id="180" name="Google Shape;180;p22"/>
          <p:cNvSpPr txBox="1">
            <a:spLocks noGrp="1"/>
          </p:cNvSpPr>
          <p:nvPr>
            <p:ph type="body" idx="1"/>
          </p:nvPr>
        </p:nvSpPr>
        <p:spPr>
          <a:xfrm>
            <a:off x="819150" y="1363600"/>
            <a:ext cx="7505700" cy="30750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Impacts grades, distraction</a:t>
            </a:r>
            <a:endParaRPr b="1"/>
          </a:p>
          <a:p>
            <a:pPr marL="457200" lvl="0" indent="-311150" algn="l" rtl="0">
              <a:spcBef>
                <a:spcPts val="0"/>
              </a:spcBef>
              <a:spcAft>
                <a:spcPts val="0"/>
              </a:spcAft>
              <a:buSzPts val="1300"/>
              <a:buChar char="●"/>
            </a:pPr>
            <a:r>
              <a:rPr lang="en"/>
              <a:t>Students are unable to shut off or remove themselves from a conflict (cyberbullying continues even when school is out), allows students to be anonymous.</a:t>
            </a:r>
            <a:r>
              <a:rPr lang="en" b="1"/>
              <a:t>*</a:t>
            </a:r>
            <a:endParaRPr b="1"/>
          </a:p>
          <a:p>
            <a:pPr marL="457200" lvl="0" indent="-311150" algn="l" rtl="0">
              <a:spcBef>
                <a:spcPts val="0"/>
              </a:spcBef>
              <a:spcAft>
                <a:spcPts val="0"/>
              </a:spcAft>
              <a:buSzPts val="1300"/>
              <a:buChar char="●"/>
            </a:pPr>
            <a:r>
              <a:rPr lang="en"/>
              <a:t>Social media is attached to self-esteem</a:t>
            </a:r>
            <a:r>
              <a:rPr lang="en" b="1"/>
              <a:t>*</a:t>
            </a:r>
            <a:endParaRPr b="1"/>
          </a:p>
          <a:p>
            <a:pPr marL="457200" lvl="0" indent="-311150" algn="l" rtl="0">
              <a:spcBef>
                <a:spcPts val="0"/>
              </a:spcBef>
              <a:spcAft>
                <a:spcPts val="0"/>
              </a:spcAft>
              <a:buSzPts val="1300"/>
              <a:buChar char="●"/>
            </a:pPr>
            <a:r>
              <a:rPr lang="en"/>
              <a:t>Disrupts sleep</a:t>
            </a:r>
            <a:r>
              <a:rPr lang="en" b="1"/>
              <a:t>*</a:t>
            </a:r>
            <a:endParaRPr b="1"/>
          </a:p>
          <a:p>
            <a:pPr marL="457200" lvl="0" indent="-311150" algn="l" rtl="0">
              <a:spcBef>
                <a:spcPts val="0"/>
              </a:spcBef>
              <a:spcAft>
                <a:spcPts val="0"/>
              </a:spcAft>
              <a:buSzPts val="1300"/>
              <a:buChar char="●"/>
            </a:pPr>
            <a:r>
              <a:rPr lang="en"/>
              <a:t>Lack of self-control</a:t>
            </a:r>
            <a:r>
              <a:rPr lang="en" b="1"/>
              <a:t>*</a:t>
            </a:r>
            <a:endParaRPr b="1"/>
          </a:p>
          <a:p>
            <a:pPr marL="457200" lvl="0" indent="-311150" algn="l" rtl="0">
              <a:spcBef>
                <a:spcPts val="0"/>
              </a:spcBef>
              <a:spcAft>
                <a:spcPts val="0"/>
              </a:spcAft>
              <a:buSzPts val="1300"/>
              <a:buChar char="●"/>
            </a:pPr>
            <a:r>
              <a:rPr lang="en"/>
              <a:t>Improper English</a:t>
            </a:r>
            <a:r>
              <a:rPr lang="en" b="1"/>
              <a:t>*</a:t>
            </a:r>
            <a:endParaRPr b="1"/>
          </a:p>
          <a:p>
            <a:pPr marL="457200" lvl="0" indent="-311150" algn="l" rtl="0">
              <a:spcBef>
                <a:spcPts val="0"/>
              </a:spcBef>
              <a:spcAft>
                <a:spcPts val="0"/>
              </a:spcAft>
              <a:buSzPts val="1300"/>
              <a:buChar char="●"/>
            </a:pPr>
            <a:r>
              <a:rPr lang="en"/>
              <a:t>The false belief that if it is online it must be true, creates false reality</a:t>
            </a:r>
            <a:r>
              <a:rPr lang="en" b="1"/>
              <a:t>*</a:t>
            </a:r>
            <a:endParaRPr b="1"/>
          </a:p>
          <a:p>
            <a:pPr marL="457200" lvl="0" indent="-311150" algn="l" rtl="0">
              <a:spcBef>
                <a:spcPts val="0"/>
              </a:spcBef>
              <a:spcAft>
                <a:spcPts val="0"/>
              </a:spcAft>
              <a:buSzPts val="1300"/>
              <a:buChar char="●"/>
            </a:pPr>
            <a:r>
              <a:rPr lang="en"/>
              <a:t>Students post their thoughts and feelings - (Suicidal ideation)</a:t>
            </a:r>
            <a:r>
              <a:rPr lang="en" b="1"/>
              <a:t>*</a:t>
            </a:r>
            <a:endParaRPr b="1"/>
          </a:p>
          <a:p>
            <a:pPr marL="457200" lvl="0" indent="-311150" algn="l" rtl="0">
              <a:spcBef>
                <a:spcPts val="0"/>
              </a:spcBef>
              <a:spcAft>
                <a:spcPts val="0"/>
              </a:spcAft>
              <a:buSzPts val="1300"/>
              <a:buChar char="●"/>
            </a:pPr>
            <a:r>
              <a:rPr lang="en"/>
              <a:t>Using SM to post taped fights* or threats of fights</a:t>
            </a:r>
            <a:r>
              <a:rPr lang="en" b="1"/>
              <a:t>*</a:t>
            </a:r>
            <a:endParaRPr b="1"/>
          </a:p>
          <a:p>
            <a:pPr marL="457200" lvl="0" indent="-311150" algn="l" rtl="0">
              <a:spcBef>
                <a:spcPts val="0"/>
              </a:spcBef>
              <a:spcAft>
                <a:spcPts val="0"/>
              </a:spcAft>
              <a:buSzPts val="1300"/>
              <a:buChar char="●"/>
            </a:pPr>
            <a:r>
              <a:rPr lang="en" b="1"/>
              <a:t>Social media does allow students to stay connected</a:t>
            </a:r>
            <a:endParaRPr b="1"/>
          </a:p>
          <a:p>
            <a:pPr marL="457200" lvl="0" indent="-311150" algn="l" rtl="0">
              <a:spcBef>
                <a:spcPts val="0"/>
              </a:spcBef>
              <a:spcAft>
                <a:spcPts val="0"/>
              </a:spcAft>
              <a:buSzPts val="1300"/>
              <a:buChar char="●"/>
            </a:pPr>
            <a:r>
              <a:rPr lang="en" b="1"/>
              <a:t>Networking</a:t>
            </a:r>
            <a:endParaRPr b="1"/>
          </a:p>
          <a:p>
            <a:pPr marL="457200" lvl="0" indent="-311150" algn="l" rtl="0">
              <a:spcBef>
                <a:spcPts val="0"/>
              </a:spcBef>
              <a:spcAft>
                <a:spcPts val="0"/>
              </a:spcAft>
              <a:buSzPts val="1300"/>
              <a:buChar char="●"/>
            </a:pPr>
            <a:r>
              <a:rPr lang="en" b="1"/>
              <a:t>Platform for social causes</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the students have to say about SM</a:t>
            </a:r>
            <a:endParaRPr/>
          </a:p>
        </p:txBody>
      </p:sp>
      <p:sp>
        <p:nvSpPr>
          <p:cNvPr id="186" name="Google Shape;186;p23"/>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u="sng">
                <a:solidFill>
                  <a:schemeClr val="hlink"/>
                </a:solidFill>
                <a:latin typeface="Arial"/>
                <a:ea typeface="Arial"/>
                <a:cs typeface="Arial"/>
                <a:sym typeface="Arial"/>
                <a:hlinkClick r:id="rId3"/>
              </a:rPr>
              <a:t>https://www.commonsensemedia.org/videos/social-media-social-life-teens-reveal-their-experiences</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4"/>
          <p:cNvSpPr txBox="1">
            <a:spLocks noGrp="1"/>
          </p:cNvSpPr>
          <p:nvPr>
            <p:ph type="title"/>
          </p:nvPr>
        </p:nvSpPr>
        <p:spPr>
          <a:xfrm>
            <a:off x="819150" y="657425"/>
            <a:ext cx="7505700" cy="50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FF"/>
                </a:solidFill>
              </a:rPr>
              <a:t>Apps that could be potentially dangerous for our students</a:t>
            </a:r>
            <a:endParaRPr>
              <a:solidFill>
                <a:srgbClr val="0000FF"/>
              </a:solidFill>
            </a:endParaRPr>
          </a:p>
        </p:txBody>
      </p:sp>
      <p:sp>
        <p:nvSpPr>
          <p:cNvPr id="192" name="Google Shape;192;p24"/>
          <p:cNvSpPr txBox="1">
            <a:spLocks noGrp="1"/>
          </p:cNvSpPr>
          <p:nvPr>
            <p:ph type="body" idx="1"/>
          </p:nvPr>
        </p:nvSpPr>
        <p:spPr>
          <a:xfrm>
            <a:off x="298225" y="1600525"/>
            <a:ext cx="8609100" cy="36381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None/>
            </a:pPr>
            <a:endParaRPr sz="1400" b="1"/>
          </a:p>
          <a:p>
            <a:pPr marL="457200" lvl="0" indent="457200" algn="l" rtl="0">
              <a:spcBef>
                <a:spcPts val="1600"/>
              </a:spcBef>
              <a:spcAft>
                <a:spcPts val="0"/>
              </a:spcAft>
              <a:buNone/>
            </a:pPr>
            <a:r>
              <a:rPr lang="en" sz="1400" b="1"/>
              <a:t>Tik Tok		IMVU			Snapchat		Whisper</a:t>
            </a:r>
            <a:endParaRPr sz="1400" b="1"/>
          </a:p>
          <a:p>
            <a:pPr marL="457200" lvl="0" indent="457200" algn="l" rtl="0">
              <a:spcBef>
                <a:spcPts val="1600"/>
              </a:spcBef>
              <a:spcAft>
                <a:spcPts val="0"/>
              </a:spcAft>
              <a:buNone/>
            </a:pPr>
            <a:r>
              <a:rPr lang="en" sz="1400" b="1"/>
              <a:t>YouTube		Houseparty		Instagram		Vsco</a:t>
            </a:r>
            <a:endParaRPr sz="1400" b="1"/>
          </a:p>
          <a:p>
            <a:pPr marL="457200" lvl="0" indent="457200" algn="l" rtl="0">
              <a:spcBef>
                <a:spcPts val="1600"/>
              </a:spcBef>
              <a:spcAft>
                <a:spcPts val="0"/>
              </a:spcAft>
              <a:buNone/>
            </a:pPr>
            <a:r>
              <a:rPr lang="en" sz="1400" b="1"/>
              <a:t>Telloymn		Tinder		Look			kik.</a:t>
            </a:r>
            <a:endParaRPr sz="1400" b="1"/>
          </a:p>
          <a:p>
            <a:pPr marL="457200" lvl="0" indent="457200" algn="l" rtl="0">
              <a:spcBef>
                <a:spcPts val="1600"/>
              </a:spcBef>
              <a:spcAft>
                <a:spcPts val="0"/>
              </a:spcAft>
              <a:buNone/>
            </a:pPr>
            <a:r>
              <a:rPr lang="en" sz="1400" b="1"/>
              <a:t>Bigo Live		Voxer			Tumblr		ask.fm</a:t>
            </a:r>
            <a:endParaRPr sz="1400" b="1"/>
          </a:p>
          <a:p>
            <a:pPr marL="457200" lvl="0" indent="457200" algn="l" rtl="0">
              <a:spcBef>
                <a:spcPts val="1600"/>
              </a:spcBef>
              <a:spcAft>
                <a:spcPts val="0"/>
              </a:spcAft>
              <a:buNone/>
            </a:pPr>
            <a:endParaRPr sz="1400" b="1"/>
          </a:p>
          <a:p>
            <a:pPr marL="0" lvl="0" indent="0" algn="l" rtl="0">
              <a:spcBef>
                <a:spcPts val="1600"/>
              </a:spcBef>
              <a:spcAft>
                <a:spcPts val="1600"/>
              </a:spcAft>
              <a:buNone/>
            </a:pPr>
            <a:r>
              <a:rPr lang="en" sz="1200" u="sng">
                <a:solidFill>
                  <a:schemeClr val="accent5"/>
                </a:solidFill>
                <a:latin typeface="Arial"/>
                <a:ea typeface="Arial"/>
                <a:cs typeface="Arial"/>
                <a:sym typeface="Arial"/>
                <a:hlinkClick r:id="rId3"/>
              </a:rPr>
              <a:t>https://www.familyeducation.com/mobile-apps/a-complete-guide-to-potentially-dangerous-apps-all-parents-should-be-aware-of</a:t>
            </a:r>
            <a:endParaRPr sz="1400"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25"/>
          <p:cNvPicPr preferRelativeResize="0"/>
          <p:nvPr/>
        </p:nvPicPr>
        <p:blipFill>
          <a:blip r:embed="rId3">
            <a:alphaModFix/>
          </a:blip>
          <a:stretch>
            <a:fillRect/>
          </a:stretch>
        </p:blipFill>
        <p:spPr>
          <a:xfrm>
            <a:off x="3185300" y="552650"/>
            <a:ext cx="2601399" cy="40900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6"/>
          <p:cNvSpPr txBox="1">
            <a:spLocks noGrp="1"/>
          </p:cNvSpPr>
          <p:nvPr>
            <p:ph type="title"/>
          </p:nvPr>
        </p:nvSpPr>
        <p:spPr>
          <a:xfrm>
            <a:off x="819150" y="845600"/>
            <a:ext cx="7505700" cy="62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000000"/>
                </a:solidFill>
              </a:rPr>
              <a:t>Ways SM Can Positively Affect Students</a:t>
            </a:r>
            <a:endParaRPr sz="1800" b="1">
              <a:solidFill>
                <a:srgbClr val="000000"/>
              </a:solidFill>
            </a:endParaRPr>
          </a:p>
        </p:txBody>
      </p:sp>
      <p:sp>
        <p:nvSpPr>
          <p:cNvPr id="203" name="Google Shape;203;p26"/>
          <p:cNvSpPr txBox="1">
            <a:spLocks noGrp="1"/>
          </p:cNvSpPr>
          <p:nvPr>
            <p:ph type="body" idx="1"/>
          </p:nvPr>
        </p:nvSpPr>
        <p:spPr>
          <a:xfrm>
            <a:off x="819150" y="1271225"/>
            <a:ext cx="7505700" cy="3512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Empowered to show family members how to utilize technology</a:t>
            </a:r>
            <a:endParaRPr/>
          </a:p>
          <a:p>
            <a:pPr marL="0" lvl="0" indent="0" algn="l" rtl="0">
              <a:lnSpc>
                <a:spcPct val="100000"/>
              </a:lnSpc>
              <a:spcBef>
                <a:spcPts val="1600"/>
              </a:spcBef>
              <a:spcAft>
                <a:spcPts val="0"/>
              </a:spcAft>
              <a:buNone/>
            </a:pPr>
            <a:r>
              <a:rPr lang="en"/>
              <a:t>Create a positive digital footprint- Linkedin etc.</a:t>
            </a:r>
            <a:endParaRPr/>
          </a:p>
          <a:p>
            <a:pPr marL="0" lvl="0" indent="0" algn="l" rtl="0">
              <a:lnSpc>
                <a:spcPct val="100000"/>
              </a:lnSpc>
              <a:spcBef>
                <a:spcPts val="1600"/>
              </a:spcBef>
              <a:spcAft>
                <a:spcPts val="0"/>
              </a:spcAft>
              <a:buNone/>
            </a:pPr>
            <a:r>
              <a:rPr lang="en"/>
              <a:t>Provides parents an opportunity for open communication</a:t>
            </a:r>
            <a:endParaRPr/>
          </a:p>
          <a:p>
            <a:pPr marL="0" lvl="0" indent="0" algn="l" rtl="0">
              <a:lnSpc>
                <a:spcPct val="100000"/>
              </a:lnSpc>
              <a:spcBef>
                <a:spcPts val="1600"/>
              </a:spcBef>
              <a:spcAft>
                <a:spcPts val="0"/>
              </a:spcAft>
              <a:buNone/>
            </a:pPr>
            <a:r>
              <a:rPr lang="en"/>
              <a:t>Learn essential job skills</a:t>
            </a:r>
            <a:endParaRPr/>
          </a:p>
          <a:p>
            <a:pPr marL="0" lvl="0" indent="0" algn="l" rtl="0">
              <a:lnSpc>
                <a:spcPct val="100000"/>
              </a:lnSpc>
              <a:spcBef>
                <a:spcPts val="1600"/>
              </a:spcBef>
              <a:spcAft>
                <a:spcPts val="0"/>
              </a:spcAft>
              <a:buNone/>
            </a:pPr>
            <a:r>
              <a:rPr lang="en"/>
              <a:t>Allows students to stay in touch with family/friends</a:t>
            </a:r>
            <a:endParaRPr/>
          </a:p>
          <a:p>
            <a:pPr marL="0" lvl="0" indent="0" algn="l" rtl="0">
              <a:lnSpc>
                <a:spcPct val="100000"/>
              </a:lnSpc>
              <a:spcBef>
                <a:spcPts val="1600"/>
              </a:spcBef>
              <a:spcAft>
                <a:spcPts val="0"/>
              </a:spcAft>
              <a:buNone/>
            </a:pPr>
            <a:r>
              <a:rPr lang="en"/>
              <a:t>Study groups</a:t>
            </a:r>
            <a:endParaRPr/>
          </a:p>
          <a:p>
            <a:pPr marL="0" lvl="0" indent="0" algn="l" rtl="0">
              <a:lnSpc>
                <a:spcPct val="100000"/>
              </a:lnSpc>
              <a:spcBef>
                <a:spcPts val="1600"/>
              </a:spcBef>
              <a:spcAft>
                <a:spcPts val="0"/>
              </a:spcAft>
              <a:buNone/>
            </a:pPr>
            <a:r>
              <a:rPr lang="en"/>
              <a:t>Form of expression and a way to spread kindness</a:t>
            </a:r>
            <a:endParaRPr/>
          </a:p>
          <a:p>
            <a:pPr marL="0" lvl="0" indent="0" algn="l" rtl="0">
              <a:lnSpc>
                <a:spcPct val="100000"/>
              </a:lnSpc>
              <a:spcBef>
                <a:spcPts val="1600"/>
              </a:spcBef>
              <a:spcAft>
                <a:spcPts val="0"/>
              </a:spcAft>
              <a:buNone/>
            </a:pPr>
            <a:r>
              <a:rPr lang="en" sz="1100" u="sng">
                <a:solidFill>
                  <a:schemeClr val="hlink"/>
                </a:solidFill>
                <a:latin typeface="Arial"/>
                <a:ea typeface="Arial"/>
                <a:cs typeface="Arial"/>
                <a:sym typeface="Arial"/>
                <a:hlinkClick r:id="rId3"/>
              </a:rPr>
              <a:t>https://smartsocial.com/positive-impact-of-social-media/</a:t>
            </a:r>
            <a:endParaRPr/>
          </a:p>
          <a:p>
            <a:pPr marL="0" lvl="0" indent="0" algn="l" rtl="0">
              <a:lnSpc>
                <a:spcPct val="100000"/>
              </a:lnSpc>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r>
              <a:rPr lang="en" sz="1100" u="sng">
                <a:solidFill>
                  <a:schemeClr val="hlink"/>
                </a:solidFill>
                <a:latin typeface="Arial"/>
                <a:ea typeface="Arial"/>
                <a:cs typeface="Arial"/>
                <a:sym typeface="Arial"/>
                <a:hlinkClick r:id="rId3"/>
              </a:rPr>
              <a:t>https://smartsocial.com/positive-impact-of-social-media/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7"/>
          <p:cNvSpPr txBox="1">
            <a:spLocks noGrp="1"/>
          </p:cNvSpPr>
          <p:nvPr>
            <p:ph type="title"/>
          </p:nvPr>
        </p:nvSpPr>
        <p:spPr>
          <a:xfrm>
            <a:off x="819150" y="845600"/>
            <a:ext cx="7505700" cy="48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How to Encourage Positive Social Media Use</a:t>
            </a:r>
            <a:endParaRPr sz="2400"/>
          </a:p>
        </p:txBody>
      </p:sp>
      <p:sp>
        <p:nvSpPr>
          <p:cNvPr id="209" name="Google Shape;209;p27"/>
          <p:cNvSpPr txBox="1">
            <a:spLocks noGrp="1"/>
          </p:cNvSpPr>
          <p:nvPr>
            <p:ph type="body" idx="1"/>
          </p:nvPr>
        </p:nvSpPr>
        <p:spPr>
          <a:xfrm>
            <a:off x="819150" y="1459400"/>
            <a:ext cx="7505700" cy="2979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a:t>Be a role model- Utilize social media in a positive way </a:t>
            </a:r>
            <a:endParaRPr sz="1800"/>
          </a:p>
          <a:p>
            <a:pPr marL="0" lvl="0" indent="457200" algn="l" rtl="0">
              <a:lnSpc>
                <a:spcPct val="100000"/>
              </a:lnSpc>
              <a:spcBef>
                <a:spcPts val="1600"/>
              </a:spcBef>
              <a:spcAft>
                <a:spcPts val="0"/>
              </a:spcAft>
              <a:buNone/>
            </a:pPr>
            <a:r>
              <a:rPr lang="en" sz="1800"/>
              <a:t>-quotes, positive figures, colleges, careers etc.</a:t>
            </a:r>
            <a:endParaRPr sz="1800"/>
          </a:p>
          <a:p>
            <a:pPr marL="0" lvl="0" indent="0" algn="l" rtl="0">
              <a:lnSpc>
                <a:spcPct val="100000"/>
              </a:lnSpc>
              <a:spcBef>
                <a:spcPts val="1600"/>
              </a:spcBef>
              <a:spcAft>
                <a:spcPts val="0"/>
              </a:spcAft>
              <a:buNone/>
            </a:pPr>
            <a:r>
              <a:rPr lang="en" sz="1800"/>
              <a:t>Use social media in the classroom- Teach them the skills</a:t>
            </a:r>
            <a:endParaRPr sz="1800"/>
          </a:p>
          <a:p>
            <a:pPr marL="0" lvl="0" indent="457200" algn="l" rtl="0">
              <a:lnSpc>
                <a:spcPct val="100000"/>
              </a:lnSpc>
              <a:spcBef>
                <a:spcPts val="1600"/>
              </a:spcBef>
              <a:spcAft>
                <a:spcPts val="0"/>
              </a:spcAft>
              <a:buNone/>
            </a:pPr>
            <a:r>
              <a:rPr lang="en" sz="1800"/>
              <a:t>-Twitter for research or Blogs to show work in the classroom</a:t>
            </a:r>
            <a:endParaRPr sz="1800"/>
          </a:p>
          <a:p>
            <a:pPr marL="0" lvl="0" indent="457200" algn="l" rtl="0">
              <a:lnSpc>
                <a:spcPct val="100000"/>
              </a:lnSpc>
              <a:spcBef>
                <a:spcPts val="1600"/>
              </a:spcBef>
              <a:spcAft>
                <a:spcPts val="0"/>
              </a:spcAft>
              <a:buNone/>
            </a:pPr>
            <a:r>
              <a:rPr lang="en" sz="1800"/>
              <a:t>-Seesaw</a:t>
            </a:r>
            <a:endParaRPr sz="1800"/>
          </a:p>
          <a:p>
            <a:pPr marL="0" lvl="0" indent="0" algn="l" rtl="0">
              <a:lnSpc>
                <a:spcPct val="100000"/>
              </a:lnSpc>
              <a:spcBef>
                <a:spcPts val="1600"/>
              </a:spcBef>
              <a:spcAft>
                <a:spcPts val="0"/>
              </a:spcAft>
              <a:buNone/>
            </a:pPr>
            <a:r>
              <a:rPr lang="en" sz="1800"/>
              <a:t>Encourage parental  involvement</a:t>
            </a:r>
            <a:endParaRPr sz="1800"/>
          </a:p>
          <a:p>
            <a:pPr marL="0" lvl="0" indent="0" algn="l" rtl="0">
              <a:spcBef>
                <a:spcPts val="1600"/>
              </a:spcBef>
              <a:spcAft>
                <a:spcPts val="0"/>
              </a:spcAft>
              <a:buNone/>
            </a:pPr>
            <a:endParaRPr sz="1800"/>
          </a:p>
          <a:p>
            <a:pPr marL="0" lvl="0" indent="0" algn="l" rtl="0">
              <a:spcBef>
                <a:spcPts val="1600"/>
              </a:spcBef>
              <a:spcAft>
                <a:spcPts val="1600"/>
              </a:spcAft>
              <a:buNone/>
            </a:pP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can we do as Educators?</a:t>
            </a:r>
            <a:endParaRPr/>
          </a:p>
        </p:txBody>
      </p:sp>
      <p:sp>
        <p:nvSpPr>
          <p:cNvPr id="215" name="Google Shape;215;p28"/>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Break into groups and brainstorm ideas on the chart paper.</a:t>
            </a:r>
            <a:endParaRPr sz="2400"/>
          </a:p>
          <a:p>
            <a:pPr marL="0" lvl="0" indent="0" algn="l" rtl="0">
              <a:spcBef>
                <a:spcPts val="1600"/>
              </a:spcBef>
              <a:spcAft>
                <a:spcPts val="0"/>
              </a:spcAft>
              <a:buNone/>
            </a:pPr>
            <a:r>
              <a:rPr lang="en" sz="2400"/>
              <a:t>Discussion</a:t>
            </a:r>
            <a:endParaRPr sz="2400"/>
          </a:p>
          <a:p>
            <a:pPr marL="0" lvl="0" indent="0" algn="l" rtl="0">
              <a:spcBef>
                <a:spcPts val="1600"/>
              </a:spcBef>
              <a:spcAft>
                <a:spcPts val="1600"/>
              </a:spcAft>
              <a:buNone/>
            </a:pP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Learning Targets</a:t>
            </a:r>
            <a:endParaRPr/>
          </a:p>
        </p:txBody>
      </p:sp>
      <p:sp>
        <p:nvSpPr>
          <p:cNvPr id="135" name="Google Shape;135;p14"/>
          <p:cNvSpPr txBox="1">
            <a:spLocks noGrp="1"/>
          </p:cNvSpPr>
          <p:nvPr>
            <p:ph type="body" idx="1"/>
          </p:nvPr>
        </p:nvSpPr>
        <p:spPr>
          <a:xfrm>
            <a:off x="554750" y="1640975"/>
            <a:ext cx="7977000" cy="2797800"/>
          </a:xfrm>
          <a:prstGeom prst="rect">
            <a:avLst/>
          </a:prstGeom>
        </p:spPr>
        <p:txBody>
          <a:bodyPr spcFirstLastPara="1" wrap="square" lIns="91425" tIns="91425" rIns="91425" bIns="91425" anchor="t" anchorCtr="0">
            <a:noAutofit/>
          </a:bodyPr>
          <a:lstStyle/>
          <a:p>
            <a:pPr marL="457200" lvl="0" indent="-342900" algn="l" rtl="0">
              <a:spcBef>
                <a:spcPts val="1200"/>
              </a:spcBef>
              <a:spcAft>
                <a:spcPts val="0"/>
              </a:spcAft>
              <a:buSzPts val="1800"/>
              <a:buChar char="●"/>
            </a:pPr>
            <a:r>
              <a:rPr lang="en" sz="1800"/>
              <a:t>I can recognize positive and negative impacts of social media</a:t>
            </a:r>
            <a:endParaRPr sz="1800"/>
          </a:p>
          <a:p>
            <a:pPr marL="457200" lvl="0" indent="-342900" algn="l" rtl="0">
              <a:spcBef>
                <a:spcPts val="0"/>
              </a:spcBef>
              <a:spcAft>
                <a:spcPts val="0"/>
              </a:spcAft>
              <a:buSzPts val="1800"/>
              <a:buChar char="●"/>
            </a:pPr>
            <a:r>
              <a:rPr lang="en" sz="1800"/>
              <a:t>I can identify different applications that parents and educators should know about</a:t>
            </a:r>
            <a:endParaRPr sz="1800"/>
          </a:p>
          <a:p>
            <a:pPr marL="457200" lvl="0" indent="-342900" algn="l" rtl="0">
              <a:spcBef>
                <a:spcPts val="0"/>
              </a:spcBef>
              <a:spcAft>
                <a:spcPts val="0"/>
              </a:spcAft>
              <a:buSzPts val="1800"/>
              <a:buChar char="●"/>
            </a:pPr>
            <a:r>
              <a:rPr lang="en" sz="1800"/>
              <a:t>I can collaborate and brainstorm different ways educators can help students develop a positive digital footprint</a:t>
            </a:r>
            <a:endParaRPr sz="1800"/>
          </a:p>
          <a:p>
            <a:pPr marL="0" lvl="0" indent="0" algn="l" rtl="0">
              <a:spcBef>
                <a:spcPts val="1200"/>
              </a:spcBef>
              <a:spcAft>
                <a:spcPts val="0"/>
              </a:spcAft>
              <a:buNone/>
            </a:pPr>
            <a:r>
              <a:rPr lang="en"/>
              <a:t> </a:t>
            </a:r>
            <a:endParaRPr/>
          </a:p>
          <a:p>
            <a:pPr marL="0" lvl="0" indent="0" algn="l" rtl="0">
              <a:spcBef>
                <a:spcPts val="120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5"/>
          <p:cNvSpPr txBox="1">
            <a:spLocks noGrp="1"/>
          </p:cNvSpPr>
          <p:nvPr>
            <p:ph type="title"/>
          </p:nvPr>
        </p:nvSpPr>
        <p:spPr>
          <a:xfrm>
            <a:off x="521200" y="721900"/>
            <a:ext cx="7505700" cy="293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Icebreaker- Wordle</a:t>
            </a:r>
            <a:endParaRPr/>
          </a:p>
          <a:p>
            <a:pPr marL="0" lvl="0" indent="0" algn="ctr" rtl="0">
              <a:spcBef>
                <a:spcPts val="0"/>
              </a:spcBef>
              <a:spcAft>
                <a:spcPts val="0"/>
              </a:spcAft>
              <a:buNone/>
            </a:pPr>
            <a:endParaRPr/>
          </a:p>
          <a:p>
            <a:pPr marL="0" lvl="0" indent="0" algn="ctr" rtl="0">
              <a:spcBef>
                <a:spcPts val="0"/>
              </a:spcBef>
              <a:spcAft>
                <a:spcPts val="0"/>
              </a:spcAft>
              <a:buNone/>
            </a:pPr>
            <a:r>
              <a:rPr lang="en" sz="1100" u="sng">
                <a:solidFill>
                  <a:schemeClr val="hlink"/>
                </a:solidFill>
                <a:latin typeface="Arial"/>
                <a:ea typeface="Arial"/>
                <a:cs typeface="Arial"/>
                <a:sym typeface="Arial"/>
                <a:hlinkClick r:id="rId3"/>
              </a:rPr>
              <a:t>https://www.polleverywhere.com/free_text_polls/EFhVuhDPRN3MNbpxUG3WF</a:t>
            </a:r>
            <a:endParaRPr/>
          </a:p>
          <a:p>
            <a:pPr marL="0" lvl="0" indent="0" algn="ctr"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6"/>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0000FF"/>
                </a:solidFill>
              </a:rPr>
              <a:t>EVEN IF YOU AREN'T ACTIVE ON SOCIAL MEDIA YOU NEED TO HAVE A</a:t>
            </a:r>
            <a:r>
              <a:rPr lang="en" sz="2400" b="1">
                <a:solidFill>
                  <a:srgbClr val="0000FF"/>
                </a:solidFill>
              </a:rPr>
              <a:t> </a:t>
            </a:r>
            <a:r>
              <a:rPr lang="en" sz="2400" b="1">
                <a:solidFill>
                  <a:srgbClr val="FF00FF"/>
                </a:solidFill>
              </a:rPr>
              <a:t>FUNDAMENTAL UNDERSTANDING</a:t>
            </a:r>
            <a:r>
              <a:rPr lang="en" sz="2400">
                <a:solidFill>
                  <a:srgbClr val="FF00FF"/>
                </a:solidFill>
              </a:rPr>
              <a:t> </a:t>
            </a:r>
            <a:r>
              <a:rPr lang="en" sz="2400">
                <a:solidFill>
                  <a:srgbClr val="0000FF"/>
                </a:solidFill>
              </a:rPr>
              <a:t>OF WHAT YOUR STUDENTS ARE ENGAGING WITH ON SOCIAL MEDIA.</a:t>
            </a:r>
            <a:endParaRPr sz="2400">
              <a:solidFill>
                <a:srgbClr val="0000FF"/>
              </a:solidFill>
            </a:endParaRPr>
          </a:p>
          <a:p>
            <a:pPr marL="0" lvl="0" indent="0" algn="ctr" rtl="0">
              <a:spcBef>
                <a:spcPts val="0"/>
              </a:spcBef>
              <a:spcAft>
                <a:spcPts val="0"/>
              </a:spcAft>
              <a:buNone/>
            </a:pPr>
            <a:endParaRPr sz="2400">
              <a:solidFill>
                <a:srgbClr val="0000FF"/>
              </a:solidFill>
            </a:endParaRPr>
          </a:p>
          <a:p>
            <a:pPr marL="0" lvl="0" indent="0" algn="ctr" rtl="0">
              <a:spcBef>
                <a:spcPts val="0"/>
              </a:spcBef>
              <a:spcAft>
                <a:spcPts val="0"/>
              </a:spcAft>
              <a:buNone/>
            </a:pPr>
            <a:r>
              <a:rPr lang="en" sz="1200">
                <a:solidFill>
                  <a:srgbClr val="0000FF"/>
                </a:solidFill>
              </a:rPr>
              <a:t>Ruling Our Experiences, 2019</a:t>
            </a:r>
            <a:endParaRPr sz="1200">
              <a:solidFill>
                <a:srgbClr val="0000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17"/>
          <p:cNvPicPr preferRelativeResize="0"/>
          <p:nvPr/>
        </p:nvPicPr>
        <p:blipFill>
          <a:blip r:embed="rId3">
            <a:alphaModFix/>
          </a:blip>
          <a:stretch>
            <a:fillRect/>
          </a:stretch>
        </p:blipFill>
        <p:spPr>
          <a:xfrm>
            <a:off x="1929075" y="597000"/>
            <a:ext cx="4908275" cy="3998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FFFFFF"/>
                </a:highlight>
                <a:latin typeface="Arial"/>
                <a:ea typeface="Arial"/>
                <a:cs typeface="Arial"/>
                <a:sym typeface="Arial"/>
              </a:rPr>
              <a:t>Social Media Usage</a:t>
            </a:r>
            <a:endParaRPr/>
          </a:p>
        </p:txBody>
      </p:sp>
      <p:sp>
        <p:nvSpPr>
          <p:cNvPr id="156" name="Google Shape;156;p18"/>
          <p:cNvSpPr txBox="1">
            <a:spLocks noGrp="1"/>
          </p:cNvSpPr>
          <p:nvPr>
            <p:ph type="body" idx="1"/>
          </p:nvPr>
        </p:nvSpPr>
        <p:spPr>
          <a:xfrm>
            <a:off x="780875" y="1522125"/>
            <a:ext cx="7505700" cy="298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333333"/>
                </a:solidFill>
                <a:highlight>
                  <a:srgbClr val="FFFFFF"/>
                </a:highlight>
                <a:latin typeface="Arial"/>
                <a:ea typeface="Arial"/>
                <a:cs typeface="Arial"/>
                <a:sym typeface="Arial"/>
              </a:rPr>
              <a:t>Humans possess a fundamental drive to compare themselves with others. This serves many different functions such as fulfilling affiliation needs (Schachter, 1959), evaluating the self (Festinger, 1954), making decisions (Camerer &amp; Lovallo, 1999), being inspired (Lockwood &amp; Kunda, 1997) and regulating emotions and well-being (Taylor &amp; Brown, 1988). </a:t>
            </a:r>
            <a:endParaRPr sz="1400">
              <a:solidFill>
                <a:srgbClr val="333333"/>
              </a:solidFill>
              <a:highlight>
                <a:srgbClr val="FFFFFF"/>
              </a:highlight>
              <a:latin typeface="Arial"/>
              <a:ea typeface="Arial"/>
              <a:cs typeface="Arial"/>
              <a:sym typeface="Arial"/>
            </a:endParaRPr>
          </a:p>
          <a:p>
            <a:pPr marL="0" lvl="0" indent="0" algn="l" rtl="0">
              <a:spcBef>
                <a:spcPts val="1600"/>
              </a:spcBef>
              <a:spcAft>
                <a:spcPts val="0"/>
              </a:spcAft>
              <a:buNone/>
            </a:pPr>
            <a:endParaRPr sz="1000">
              <a:solidFill>
                <a:srgbClr val="333333"/>
              </a:solidFill>
              <a:highlight>
                <a:srgbClr val="FFFFFF"/>
              </a:highlight>
              <a:latin typeface="Arial"/>
              <a:ea typeface="Arial"/>
              <a:cs typeface="Arial"/>
              <a:sym typeface="Arial"/>
            </a:endParaRPr>
          </a:p>
          <a:p>
            <a:pPr marL="0" lvl="0" indent="0" algn="l" rtl="0">
              <a:spcBef>
                <a:spcPts val="1600"/>
              </a:spcBef>
              <a:spcAft>
                <a:spcPts val="0"/>
              </a:spcAft>
              <a:buNone/>
            </a:pPr>
            <a:endParaRPr sz="1000">
              <a:solidFill>
                <a:srgbClr val="333333"/>
              </a:solidFill>
              <a:highlight>
                <a:srgbClr val="FFFFFF"/>
              </a:highlight>
              <a:latin typeface="Arial"/>
              <a:ea typeface="Arial"/>
              <a:cs typeface="Arial"/>
              <a:sym typeface="Arial"/>
            </a:endParaRPr>
          </a:p>
          <a:p>
            <a:pPr marL="0" lvl="0" indent="0" algn="l" rtl="0">
              <a:spcBef>
                <a:spcPts val="1600"/>
              </a:spcBef>
              <a:spcAft>
                <a:spcPts val="0"/>
              </a:spcAft>
              <a:buNone/>
            </a:pPr>
            <a:endParaRPr sz="1000">
              <a:solidFill>
                <a:srgbClr val="333333"/>
              </a:solidFill>
              <a:highlight>
                <a:srgbClr val="FFFFFF"/>
              </a:highlight>
              <a:latin typeface="Arial"/>
              <a:ea typeface="Arial"/>
              <a:cs typeface="Arial"/>
              <a:sym typeface="Arial"/>
            </a:endParaRPr>
          </a:p>
          <a:p>
            <a:pPr marL="0" lvl="0" indent="0" algn="l" rtl="0">
              <a:lnSpc>
                <a:spcPct val="100000"/>
              </a:lnSpc>
              <a:spcBef>
                <a:spcPts val="1600"/>
              </a:spcBef>
              <a:spcAft>
                <a:spcPts val="0"/>
              </a:spcAft>
              <a:buNone/>
            </a:pPr>
            <a:r>
              <a:rPr lang="en" sz="1100" u="sng">
                <a:solidFill>
                  <a:schemeClr val="hlink"/>
                </a:solidFill>
                <a:latin typeface="Arial"/>
                <a:ea typeface="Arial"/>
                <a:cs typeface="Arial"/>
                <a:sym typeface="Arial"/>
                <a:hlinkClick r:id="rId3"/>
              </a:rPr>
              <a:t>https://newyorkbehavioralhealth.com/social-media-use-and-self-esteem</a:t>
            </a:r>
            <a:endParaRPr sz="1400">
              <a:solidFill>
                <a:srgbClr val="000000"/>
              </a:solidFill>
              <a:latin typeface="Arial"/>
              <a:ea typeface="Arial"/>
              <a:cs typeface="Arial"/>
              <a:sym typeface="Arial"/>
            </a:endParaRPr>
          </a:p>
          <a:p>
            <a:pPr marL="0" lvl="0" indent="0" algn="l" rtl="0">
              <a:spcBef>
                <a:spcPts val="0"/>
              </a:spcBef>
              <a:spcAft>
                <a:spcPts val="1600"/>
              </a:spcAft>
              <a:buNone/>
            </a:pPr>
            <a:endParaRPr sz="1000">
              <a:solidFill>
                <a:srgbClr val="333333"/>
              </a:solidFill>
              <a:highlight>
                <a:srgbClr val="FFFFFF"/>
              </a:highlight>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9"/>
          <p:cNvSpPr txBox="1">
            <a:spLocks noGrp="1"/>
          </p:cNvSpPr>
          <p:nvPr>
            <p:ph type="title"/>
          </p:nvPr>
        </p:nvSpPr>
        <p:spPr>
          <a:xfrm>
            <a:off x="819150" y="66385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Trends</a:t>
            </a:r>
            <a:endParaRPr/>
          </a:p>
        </p:txBody>
      </p:sp>
      <p:sp>
        <p:nvSpPr>
          <p:cNvPr id="162" name="Google Shape;162;p19"/>
          <p:cNvSpPr txBox="1">
            <a:spLocks noGrp="1"/>
          </p:cNvSpPr>
          <p:nvPr>
            <p:ph type="body" idx="1"/>
          </p:nvPr>
        </p:nvSpPr>
        <p:spPr>
          <a:xfrm>
            <a:off x="742625" y="1321175"/>
            <a:ext cx="7505700" cy="281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Negative impact on self-esteem</a:t>
            </a:r>
            <a:endParaRPr b="1"/>
          </a:p>
          <a:p>
            <a:pPr marL="0" lvl="0" indent="0" algn="l" rtl="0">
              <a:lnSpc>
                <a:spcPct val="187500"/>
              </a:lnSpc>
              <a:spcBef>
                <a:spcPts val="1600"/>
              </a:spcBef>
              <a:spcAft>
                <a:spcPts val="0"/>
              </a:spcAft>
              <a:buNone/>
            </a:pPr>
            <a:r>
              <a:rPr lang="en" sz="1200">
                <a:solidFill>
                  <a:srgbClr val="333333"/>
                </a:solidFill>
                <a:highlight>
                  <a:srgbClr val="FFFFFF"/>
                </a:highlight>
                <a:latin typeface="Arial"/>
                <a:ea typeface="Arial"/>
                <a:cs typeface="Arial"/>
                <a:sym typeface="Arial"/>
              </a:rPr>
              <a:t>Self-esteem can be conceptualized as both a </a:t>
            </a:r>
            <a:r>
              <a:rPr lang="en" sz="1200" b="1">
                <a:solidFill>
                  <a:srgbClr val="333333"/>
                </a:solidFill>
                <a:highlight>
                  <a:srgbClr val="FFFFFF"/>
                </a:highlight>
                <a:latin typeface="Arial"/>
                <a:ea typeface="Arial"/>
                <a:cs typeface="Arial"/>
                <a:sym typeface="Arial"/>
              </a:rPr>
              <a:t>mostly stable trait that develops over time as well as a fluid state that is responsive to daily events and contexts </a:t>
            </a:r>
            <a:r>
              <a:rPr lang="en" sz="1200">
                <a:solidFill>
                  <a:srgbClr val="333333"/>
                </a:solidFill>
                <a:highlight>
                  <a:srgbClr val="FFFFFF"/>
                </a:highlight>
                <a:latin typeface="Arial"/>
                <a:ea typeface="Arial"/>
                <a:cs typeface="Arial"/>
                <a:sym typeface="Arial"/>
              </a:rPr>
              <a:t>(Heatherton &amp; Polivy, 1991). As a result of chronic or occasional exposure to upward comparisons on social media sites, there could be a negative impact on people’s self-evaluation and self-esteem. Everyday chronic social media use may affect trait self-esteem negatively, while state self-esteem can also be affected by incidental use. In fact, research shows that people who use Facebook frequently report higher depression rates and decreased well-being (Feinstein et al., 2013).</a:t>
            </a:r>
            <a:endParaRPr sz="1200">
              <a:solidFill>
                <a:srgbClr val="333333"/>
              </a:solidFill>
              <a:highlight>
                <a:srgbClr val="FFFFFF"/>
              </a:highlight>
              <a:latin typeface="Arial"/>
              <a:ea typeface="Arial"/>
              <a:cs typeface="Arial"/>
              <a:sym typeface="Arial"/>
            </a:endParaRPr>
          </a:p>
          <a:p>
            <a:pPr marL="0" lvl="0" indent="0" algn="l" rtl="0">
              <a:lnSpc>
                <a:spcPct val="187500"/>
              </a:lnSpc>
              <a:spcBef>
                <a:spcPts val="800"/>
              </a:spcBef>
              <a:spcAft>
                <a:spcPts val="0"/>
              </a:spcAft>
              <a:buNone/>
            </a:pPr>
            <a:r>
              <a:rPr lang="en" sz="1100" u="sng">
                <a:solidFill>
                  <a:schemeClr val="hlink"/>
                </a:solidFill>
                <a:latin typeface="Arial"/>
                <a:ea typeface="Arial"/>
                <a:cs typeface="Arial"/>
                <a:sym typeface="Arial"/>
                <a:hlinkClick r:id="rId3"/>
              </a:rPr>
              <a:t>https://newyorkbehavioralhealth.com/social-media-use-and-self-esteem</a:t>
            </a:r>
            <a:endParaRPr sz="1000">
              <a:solidFill>
                <a:srgbClr val="333333"/>
              </a:solidFill>
              <a:highlight>
                <a:srgbClr val="FFFFFF"/>
              </a:highlight>
              <a:latin typeface="Arial"/>
              <a:ea typeface="Arial"/>
              <a:cs typeface="Arial"/>
              <a:sym typeface="Arial"/>
            </a:endParaRPr>
          </a:p>
          <a:p>
            <a:pPr marL="0" lvl="0" indent="0" algn="l" rtl="0">
              <a:lnSpc>
                <a:spcPct val="187500"/>
              </a:lnSpc>
              <a:spcBef>
                <a:spcPts val="800"/>
              </a:spcBef>
              <a:spcAft>
                <a:spcPts val="0"/>
              </a:spcAft>
              <a:buNone/>
            </a:pPr>
            <a:r>
              <a:rPr lang="en" sz="1000">
                <a:solidFill>
                  <a:srgbClr val="333333"/>
                </a:solidFill>
                <a:highlight>
                  <a:srgbClr val="FFFFFF"/>
                </a:highlight>
                <a:latin typeface="Arial"/>
                <a:ea typeface="Arial"/>
                <a:cs typeface="Arial"/>
                <a:sym typeface="Arial"/>
              </a:rPr>
              <a:t> </a:t>
            </a:r>
            <a:endParaRPr sz="1000">
              <a:solidFill>
                <a:srgbClr val="333333"/>
              </a:solidFill>
              <a:highlight>
                <a:srgbClr val="FFFFFF"/>
              </a:highlight>
              <a:latin typeface="Arial"/>
              <a:ea typeface="Arial"/>
              <a:cs typeface="Arial"/>
              <a:sym typeface="Arial"/>
            </a:endParaRPr>
          </a:p>
          <a:p>
            <a:pPr marL="0" lvl="0" indent="0" algn="l" rtl="0">
              <a:spcBef>
                <a:spcPts val="80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Trends continued...</a:t>
            </a:r>
            <a:endParaRPr/>
          </a:p>
        </p:txBody>
      </p:sp>
      <p:sp>
        <p:nvSpPr>
          <p:cNvPr id="168" name="Google Shape;168;p20"/>
          <p:cNvSpPr txBox="1">
            <a:spLocks noGrp="1"/>
          </p:cNvSpPr>
          <p:nvPr>
            <p:ph type="body" idx="1"/>
          </p:nvPr>
        </p:nvSpPr>
        <p:spPr>
          <a:xfrm>
            <a:off x="819150" y="1522125"/>
            <a:ext cx="7505700" cy="291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Lack of social skills				Unable to concentrate</a:t>
            </a:r>
            <a:endParaRPr/>
          </a:p>
          <a:p>
            <a:pPr marL="0" lvl="0" indent="0" algn="l" rtl="0">
              <a:spcBef>
                <a:spcPts val="1600"/>
              </a:spcBef>
              <a:spcAft>
                <a:spcPts val="0"/>
              </a:spcAft>
              <a:buNone/>
            </a:pPr>
            <a:r>
              <a:rPr lang="en"/>
              <a:t>Decrease of sleep				Lack of Physical Activity</a:t>
            </a:r>
            <a:endParaRPr/>
          </a:p>
          <a:p>
            <a:pPr marL="0" lvl="0" indent="0" algn="l" rtl="0">
              <a:spcBef>
                <a:spcPts val="1600"/>
              </a:spcBef>
              <a:spcAft>
                <a:spcPts val="0"/>
              </a:spcAft>
              <a:buNone/>
            </a:pPr>
            <a:r>
              <a:rPr lang="en"/>
              <a:t>Increased Anxiety and Depression</a:t>
            </a:r>
            <a:endParaRPr/>
          </a:p>
          <a:p>
            <a:pPr marL="0" lvl="0" indent="0" algn="l" rtl="0">
              <a:spcBef>
                <a:spcPts val="1600"/>
              </a:spcBef>
              <a:spcAft>
                <a:spcPts val="0"/>
              </a:spcAft>
              <a:buNone/>
            </a:pPr>
            <a:r>
              <a:rPr lang="en"/>
              <a:t>Cyberbullying</a:t>
            </a:r>
            <a:endParaRPr/>
          </a:p>
          <a:p>
            <a:pPr marL="0" lvl="0" indent="0" algn="l" rtl="0">
              <a:spcBef>
                <a:spcPts val="1600"/>
              </a:spcBef>
              <a:spcAft>
                <a:spcPts val="0"/>
              </a:spcAft>
              <a:buNone/>
            </a:pPr>
            <a:r>
              <a:rPr lang="en"/>
              <a:t>Social Isolation - (FOMO)</a:t>
            </a:r>
            <a:endParaRPr/>
          </a:p>
          <a:p>
            <a:pPr marL="0" lvl="0" indent="0" algn="l" rtl="0">
              <a:spcBef>
                <a:spcPts val="1600"/>
              </a:spcBef>
              <a:spcAft>
                <a:spcPts val="0"/>
              </a:spcAft>
              <a:buNone/>
            </a:pPr>
            <a:r>
              <a:rPr lang="en" sz="1100" u="sng">
                <a:solidFill>
                  <a:schemeClr val="hlink"/>
                </a:solidFill>
                <a:latin typeface="Arial"/>
                <a:ea typeface="Arial"/>
                <a:cs typeface="Arial"/>
                <a:sym typeface="Arial"/>
                <a:hlinkClick r:id="rId3"/>
              </a:rPr>
              <a:t>http://www.bbc.com/future/story/20180110-the-vital-time-you-really-shouldnt-be-on-social-media</a:t>
            </a:r>
            <a:endParaRPr/>
          </a:p>
          <a:p>
            <a:pPr marL="0" lvl="0" indent="0" algn="l" rtl="0">
              <a:spcBef>
                <a:spcPts val="1600"/>
              </a:spcBef>
              <a:spcAft>
                <a:spcPts val="1600"/>
              </a:spcAft>
              <a:buNone/>
            </a:pPr>
            <a:r>
              <a:rPr lang="en" sz="1100" u="sng">
                <a:solidFill>
                  <a:schemeClr val="hlink"/>
                </a:solidFill>
                <a:latin typeface="Arial"/>
                <a:ea typeface="Arial"/>
                <a:cs typeface="Arial"/>
                <a:sym typeface="Arial"/>
                <a:hlinkClick r:id="rId4"/>
              </a:rPr>
              <a:t>https://www.techprevue.com/negative-social-media-adolescents/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1"/>
          <p:cNvSpPr txBox="1">
            <a:spLocks noGrp="1"/>
          </p:cNvSpPr>
          <p:nvPr>
            <p:ph type="title"/>
          </p:nvPr>
        </p:nvSpPr>
        <p:spPr>
          <a:xfrm>
            <a:off x="819150" y="223900"/>
            <a:ext cx="7505700" cy="954600"/>
          </a:xfrm>
          <a:prstGeom prst="rect">
            <a:avLst/>
          </a:prstGeom>
        </p:spPr>
        <p:txBody>
          <a:bodyPr spcFirstLastPara="1" wrap="square" lIns="91425" tIns="91425" rIns="91425" bIns="91425" anchor="t" anchorCtr="0">
            <a:noAutofit/>
          </a:bodyPr>
          <a:lstStyle/>
          <a:p>
            <a:pPr marL="0" lvl="0" indent="0" algn="ctr" rtl="0">
              <a:lnSpc>
                <a:spcPct val="115000"/>
              </a:lnSpc>
              <a:spcBef>
                <a:spcPts val="1200"/>
              </a:spcBef>
              <a:spcAft>
                <a:spcPts val="0"/>
              </a:spcAft>
              <a:buNone/>
            </a:pPr>
            <a:r>
              <a:rPr lang="en">
                <a:latin typeface="Calibri"/>
                <a:ea typeface="Calibri"/>
                <a:cs typeface="Calibri"/>
                <a:sym typeface="Calibri"/>
              </a:rPr>
              <a:t>How social media is impacting student achievement?</a:t>
            </a:r>
            <a:endParaRPr>
              <a:latin typeface="Calibri"/>
              <a:ea typeface="Calibri"/>
              <a:cs typeface="Calibri"/>
              <a:sym typeface="Calibri"/>
            </a:endParaRPr>
          </a:p>
          <a:p>
            <a:pPr marL="0" lvl="0" indent="0" algn="l" rtl="0">
              <a:spcBef>
                <a:spcPts val="1200"/>
              </a:spcBef>
              <a:spcAft>
                <a:spcPts val="0"/>
              </a:spcAft>
              <a:buNone/>
            </a:pPr>
            <a:endParaRPr sz="1300">
              <a:solidFill>
                <a:schemeClr val="dk2"/>
              </a:solidFill>
              <a:latin typeface="Calibri"/>
              <a:ea typeface="Calibri"/>
              <a:cs typeface="Calibri"/>
              <a:sym typeface="Calibri"/>
            </a:endParaRPr>
          </a:p>
        </p:txBody>
      </p:sp>
      <p:sp>
        <p:nvSpPr>
          <p:cNvPr id="174" name="Google Shape;174;p21"/>
          <p:cNvSpPr txBox="1">
            <a:spLocks noGrp="1"/>
          </p:cNvSpPr>
          <p:nvPr>
            <p:ph type="body" idx="1"/>
          </p:nvPr>
        </p:nvSpPr>
        <p:spPr>
          <a:xfrm>
            <a:off x="771325" y="1579475"/>
            <a:ext cx="7505700" cy="32082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b="1"/>
              <a:t>Time management</a:t>
            </a:r>
            <a:endParaRPr b="1"/>
          </a:p>
          <a:p>
            <a:pPr marL="914400" lvl="0" indent="-311150" algn="l" rtl="0">
              <a:spcBef>
                <a:spcPts val="0"/>
              </a:spcBef>
              <a:spcAft>
                <a:spcPts val="0"/>
              </a:spcAft>
              <a:buSzPts val="1300"/>
              <a:buAutoNum type="alphaLcPeriod"/>
            </a:pPr>
            <a:r>
              <a:rPr lang="en"/>
              <a:t>Students struggle with understanding how SM fits into their academic planning</a:t>
            </a:r>
            <a:endParaRPr/>
          </a:p>
          <a:p>
            <a:pPr marL="457200" lvl="0" indent="-311150" algn="l" rtl="0">
              <a:spcBef>
                <a:spcPts val="0"/>
              </a:spcBef>
              <a:spcAft>
                <a:spcPts val="0"/>
              </a:spcAft>
              <a:buSzPts val="1300"/>
              <a:buChar char="●"/>
            </a:pPr>
            <a:r>
              <a:rPr lang="en" b="1"/>
              <a:t>Ability to study effectively</a:t>
            </a:r>
            <a:endParaRPr b="1"/>
          </a:p>
          <a:p>
            <a:pPr marL="914400" lvl="0" indent="-311150" algn="l" rtl="0">
              <a:spcBef>
                <a:spcPts val="0"/>
              </a:spcBef>
              <a:spcAft>
                <a:spcPts val="0"/>
              </a:spcAft>
              <a:buSzPts val="1300"/>
              <a:buAutoNum type="alphaLcPeriod"/>
            </a:pPr>
            <a:r>
              <a:rPr lang="en"/>
              <a:t>Cognitively students can not separate when or when not to use SM</a:t>
            </a:r>
            <a:endParaRPr/>
          </a:p>
          <a:p>
            <a:pPr marL="457200" lvl="0" indent="-311150" algn="l" rtl="0">
              <a:spcBef>
                <a:spcPts val="0"/>
              </a:spcBef>
              <a:spcAft>
                <a:spcPts val="0"/>
              </a:spcAft>
              <a:buSzPts val="1300"/>
              <a:buChar char="●"/>
            </a:pPr>
            <a:r>
              <a:rPr lang="en" b="1"/>
              <a:t>Social Interactions</a:t>
            </a:r>
            <a:endParaRPr b="1"/>
          </a:p>
          <a:p>
            <a:pPr marL="914400" lvl="0" indent="-311150" algn="l" rtl="0">
              <a:spcBef>
                <a:spcPts val="0"/>
              </a:spcBef>
              <a:spcAft>
                <a:spcPts val="0"/>
              </a:spcAft>
              <a:buSzPts val="1300"/>
              <a:buAutoNum type="alphaLcPeriod"/>
            </a:pPr>
            <a:r>
              <a:rPr lang="en"/>
              <a:t>Those brought in school that disrupt the educational process</a:t>
            </a:r>
            <a:endParaRPr/>
          </a:p>
          <a:p>
            <a:pPr marL="914400" lvl="0" indent="-311150" algn="l" rtl="0">
              <a:spcBef>
                <a:spcPts val="0"/>
              </a:spcBef>
              <a:spcAft>
                <a:spcPts val="0"/>
              </a:spcAft>
              <a:buSzPts val="1300"/>
              <a:buAutoNum type="alphaLcPeriod"/>
            </a:pPr>
            <a:r>
              <a:rPr lang="en"/>
              <a:t>“It has become their best friend”</a:t>
            </a:r>
            <a:endParaRPr/>
          </a:p>
          <a:p>
            <a:pPr marL="914400" lvl="0" indent="-311150" algn="l" rtl="0">
              <a:spcBef>
                <a:spcPts val="0"/>
              </a:spcBef>
              <a:spcAft>
                <a:spcPts val="0"/>
              </a:spcAft>
              <a:buSzPts val="1300"/>
              <a:buAutoNum type="alphaLcPeriod"/>
            </a:pPr>
            <a:r>
              <a:rPr lang="en"/>
              <a:t> They turn to social media for “Instant Acceptance”</a:t>
            </a:r>
            <a:endParaRPr/>
          </a:p>
          <a:p>
            <a:pPr marL="457200" lvl="0" indent="-311150" algn="l" rtl="0">
              <a:spcBef>
                <a:spcPts val="0"/>
              </a:spcBef>
              <a:spcAft>
                <a:spcPts val="0"/>
              </a:spcAft>
              <a:buSzPts val="1300"/>
              <a:buChar char="●"/>
            </a:pPr>
            <a:r>
              <a:rPr lang="en" b="1"/>
              <a:t>Lack of Parental Involvement</a:t>
            </a:r>
            <a:endParaRPr b="1"/>
          </a:p>
          <a:p>
            <a:pPr marL="457200" lvl="0" indent="-311150" algn="l" rtl="0">
              <a:spcBef>
                <a:spcPts val="0"/>
              </a:spcBef>
              <a:spcAft>
                <a:spcPts val="0"/>
              </a:spcAft>
              <a:buSzPts val="1300"/>
              <a:buChar char="●"/>
            </a:pPr>
            <a:r>
              <a:rPr lang="en" b="1"/>
              <a:t>Personal Communication skills/Interpersonal skills</a:t>
            </a:r>
            <a:endParaRPr/>
          </a:p>
          <a:p>
            <a:pPr marL="914400" lvl="0" indent="-311150" algn="l" rtl="0">
              <a:spcBef>
                <a:spcPts val="0"/>
              </a:spcBef>
              <a:spcAft>
                <a:spcPts val="0"/>
              </a:spcAft>
              <a:buSzPts val="1300"/>
              <a:buAutoNum type="alphaLcPeriod"/>
            </a:pPr>
            <a:r>
              <a:rPr lang="en"/>
              <a:t>how to communicate with adults(Teachers)</a:t>
            </a:r>
            <a:endParaRPr/>
          </a:p>
          <a:p>
            <a:pPr marL="914400" lvl="0" indent="-311150" algn="l" rtl="0">
              <a:spcBef>
                <a:spcPts val="0"/>
              </a:spcBef>
              <a:spcAft>
                <a:spcPts val="0"/>
              </a:spcAft>
              <a:buSzPts val="1300"/>
              <a:buAutoNum type="alphaLcPeriod"/>
            </a:pPr>
            <a:r>
              <a:rPr lang="en"/>
              <a:t>How do they feel when they come into your class based on SM? </a:t>
            </a:r>
            <a:endParaRPr/>
          </a:p>
          <a:p>
            <a:pPr marL="1371600" lvl="0" indent="0" algn="l" rtl="0">
              <a:spcBef>
                <a:spcPts val="1200"/>
              </a:spcBef>
              <a:spcAft>
                <a:spcPts val="0"/>
              </a:spcAft>
              <a:buNone/>
            </a:pPr>
            <a:endParaRPr/>
          </a:p>
          <a:p>
            <a:pPr marL="0" lvl="0" indent="0" algn="l" rtl="0">
              <a:spcBef>
                <a:spcPts val="1200"/>
              </a:spcBef>
              <a:spcAft>
                <a:spcPts val="1600"/>
              </a:spcAft>
              <a:buNone/>
            </a:pPr>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814</Words>
  <Application>Microsoft Office PowerPoint</Application>
  <PresentationFormat>On-screen Show (16:9)</PresentationFormat>
  <Paragraphs>99</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Arial</vt:lpstr>
      <vt:lpstr>Nunito</vt:lpstr>
      <vt:lpstr>Shift</vt:lpstr>
      <vt:lpstr>Impacts of Social Media K-12</vt:lpstr>
      <vt:lpstr>Learning Targets</vt:lpstr>
      <vt:lpstr>Icebreaker- Wordle  https://www.polleverywhere.com/free_text_polls/EFhVuhDPRN3MNbpxUG3WF </vt:lpstr>
      <vt:lpstr>EVEN IF YOU AREN'T ACTIVE ON SOCIAL MEDIA YOU NEED TO HAVE A FUNDAMENTAL UNDERSTANDING OF WHAT YOUR STUDENTS ARE ENGAGING WITH ON SOCIAL MEDIA.  Ruling Our Experiences, 2019</vt:lpstr>
      <vt:lpstr>PowerPoint Presentation</vt:lpstr>
      <vt:lpstr>Social Media Usage</vt:lpstr>
      <vt:lpstr>Trends</vt:lpstr>
      <vt:lpstr>Trends continued...</vt:lpstr>
      <vt:lpstr>How social media is impacting student achievement? </vt:lpstr>
      <vt:lpstr>High School Perspective</vt:lpstr>
      <vt:lpstr>What the students have to say about SM</vt:lpstr>
      <vt:lpstr>Apps that could be potentially dangerous for our students</vt:lpstr>
      <vt:lpstr>PowerPoint Presentation</vt:lpstr>
      <vt:lpstr>Ways SM Can Positively Affect Students</vt:lpstr>
      <vt:lpstr>How to Encourage Positive Social Media Use</vt:lpstr>
      <vt:lpstr>What can we do as Educators?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Impacts of Social Media K-12</dc:title>
  <dc:creator>Timothy J. Pellerin</dc:creator>
  <cp:lastModifiedBy>Timothy J. Pellerin</cp:lastModifiedBy>
  <cp:revision>2</cp:revision>
  <dcterms:modified xsi:type="dcterms:W3CDTF">2019-10-15T15:52:21Z</dcterms:modified>
</cp:coreProperties>
</file>