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57" r:id="rId3"/>
    <p:sldId id="276" r:id="rId4"/>
    <p:sldId id="279" r:id="rId5"/>
    <p:sldId id="288" r:id="rId6"/>
    <p:sldId id="258" r:id="rId7"/>
    <p:sldId id="270" r:id="rId8"/>
    <p:sldId id="273" r:id="rId9"/>
    <p:sldId id="271" r:id="rId10"/>
    <p:sldId id="272" r:id="rId11"/>
    <p:sldId id="261" r:id="rId12"/>
    <p:sldId id="282" r:id="rId13"/>
    <p:sldId id="278" r:id="rId14"/>
    <p:sldId id="265" r:id="rId15"/>
    <p:sldId id="28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8321" autoAdjust="0"/>
  </p:normalViewPr>
  <p:slideViewPr>
    <p:cSldViewPr snapToGrid="0">
      <p:cViewPr varScale="1">
        <p:scale>
          <a:sx n="64" d="100"/>
          <a:sy n="64" d="100"/>
        </p:scale>
        <p:origin x="978"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862B87-6AFA-4D9D-8C0D-70C29E342283}" type="datetimeFigureOut">
              <a:rPr lang="en-US" smtClean="0"/>
              <a:t>5/5/2019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62E608-238C-417F-8261-9F1E603EF065}" type="slidenum">
              <a:rPr lang="en-US" smtClean="0"/>
              <a:t>‹#›</a:t>
            </a:fld>
            <a:endParaRPr lang="en-US"/>
          </a:p>
        </p:txBody>
      </p:sp>
    </p:spTree>
    <p:extLst>
      <p:ext uri="{BB962C8B-B14F-4D97-AF65-F5344CB8AC3E}">
        <p14:creationId xmlns:p14="http://schemas.microsoft.com/office/powerpoint/2010/main" val="1678037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a:t>
            </a:r>
          </a:p>
          <a:p>
            <a:r>
              <a:rPr lang="en-US" dirty="0"/>
              <a:t>Kempsville Middle does not have a Vision Statement so we decided to look at the VBCPS Vision Statement</a:t>
            </a:r>
            <a:r>
              <a:rPr lang="en-US" baseline="0" dirty="0"/>
              <a:t> which states: </a:t>
            </a:r>
            <a:r>
              <a:rPr lang="en-US" b="1" baseline="0" dirty="0"/>
              <a:t>Every student is achieving at his or her maximum potential in an engaging, inspiring and challenging learning environment. </a:t>
            </a:r>
          </a:p>
          <a:p>
            <a:r>
              <a:rPr lang="en-US" b="0" baseline="0" dirty="0"/>
              <a:t>It aligns with our 3 goals with the emphasis on (Every Student, Achieving at his or her maximum potential).  When evaluating this vision statement it does not address the global, life-long learners and preparing students beyond high school. </a:t>
            </a:r>
          </a:p>
          <a:p>
            <a:endParaRPr lang="en-US" b="1" dirty="0"/>
          </a:p>
        </p:txBody>
      </p:sp>
      <p:sp>
        <p:nvSpPr>
          <p:cNvPr id="4" name="Slide Number Placeholder 3"/>
          <p:cNvSpPr>
            <a:spLocks noGrp="1"/>
          </p:cNvSpPr>
          <p:nvPr>
            <p:ph type="sldNum" sz="quarter" idx="10"/>
          </p:nvPr>
        </p:nvSpPr>
        <p:spPr/>
        <p:txBody>
          <a:bodyPr/>
          <a:lstStyle/>
          <a:p>
            <a:fld id="{A062E608-238C-417F-8261-9F1E603EF065}" type="slidenum">
              <a:rPr lang="en-US" smtClean="0"/>
              <a:t>2</a:t>
            </a:fld>
            <a:endParaRPr lang="en-US"/>
          </a:p>
        </p:txBody>
      </p:sp>
    </p:spTree>
    <p:extLst>
      <p:ext uri="{BB962C8B-B14F-4D97-AF65-F5344CB8AC3E}">
        <p14:creationId xmlns:p14="http://schemas.microsoft.com/office/powerpoint/2010/main" val="6379891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Amanda</a:t>
            </a:r>
          </a:p>
        </p:txBody>
      </p:sp>
      <p:sp>
        <p:nvSpPr>
          <p:cNvPr id="4" name="Slide Number Placeholder 3"/>
          <p:cNvSpPr>
            <a:spLocks noGrp="1"/>
          </p:cNvSpPr>
          <p:nvPr>
            <p:ph type="sldNum" sz="quarter" idx="10"/>
          </p:nvPr>
        </p:nvSpPr>
        <p:spPr/>
        <p:txBody>
          <a:bodyPr/>
          <a:lstStyle/>
          <a:p>
            <a:fld id="{A062E608-238C-417F-8261-9F1E603EF065}" type="slidenum">
              <a:rPr lang="en-US" smtClean="0"/>
              <a:t>11</a:t>
            </a:fld>
            <a:endParaRPr lang="en-US"/>
          </a:p>
        </p:txBody>
      </p:sp>
    </p:spTree>
    <p:extLst>
      <p:ext uri="{BB962C8B-B14F-4D97-AF65-F5344CB8AC3E}">
        <p14:creationId xmlns:p14="http://schemas.microsoft.com/office/powerpoint/2010/main" val="7135297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062E608-238C-417F-8261-9F1E603EF065}" type="slidenum">
              <a:rPr lang="en-US" smtClean="0"/>
              <a:t>12</a:t>
            </a:fld>
            <a:endParaRPr lang="en-US"/>
          </a:p>
        </p:txBody>
      </p:sp>
    </p:spTree>
    <p:extLst>
      <p:ext uri="{BB962C8B-B14F-4D97-AF65-F5344CB8AC3E}">
        <p14:creationId xmlns:p14="http://schemas.microsoft.com/office/powerpoint/2010/main" val="21546125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Amanda</a:t>
            </a:r>
          </a:p>
          <a:p>
            <a:r>
              <a:rPr lang="en-US" dirty="0"/>
              <a:t>Tutor</a:t>
            </a:r>
            <a:r>
              <a:rPr lang="en-US" baseline="0" dirty="0"/>
              <a:t> rates: </a:t>
            </a:r>
            <a:r>
              <a:rPr lang="en-US" dirty="0"/>
              <a:t>Non-certified: $24/hr.  / Certified (Teachers):</a:t>
            </a:r>
            <a:r>
              <a:rPr lang="en-US" baseline="0" dirty="0"/>
              <a:t> $30/hr.</a:t>
            </a:r>
            <a:endParaRPr lang="en-US" dirty="0"/>
          </a:p>
          <a:p>
            <a:r>
              <a:rPr lang="en-US" dirty="0"/>
              <a:t>Funds are tracked using the 2018-19 Tutor Track Sheet</a:t>
            </a:r>
          </a:p>
          <a:p>
            <a:r>
              <a:rPr lang="en-US" dirty="0"/>
              <a:t>Funds used for certified and non-certified tutors</a:t>
            </a:r>
          </a:p>
          <a:p>
            <a:r>
              <a:rPr lang="en-US" dirty="0"/>
              <a:t>Principal requests collaboration days and that money is approved by the Executive Director and is a separate allotment</a:t>
            </a:r>
            <a:br>
              <a:rPr lang="en-US" dirty="0"/>
            </a:br>
            <a:r>
              <a:rPr lang="en-US" dirty="0"/>
              <a:t>2017 (requested</a:t>
            </a:r>
            <a:r>
              <a:rPr lang="en-US" baseline="0" dirty="0"/>
              <a:t> 64 positions) we increased it to 138 for 18/19</a:t>
            </a:r>
            <a:endParaRPr lang="en-US" dirty="0"/>
          </a:p>
          <a:p>
            <a:r>
              <a:rPr lang="en-US" b="1" dirty="0"/>
              <a:t>During School Day:</a:t>
            </a:r>
          </a:p>
          <a:p>
            <a:pPr marL="0" indent="0">
              <a:buNone/>
            </a:pPr>
            <a:r>
              <a:rPr lang="en-US" dirty="0"/>
              <a:t>Tutors are paid by an outside agency called University Tutors</a:t>
            </a:r>
          </a:p>
          <a:p>
            <a:r>
              <a:rPr lang="en-US" b="1" dirty="0"/>
              <a:t>After School Day:</a:t>
            </a:r>
          </a:p>
          <a:p>
            <a:pPr marL="0" indent="0">
              <a:buNone/>
            </a:pPr>
            <a:r>
              <a:rPr lang="en-US" dirty="0"/>
              <a:t>Tutors are paid by Remediation Funds</a:t>
            </a:r>
          </a:p>
        </p:txBody>
      </p:sp>
      <p:sp>
        <p:nvSpPr>
          <p:cNvPr id="4" name="Slide Number Placeholder 3"/>
          <p:cNvSpPr>
            <a:spLocks noGrp="1"/>
          </p:cNvSpPr>
          <p:nvPr>
            <p:ph type="sldNum" sz="quarter" idx="10"/>
          </p:nvPr>
        </p:nvSpPr>
        <p:spPr/>
        <p:txBody>
          <a:bodyPr/>
          <a:lstStyle/>
          <a:p>
            <a:fld id="{A062E608-238C-417F-8261-9F1E603EF065}" type="slidenum">
              <a:rPr lang="en-US" smtClean="0"/>
              <a:t>13</a:t>
            </a:fld>
            <a:endParaRPr lang="en-US"/>
          </a:p>
        </p:txBody>
      </p:sp>
    </p:spTree>
    <p:extLst>
      <p:ext uri="{BB962C8B-B14F-4D97-AF65-F5344CB8AC3E}">
        <p14:creationId xmlns:p14="http://schemas.microsoft.com/office/powerpoint/2010/main" val="1587895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Tim</a:t>
            </a:r>
          </a:p>
          <a:p>
            <a:endParaRPr lang="en-US" dirty="0"/>
          </a:p>
        </p:txBody>
      </p:sp>
      <p:sp>
        <p:nvSpPr>
          <p:cNvPr id="4" name="Slide Number Placeholder 3"/>
          <p:cNvSpPr>
            <a:spLocks noGrp="1"/>
          </p:cNvSpPr>
          <p:nvPr>
            <p:ph type="sldNum" sz="quarter" idx="10"/>
          </p:nvPr>
        </p:nvSpPr>
        <p:spPr/>
        <p:txBody>
          <a:bodyPr/>
          <a:lstStyle/>
          <a:p>
            <a:fld id="{A062E608-238C-417F-8261-9F1E603EF065}" type="slidenum">
              <a:rPr lang="en-US" smtClean="0"/>
              <a:t>14</a:t>
            </a:fld>
            <a:endParaRPr lang="en-US"/>
          </a:p>
        </p:txBody>
      </p:sp>
    </p:spTree>
    <p:extLst>
      <p:ext uri="{BB962C8B-B14F-4D97-AF65-F5344CB8AC3E}">
        <p14:creationId xmlns:p14="http://schemas.microsoft.com/office/powerpoint/2010/main" val="3665189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Amanda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school year we are fully accredited based on data from the 2017-2018 school year.  Using the state accreditation report, we will focus on Students with Disabilities (SWD) and African Americans in both literacy and numeracy.  We will utilize targeted supports inspired by our school data from state accreditation report, benchmark data, SDBQ, progress monitoring, and academic support meetings.  Our school will continue to work with central office instructional specialists especially OPEC to focus on student-centered efforts with SDI, scaffolding, learning walks, and SWD folder with student descriptors.  We will continue to support all our students by providing personalized and student-centered supports with more student agency and advocacy.  </a:t>
            </a:r>
          </a:p>
          <a:p>
            <a:endParaRPr lang="en-US" dirty="0"/>
          </a:p>
        </p:txBody>
      </p:sp>
      <p:sp>
        <p:nvSpPr>
          <p:cNvPr id="4" name="Slide Number Placeholder 3"/>
          <p:cNvSpPr>
            <a:spLocks noGrp="1"/>
          </p:cNvSpPr>
          <p:nvPr>
            <p:ph type="sldNum" sz="quarter" idx="10"/>
          </p:nvPr>
        </p:nvSpPr>
        <p:spPr/>
        <p:txBody>
          <a:bodyPr/>
          <a:lstStyle/>
          <a:p>
            <a:fld id="{A062E608-238C-417F-8261-9F1E603EF065}" type="slidenum">
              <a:rPr lang="en-US" smtClean="0"/>
              <a:t>3</a:t>
            </a:fld>
            <a:endParaRPr lang="en-US"/>
          </a:p>
        </p:txBody>
      </p:sp>
    </p:spTree>
    <p:extLst>
      <p:ext uri="{BB962C8B-B14F-4D97-AF65-F5344CB8AC3E}">
        <p14:creationId xmlns:p14="http://schemas.microsoft.com/office/powerpoint/2010/main" val="2939763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a:t>
            </a:r>
          </a:p>
          <a:p>
            <a:r>
              <a:rPr lang="en-US" dirty="0"/>
              <a:t>The data shows that we are below the benchmarks in Math and English for SWD’s.  These are focus areas for our PCI with action steps to ensure the gaps are addressed.</a:t>
            </a:r>
          </a:p>
        </p:txBody>
      </p:sp>
      <p:sp>
        <p:nvSpPr>
          <p:cNvPr id="4" name="Slide Number Placeholder 3"/>
          <p:cNvSpPr>
            <a:spLocks noGrp="1"/>
          </p:cNvSpPr>
          <p:nvPr>
            <p:ph type="sldNum" sz="quarter" idx="10"/>
          </p:nvPr>
        </p:nvSpPr>
        <p:spPr/>
        <p:txBody>
          <a:bodyPr/>
          <a:lstStyle/>
          <a:p>
            <a:fld id="{A062E608-238C-417F-8261-9F1E603EF065}" type="slidenum">
              <a:rPr lang="en-US" smtClean="0"/>
              <a:t>4</a:t>
            </a:fld>
            <a:endParaRPr lang="en-US"/>
          </a:p>
        </p:txBody>
      </p:sp>
    </p:spTree>
    <p:extLst>
      <p:ext uri="{BB962C8B-B14F-4D97-AF65-F5344CB8AC3E}">
        <p14:creationId xmlns:p14="http://schemas.microsoft.com/office/powerpoint/2010/main" val="2909959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a:t>
            </a:r>
          </a:p>
          <a:p>
            <a:r>
              <a:rPr lang="en-US" dirty="0"/>
              <a:t>Our AA population has seen some improvement in 2015 and a slight dip for the next 3 years.  </a:t>
            </a:r>
          </a:p>
        </p:txBody>
      </p:sp>
      <p:sp>
        <p:nvSpPr>
          <p:cNvPr id="4" name="Slide Number Placeholder 3"/>
          <p:cNvSpPr>
            <a:spLocks noGrp="1"/>
          </p:cNvSpPr>
          <p:nvPr>
            <p:ph type="sldNum" sz="quarter" idx="5"/>
          </p:nvPr>
        </p:nvSpPr>
        <p:spPr/>
        <p:txBody>
          <a:bodyPr/>
          <a:lstStyle/>
          <a:p>
            <a:fld id="{A062E608-238C-417F-8261-9F1E603EF065}" type="slidenum">
              <a:rPr lang="en-US" smtClean="0"/>
              <a:t>5</a:t>
            </a:fld>
            <a:endParaRPr lang="en-US"/>
          </a:p>
        </p:txBody>
      </p:sp>
    </p:spTree>
    <p:extLst>
      <p:ext uri="{BB962C8B-B14F-4D97-AF65-F5344CB8AC3E}">
        <p14:creationId xmlns:p14="http://schemas.microsoft.com/office/powerpoint/2010/main" val="1689211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Amanda</a:t>
            </a:r>
          </a:p>
          <a:p>
            <a:r>
              <a:rPr lang="en-US" dirty="0"/>
              <a:t>Our central office administration</a:t>
            </a:r>
            <a:r>
              <a:rPr lang="en-US" baseline="0" dirty="0"/>
              <a:t> is keen on ensuring our goals are truly obtainable, so while we’d love to see all student groups at 100%, our goals have small, achievable increases. </a:t>
            </a:r>
            <a:endParaRPr lang="en-US" dirty="0"/>
          </a:p>
        </p:txBody>
      </p:sp>
      <p:sp>
        <p:nvSpPr>
          <p:cNvPr id="4" name="Slide Number Placeholder 3"/>
          <p:cNvSpPr>
            <a:spLocks noGrp="1"/>
          </p:cNvSpPr>
          <p:nvPr>
            <p:ph type="sldNum" sz="quarter" idx="10"/>
          </p:nvPr>
        </p:nvSpPr>
        <p:spPr/>
        <p:txBody>
          <a:bodyPr/>
          <a:lstStyle/>
          <a:p>
            <a:fld id="{A062E608-238C-417F-8261-9F1E603EF065}" type="slidenum">
              <a:rPr lang="en-US" smtClean="0"/>
              <a:t>6</a:t>
            </a:fld>
            <a:endParaRPr lang="en-US"/>
          </a:p>
        </p:txBody>
      </p:sp>
    </p:spTree>
    <p:extLst>
      <p:ext uri="{BB962C8B-B14F-4D97-AF65-F5344CB8AC3E}">
        <p14:creationId xmlns:p14="http://schemas.microsoft.com/office/powerpoint/2010/main" val="3978705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Amanda</a:t>
            </a:r>
          </a:p>
          <a:p>
            <a:r>
              <a:rPr lang="en-US" sz="1200" dirty="0"/>
              <a:t>Overall: 83.73 to 85.40.  The school’s emphasis will be on writing. </a:t>
            </a:r>
          </a:p>
        </p:txBody>
      </p:sp>
      <p:sp>
        <p:nvSpPr>
          <p:cNvPr id="4" name="Slide Number Placeholder 3"/>
          <p:cNvSpPr>
            <a:spLocks noGrp="1"/>
          </p:cNvSpPr>
          <p:nvPr>
            <p:ph type="sldNum" sz="quarter" idx="10"/>
          </p:nvPr>
        </p:nvSpPr>
        <p:spPr/>
        <p:txBody>
          <a:bodyPr/>
          <a:lstStyle/>
          <a:p>
            <a:fld id="{A062E608-238C-417F-8261-9F1E603EF065}" type="slidenum">
              <a:rPr lang="en-US" smtClean="0"/>
              <a:t>7</a:t>
            </a:fld>
            <a:endParaRPr lang="en-US"/>
          </a:p>
        </p:txBody>
      </p:sp>
    </p:spTree>
    <p:extLst>
      <p:ext uri="{BB962C8B-B14F-4D97-AF65-F5344CB8AC3E}">
        <p14:creationId xmlns:p14="http://schemas.microsoft.com/office/powerpoint/2010/main" val="703145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Amanda</a:t>
            </a:r>
          </a:p>
        </p:txBody>
      </p:sp>
      <p:sp>
        <p:nvSpPr>
          <p:cNvPr id="4" name="Slide Number Placeholder 3"/>
          <p:cNvSpPr>
            <a:spLocks noGrp="1"/>
          </p:cNvSpPr>
          <p:nvPr>
            <p:ph type="sldNum" sz="quarter" idx="10"/>
          </p:nvPr>
        </p:nvSpPr>
        <p:spPr/>
        <p:txBody>
          <a:bodyPr/>
          <a:lstStyle/>
          <a:p>
            <a:fld id="{A062E608-238C-417F-8261-9F1E603EF065}" type="slidenum">
              <a:rPr lang="en-US" smtClean="0"/>
              <a:t>8</a:t>
            </a:fld>
            <a:endParaRPr lang="en-US"/>
          </a:p>
        </p:txBody>
      </p:sp>
    </p:spTree>
    <p:extLst>
      <p:ext uri="{BB962C8B-B14F-4D97-AF65-F5344CB8AC3E}">
        <p14:creationId xmlns:p14="http://schemas.microsoft.com/office/powerpoint/2010/main" val="3387912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Tim</a:t>
            </a:r>
          </a:p>
          <a:p>
            <a:r>
              <a:rPr lang="en-US" sz="1200" dirty="0"/>
              <a:t>Data chats are done during PD and is similar to speed dating where the administrators go from content area to content area in the cafeteria to discuss the data that the teachers are disaggregating from the assessments provided in the presentation and packets at their tables. </a:t>
            </a:r>
          </a:p>
        </p:txBody>
      </p:sp>
      <p:sp>
        <p:nvSpPr>
          <p:cNvPr id="4" name="Slide Number Placeholder 3"/>
          <p:cNvSpPr>
            <a:spLocks noGrp="1"/>
          </p:cNvSpPr>
          <p:nvPr>
            <p:ph type="sldNum" sz="quarter" idx="10"/>
          </p:nvPr>
        </p:nvSpPr>
        <p:spPr/>
        <p:txBody>
          <a:bodyPr/>
          <a:lstStyle/>
          <a:p>
            <a:fld id="{A062E608-238C-417F-8261-9F1E603EF065}" type="slidenum">
              <a:rPr lang="en-US" smtClean="0"/>
              <a:t>9</a:t>
            </a:fld>
            <a:endParaRPr lang="en-US"/>
          </a:p>
        </p:txBody>
      </p:sp>
    </p:spTree>
    <p:extLst>
      <p:ext uri="{BB962C8B-B14F-4D97-AF65-F5344CB8AC3E}">
        <p14:creationId xmlns:p14="http://schemas.microsoft.com/office/powerpoint/2010/main" val="3740433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Tim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Building relationships with students is a primary focus and we believe more training on relationship building and diversity is highly important.</a:t>
            </a:r>
          </a:p>
        </p:txBody>
      </p:sp>
      <p:sp>
        <p:nvSpPr>
          <p:cNvPr id="4" name="Slide Number Placeholder 3"/>
          <p:cNvSpPr>
            <a:spLocks noGrp="1"/>
          </p:cNvSpPr>
          <p:nvPr>
            <p:ph type="sldNum" sz="quarter" idx="10"/>
          </p:nvPr>
        </p:nvSpPr>
        <p:spPr/>
        <p:txBody>
          <a:bodyPr/>
          <a:lstStyle/>
          <a:p>
            <a:fld id="{A062E608-238C-417F-8261-9F1E603EF065}" type="slidenum">
              <a:rPr lang="en-US" smtClean="0"/>
              <a:t>10</a:t>
            </a:fld>
            <a:endParaRPr lang="en-US"/>
          </a:p>
        </p:txBody>
      </p:sp>
    </p:spTree>
    <p:extLst>
      <p:ext uri="{BB962C8B-B14F-4D97-AF65-F5344CB8AC3E}">
        <p14:creationId xmlns:p14="http://schemas.microsoft.com/office/powerpoint/2010/main" val="30362566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5/5/2019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5/5/2019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5/5/2019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5/5/2019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5/5/2019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5/5/2019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5/5/2019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5/5/2019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5/5/2019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5/5/2019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5/5/2019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PEDU%20671%20SIP%20Yoder%20Pellerin%20Final%20PDF.pdf"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file:///C:\Users\tjpeller\AppData\Local\Microsoft\Windows\INetCache\Content.Outlook\UUO5HW2X\PartTimeTemporaryRates.pdf" TargetMode="External"/><Relationship Id="rId2" Type="http://schemas.openxmlformats.org/officeDocument/2006/relationships/hyperlink" Target="http://schoolquality.virginia.gov/schools/kempsville-middl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17160-CAB1-44F8-A095-AF1DF6A3798F}"/>
              </a:ext>
            </a:extLst>
          </p:cNvPr>
          <p:cNvSpPr>
            <a:spLocks noGrp="1"/>
          </p:cNvSpPr>
          <p:nvPr>
            <p:ph type="ctrTitle"/>
          </p:nvPr>
        </p:nvSpPr>
        <p:spPr/>
        <p:txBody>
          <a:bodyPr/>
          <a:lstStyle/>
          <a:p>
            <a:r>
              <a:rPr lang="en-US" dirty="0"/>
              <a:t>School Improvement Plan</a:t>
            </a:r>
          </a:p>
        </p:txBody>
      </p:sp>
      <p:sp>
        <p:nvSpPr>
          <p:cNvPr id="3" name="Subtitle 2">
            <a:extLst>
              <a:ext uri="{FF2B5EF4-FFF2-40B4-BE49-F238E27FC236}">
                <a16:creationId xmlns:a16="http://schemas.microsoft.com/office/drawing/2014/main" id="{3703CCF5-05BF-4128-A27B-8B92A8A9DFA4}"/>
              </a:ext>
            </a:extLst>
          </p:cNvPr>
          <p:cNvSpPr>
            <a:spLocks noGrp="1"/>
          </p:cNvSpPr>
          <p:nvPr>
            <p:ph type="subTitle" idx="1"/>
          </p:nvPr>
        </p:nvSpPr>
        <p:spPr/>
        <p:txBody>
          <a:bodyPr/>
          <a:lstStyle/>
          <a:p>
            <a:r>
              <a:rPr lang="en-US" dirty="0"/>
              <a:t>PEDU-671-P13</a:t>
            </a:r>
          </a:p>
          <a:p>
            <a:r>
              <a:rPr lang="en-US" dirty="0"/>
              <a:t>Amanda Yoder &amp; Tim Pellerin</a:t>
            </a:r>
          </a:p>
        </p:txBody>
      </p:sp>
    </p:spTree>
    <p:extLst>
      <p:ext uri="{BB962C8B-B14F-4D97-AF65-F5344CB8AC3E}">
        <p14:creationId xmlns:p14="http://schemas.microsoft.com/office/powerpoint/2010/main" val="425284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Goal 3 - English AA</a:t>
            </a:r>
          </a:p>
        </p:txBody>
      </p:sp>
      <p:sp>
        <p:nvSpPr>
          <p:cNvPr id="4" name="Content Placeholder 3"/>
          <p:cNvSpPr>
            <a:spLocks noGrp="1"/>
          </p:cNvSpPr>
          <p:nvPr>
            <p:ph idx="1"/>
          </p:nvPr>
        </p:nvSpPr>
        <p:spPr>
          <a:xfrm>
            <a:off x="680321" y="2178722"/>
            <a:ext cx="9613861" cy="3958749"/>
          </a:xfrm>
        </p:spPr>
        <p:txBody>
          <a:bodyPr vert="horz" lIns="91440" tIns="45720" rIns="91440" bIns="45720" rtlCol="0" anchor="t">
            <a:normAutofit fontScale="92500" lnSpcReduction="20000"/>
          </a:bodyPr>
          <a:lstStyle/>
          <a:p>
            <a:pPr marL="0" indent="0">
              <a:buNone/>
            </a:pPr>
            <a:r>
              <a:rPr lang="en-US" dirty="0"/>
              <a:t>Action Steps:</a:t>
            </a:r>
          </a:p>
          <a:p>
            <a:r>
              <a:rPr lang="en-US" dirty="0"/>
              <a:t>Instructional Audits</a:t>
            </a:r>
          </a:p>
          <a:p>
            <a:r>
              <a:rPr lang="en-US" dirty="0"/>
              <a:t>Professional Learning Communities</a:t>
            </a:r>
          </a:p>
          <a:p>
            <a:r>
              <a:rPr lang="en-US" dirty="0"/>
              <a:t>Grade Level Meetings to include Writing to Learn</a:t>
            </a:r>
          </a:p>
          <a:p>
            <a:r>
              <a:rPr lang="en-US" dirty="0"/>
              <a:t>Data Chats</a:t>
            </a:r>
          </a:p>
          <a:p>
            <a:r>
              <a:rPr lang="en-US" dirty="0"/>
              <a:t>Ongoing PD on relationship building &amp; Diversity training</a:t>
            </a:r>
          </a:p>
          <a:p>
            <a:r>
              <a:rPr lang="en-US" dirty="0"/>
              <a:t>Academic Support</a:t>
            </a:r>
          </a:p>
          <a:p>
            <a:r>
              <a:rPr lang="en-US" dirty="0"/>
              <a:t>Tutoring and Remediation</a:t>
            </a:r>
          </a:p>
          <a:p>
            <a:r>
              <a:rPr lang="en-US" dirty="0"/>
              <a:t>Tech-based programs to include Achieve 3000, E-Science, IXL(Math)</a:t>
            </a:r>
          </a:p>
          <a:p>
            <a:r>
              <a:rPr lang="en-US" dirty="0"/>
              <a:t>Observations, Learning Walks, Review of Learning Plans</a:t>
            </a:r>
          </a:p>
          <a:p>
            <a:r>
              <a:rPr lang="en-US" dirty="0"/>
              <a:t>ARDT Funding and personnel</a:t>
            </a:r>
          </a:p>
        </p:txBody>
      </p:sp>
    </p:spTree>
    <p:extLst>
      <p:ext uri="{BB962C8B-B14F-4D97-AF65-F5344CB8AC3E}">
        <p14:creationId xmlns:p14="http://schemas.microsoft.com/office/powerpoint/2010/main" val="4017073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99C27-DCAB-4ECE-AE48-446C58A2254A}"/>
              </a:ext>
            </a:extLst>
          </p:cNvPr>
          <p:cNvSpPr>
            <a:spLocks noGrp="1"/>
          </p:cNvSpPr>
          <p:nvPr>
            <p:ph type="title"/>
          </p:nvPr>
        </p:nvSpPr>
        <p:spPr/>
        <p:txBody>
          <a:bodyPr/>
          <a:lstStyle/>
          <a:p>
            <a:r>
              <a:rPr lang="en-US" dirty="0"/>
              <a:t>Communication to Stakeholders</a:t>
            </a:r>
          </a:p>
        </p:txBody>
      </p:sp>
      <p:sp>
        <p:nvSpPr>
          <p:cNvPr id="3" name="Content Placeholder 2">
            <a:extLst>
              <a:ext uri="{FF2B5EF4-FFF2-40B4-BE49-F238E27FC236}">
                <a16:creationId xmlns:a16="http://schemas.microsoft.com/office/drawing/2014/main" id="{9A016179-B81E-4258-A276-7B7AEEF14C3C}"/>
              </a:ext>
            </a:extLst>
          </p:cNvPr>
          <p:cNvSpPr>
            <a:spLocks noGrp="1"/>
          </p:cNvSpPr>
          <p:nvPr>
            <p:ph idx="1"/>
          </p:nvPr>
        </p:nvSpPr>
        <p:spPr>
          <a:xfrm>
            <a:off x="680321" y="2336873"/>
            <a:ext cx="9613861" cy="4075802"/>
          </a:xfrm>
        </p:spPr>
        <p:txBody>
          <a:bodyPr>
            <a:normAutofit fontScale="92500" lnSpcReduction="10000"/>
          </a:bodyPr>
          <a:lstStyle/>
          <a:p>
            <a:pPr marL="0" indent="0">
              <a:buNone/>
            </a:pPr>
            <a:r>
              <a:rPr lang="en-US" dirty="0"/>
              <a:t>All goals and plans are communicated to teachers, staff, parents, and community members.</a:t>
            </a:r>
          </a:p>
          <a:p>
            <a:pPr marL="0" indent="0">
              <a:buNone/>
            </a:pPr>
            <a:endParaRPr lang="en-US" dirty="0"/>
          </a:p>
          <a:p>
            <a:pPr marL="0" indent="0">
              <a:buNone/>
            </a:pPr>
            <a:r>
              <a:rPr lang="en-US" dirty="0"/>
              <a:t>Regular dialogue opportunities to inform and update include:</a:t>
            </a:r>
          </a:p>
          <a:p>
            <a:r>
              <a:rPr lang="en-US" dirty="0"/>
              <a:t>Faculty/Staff Meetings </a:t>
            </a:r>
          </a:p>
          <a:p>
            <a:r>
              <a:rPr lang="en-US" dirty="0"/>
              <a:t>ILT Meetings </a:t>
            </a:r>
          </a:p>
          <a:p>
            <a:r>
              <a:rPr lang="en-US" dirty="0"/>
              <a:t>Parent Newsletters</a:t>
            </a:r>
          </a:p>
          <a:p>
            <a:r>
              <a:rPr lang="en-US" dirty="0"/>
              <a:t>PTA sessions</a:t>
            </a:r>
          </a:p>
          <a:p>
            <a:r>
              <a:rPr lang="en-US" dirty="0"/>
              <a:t>School Planning Council- Admin, Teachers, Students, Parents, Community</a:t>
            </a:r>
          </a:p>
          <a:p>
            <a:r>
              <a:rPr lang="en-US" dirty="0"/>
              <a:t>School Website</a:t>
            </a:r>
          </a:p>
          <a:p>
            <a:endParaRPr lang="en-US" dirty="0"/>
          </a:p>
          <a:p>
            <a:endParaRPr lang="en-US" dirty="0"/>
          </a:p>
        </p:txBody>
      </p:sp>
    </p:spTree>
    <p:extLst>
      <p:ext uri="{BB962C8B-B14F-4D97-AF65-F5344CB8AC3E}">
        <p14:creationId xmlns:p14="http://schemas.microsoft.com/office/powerpoint/2010/main" val="866914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71304" y="2838202"/>
            <a:ext cx="8633361" cy="830997"/>
          </a:xfrm>
          <a:prstGeom prst="rect">
            <a:avLst/>
          </a:prstGeom>
          <a:noFill/>
        </p:spPr>
        <p:txBody>
          <a:bodyPr wrap="square" rtlCol="0">
            <a:spAutoFit/>
          </a:bodyPr>
          <a:lstStyle/>
          <a:p>
            <a:r>
              <a:rPr lang="en-US" sz="4800" dirty="0"/>
              <a:t>SCHOOL </a:t>
            </a:r>
            <a:r>
              <a:rPr lang="en-US" sz="4800" dirty="0">
                <a:hlinkClick r:id="rId3" action="ppaction://hlinkfile"/>
              </a:rPr>
              <a:t>IMPROVEMENT</a:t>
            </a:r>
            <a:r>
              <a:rPr lang="en-US" sz="4800" dirty="0"/>
              <a:t> PLAN</a:t>
            </a:r>
          </a:p>
        </p:txBody>
      </p:sp>
    </p:spTree>
    <p:extLst>
      <p:ext uri="{BB962C8B-B14F-4D97-AF65-F5344CB8AC3E}">
        <p14:creationId xmlns:p14="http://schemas.microsoft.com/office/powerpoint/2010/main" val="13857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75D94-12AC-4D5A-8170-4250740FEF70}"/>
              </a:ext>
            </a:extLst>
          </p:cNvPr>
          <p:cNvSpPr>
            <a:spLocks noGrp="1"/>
          </p:cNvSpPr>
          <p:nvPr>
            <p:ph type="title"/>
          </p:nvPr>
        </p:nvSpPr>
        <p:spPr/>
        <p:txBody>
          <a:bodyPr/>
          <a:lstStyle/>
          <a:p>
            <a:r>
              <a:rPr lang="en-US" dirty="0"/>
              <a:t>Resource Management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18812607"/>
              </p:ext>
            </p:extLst>
          </p:nvPr>
        </p:nvGraphicFramePr>
        <p:xfrm>
          <a:off x="958452" y="2053474"/>
          <a:ext cx="9837738" cy="3682308"/>
        </p:xfrm>
        <a:graphic>
          <a:graphicData uri="http://schemas.openxmlformats.org/drawingml/2006/table">
            <a:tbl>
              <a:tblPr firstRow="1" bandRow="1">
                <a:tableStyleId>{5C22544A-7EE6-4342-B048-85BDC9FD1C3A}</a:tableStyleId>
              </a:tblPr>
              <a:tblGrid>
                <a:gridCol w="3279246">
                  <a:extLst>
                    <a:ext uri="{9D8B030D-6E8A-4147-A177-3AD203B41FA5}">
                      <a16:colId xmlns:a16="http://schemas.microsoft.com/office/drawing/2014/main" val="3134349327"/>
                    </a:ext>
                  </a:extLst>
                </a:gridCol>
                <a:gridCol w="3279246">
                  <a:extLst>
                    <a:ext uri="{9D8B030D-6E8A-4147-A177-3AD203B41FA5}">
                      <a16:colId xmlns:a16="http://schemas.microsoft.com/office/drawing/2014/main" val="4077324748"/>
                    </a:ext>
                  </a:extLst>
                </a:gridCol>
                <a:gridCol w="3279246">
                  <a:extLst>
                    <a:ext uri="{9D8B030D-6E8A-4147-A177-3AD203B41FA5}">
                      <a16:colId xmlns:a16="http://schemas.microsoft.com/office/drawing/2014/main" val="3540307919"/>
                    </a:ext>
                  </a:extLst>
                </a:gridCol>
              </a:tblGrid>
              <a:tr h="434282">
                <a:tc>
                  <a:txBody>
                    <a:bodyPr/>
                    <a:lstStyle/>
                    <a:p>
                      <a:r>
                        <a:rPr lang="en-US" dirty="0"/>
                        <a:t>Action Step</a:t>
                      </a:r>
                    </a:p>
                  </a:txBody>
                  <a:tcPr/>
                </a:tc>
                <a:tc>
                  <a:txBody>
                    <a:bodyPr/>
                    <a:lstStyle/>
                    <a:p>
                      <a:r>
                        <a:rPr lang="en-US" dirty="0"/>
                        <a:t>Cost</a:t>
                      </a:r>
                    </a:p>
                  </a:txBody>
                  <a:tcPr/>
                </a:tc>
                <a:tc>
                  <a:txBody>
                    <a:bodyPr/>
                    <a:lstStyle/>
                    <a:p>
                      <a:r>
                        <a:rPr lang="en-US" dirty="0"/>
                        <a:t>Quantity</a:t>
                      </a:r>
                    </a:p>
                  </a:txBody>
                  <a:tcPr/>
                </a:tc>
                <a:extLst>
                  <a:ext uri="{0D108BD9-81ED-4DB2-BD59-A6C34878D82A}">
                    <a16:rowId xmlns:a16="http://schemas.microsoft.com/office/drawing/2014/main" val="3769953510"/>
                  </a:ext>
                </a:extLst>
              </a:tr>
              <a:tr h="490383">
                <a:tc>
                  <a:txBody>
                    <a:bodyPr/>
                    <a:lstStyle/>
                    <a:p>
                      <a:r>
                        <a:rPr lang="en-US" dirty="0"/>
                        <a:t>Tutors</a:t>
                      </a:r>
                    </a:p>
                  </a:txBody>
                  <a:tcPr/>
                </a:tc>
                <a:tc>
                  <a:txBody>
                    <a:bodyPr/>
                    <a:lstStyle/>
                    <a:p>
                      <a:r>
                        <a:rPr lang="en-US" dirty="0"/>
                        <a:t>$19,034</a:t>
                      </a:r>
                      <a:r>
                        <a:rPr lang="en-US" baseline="0" dirty="0"/>
                        <a:t> (Separate Budget)</a:t>
                      </a:r>
                      <a:endParaRPr lang="en-US" dirty="0"/>
                    </a:p>
                  </a:txBody>
                  <a:tcPr/>
                </a:tc>
                <a:tc>
                  <a:txBody>
                    <a:bodyPr/>
                    <a:lstStyle/>
                    <a:p>
                      <a:r>
                        <a:rPr lang="en-US" dirty="0"/>
                        <a:t>634 hours</a:t>
                      </a:r>
                    </a:p>
                  </a:txBody>
                  <a:tcPr/>
                </a:tc>
                <a:extLst>
                  <a:ext uri="{0D108BD9-81ED-4DB2-BD59-A6C34878D82A}">
                    <a16:rowId xmlns:a16="http://schemas.microsoft.com/office/drawing/2014/main" val="4031884067"/>
                  </a:ext>
                </a:extLst>
              </a:tr>
              <a:tr h="467574">
                <a:tc>
                  <a:txBody>
                    <a:bodyPr/>
                    <a:lstStyle/>
                    <a:p>
                      <a:r>
                        <a:rPr lang="en-US" dirty="0"/>
                        <a:t>Tutoring Snacks</a:t>
                      </a:r>
                    </a:p>
                  </a:txBody>
                  <a:tcPr/>
                </a:tc>
                <a:tc>
                  <a:txBody>
                    <a:bodyPr/>
                    <a:lstStyle/>
                    <a:p>
                      <a:r>
                        <a:rPr lang="en-US" dirty="0"/>
                        <a:t>$800</a:t>
                      </a:r>
                      <a:endParaRPr lang="en-US" dirty="0">
                        <a:solidFill>
                          <a:srgbClr val="FF0000"/>
                        </a:solidFill>
                      </a:endParaRPr>
                    </a:p>
                  </a:txBody>
                  <a:tcPr/>
                </a:tc>
                <a:tc>
                  <a:txBody>
                    <a:bodyPr/>
                    <a:lstStyle/>
                    <a:p>
                      <a:endParaRPr lang="en-US" dirty="0">
                        <a:solidFill>
                          <a:srgbClr val="FF0000"/>
                        </a:solidFill>
                      </a:endParaRPr>
                    </a:p>
                  </a:txBody>
                  <a:tcPr/>
                </a:tc>
                <a:extLst>
                  <a:ext uri="{0D108BD9-81ED-4DB2-BD59-A6C34878D82A}">
                    <a16:rowId xmlns:a16="http://schemas.microsoft.com/office/drawing/2014/main" val="2957791942"/>
                  </a:ext>
                </a:extLst>
              </a:tr>
              <a:tr h="444766">
                <a:tc>
                  <a:txBody>
                    <a:bodyPr/>
                    <a:lstStyle/>
                    <a:p>
                      <a:r>
                        <a:rPr lang="en-US" dirty="0"/>
                        <a:t>Collaboration Day- Subs</a:t>
                      </a:r>
                    </a:p>
                  </a:txBody>
                  <a:tcPr/>
                </a:tc>
                <a:tc>
                  <a:txBody>
                    <a:bodyPr/>
                    <a:lstStyle/>
                    <a:p>
                      <a:r>
                        <a:rPr lang="en-US" dirty="0"/>
                        <a:t>$ 10,450</a:t>
                      </a:r>
                      <a:endParaRPr lang="en-US" dirty="0">
                        <a:solidFill>
                          <a:srgbClr val="FF0000"/>
                        </a:solidFill>
                      </a:endParaRPr>
                    </a:p>
                  </a:txBody>
                  <a:tcPr/>
                </a:tc>
                <a:tc>
                  <a:txBody>
                    <a:bodyPr/>
                    <a:lstStyle/>
                    <a:p>
                      <a:r>
                        <a:rPr lang="en-US" dirty="0">
                          <a:solidFill>
                            <a:schemeClr val="bg1"/>
                          </a:solidFill>
                        </a:rPr>
                        <a:t>Requested 138, Got</a:t>
                      </a:r>
                      <a:r>
                        <a:rPr lang="en-US" baseline="0" dirty="0">
                          <a:solidFill>
                            <a:schemeClr val="bg1"/>
                          </a:solidFill>
                        </a:rPr>
                        <a:t> approval for 110 (Diff. pot from DT)</a:t>
                      </a:r>
                      <a:endParaRPr lang="en-US" dirty="0">
                        <a:solidFill>
                          <a:schemeClr val="bg1"/>
                        </a:solidFill>
                      </a:endParaRPr>
                    </a:p>
                  </a:txBody>
                  <a:tcPr/>
                </a:tc>
                <a:extLst>
                  <a:ext uri="{0D108BD9-81ED-4DB2-BD59-A6C34878D82A}">
                    <a16:rowId xmlns:a16="http://schemas.microsoft.com/office/drawing/2014/main" val="731696564"/>
                  </a:ext>
                </a:extLst>
              </a:tr>
              <a:tr h="614689">
                <a:tc>
                  <a:txBody>
                    <a:bodyPr/>
                    <a:lstStyle/>
                    <a:p>
                      <a:r>
                        <a:rPr lang="en-US" dirty="0"/>
                        <a:t>Math Coach</a:t>
                      </a:r>
                    </a:p>
                  </a:txBody>
                  <a:tcPr/>
                </a:tc>
                <a:tc>
                  <a:txBody>
                    <a:bodyPr/>
                    <a:lstStyle/>
                    <a:p>
                      <a:r>
                        <a:rPr lang="en-US" dirty="0"/>
                        <a:t>$0</a:t>
                      </a:r>
                    </a:p>
                  </a:txBody>
                  <a:tcPr/>
                </a:tc>
                <a:tc>
                  <a:txBody>
                    <a:bodyPr/>
                    <a:lstStyle/>
                    <a:p>
                      <a:r>
                        <a:rPr lang="en-US" dirty="0"/>
                        <a:t>Counts as a staff allocation-approved by Downtown</a:t>
                      </a:r>
                    </a:p>
                  </a:txBody>
                  <a:tcPr/>
                </a:tc>
                <a:extLst>
                  <a:ext uri="{0D108BD9-81ED-4DB2-BD59-A6C34878D82A}">
                    <a16:rowId xmlns:a16="http://schemas.microsoft.com/office/drawing/2014/main" val="2312689499"/>
                  </a:ext>
                </a:extLst>
              </a:tr>
              <a:tr h="613745">
                <a:tc>
                  <a:txBody>
                    <a:bodyPr/>
                    <a:lstStyle/>
                    <a:p>
                      <a:r>
                        <a:rPr lang="en-US" dirty="0"/>
                        <a:t>Faculty Meetings</a:t>
                      </a:r>
                    </a:p>
                  </a:txBody>
                  <a:tcPr/>
                </a:tc>
                <a:tc>
                  <a:txBody>
                    <a:bodyPr/>
                    <a:lstStyle/>
                    <a:p>
                      <a:r>
                        <a:rPr lang="en-US" dirty="0"/>
                        <a:t>$500</a:t>
                      </a:r>
                    </a:p>
                  </a:txBody>
                  <a:tcPr/>
                </a:tc>
                <a:tc>
                  <a:txBody>
                    <a:bodyPr/>
                    <a:lstStyle/>
                    <a:p>
                      <a:r>
                        <a:rPr lang="en-US" dirty="0"/>
                        <a:t>$25 per staff/per year</a:t>
                      </a:r>
                    </a:p>
                  </a:txBody>
                  <a:tcPr/>
                </a:tc>
                <a:extLst>
                  <a:ext uri="{0D108BD9-81ED-4DB2-BD59-A6C34878D82A}">
                    <a16:rowId xmlns:a16="http://schemas.microsoft.com/office/drawing/2014/main" val="1482399811"/>
                  </a:ext>
                </a:extLst>
              </a:tr>
              <a:tr h="396164">
                <a:tc>
                  <a:txBody>
                    <a:bodyPr/>
                    <a:lstStyle/>
                    <a:p>
                      <a:r>
                        <a:rPr lang="en-US" dirty="0"/>
                        <a:t>Total</a:t>
                      </a:r>
                    </a:p>
                  </a:txBody>
                  <a:tcPr/>
                </a:tc>
                <a:tc>
                  <a:txBody>
                    <a:bodyPr/>
                    <a:lstStyle/>
                    <a:p>
                      <a:r>
                        <a:rPr lang="en-US" dirty="0"/>
                        <a:t>$30,784</a:t>
                      </a:r>
                    </a:p>
                  </a:txBody>
                  <a:tcPr/>
                </a:tc>
                <a:tc>
                  <a:txBody>
                    <a:bodyPr/>
                    <a:lstStyle/>
                    <a:p>
                      <a:endParaRPr lang="en-US" dirty="0"/>
                    </a:p>
                  </a:txBody>
                  <a:tcPr/>
                </a:tc>
                <a:extLst>
                  <a:ext uri="{0D108BD9-81ED-4DB2-BD59-A6C34878D82A}">
                    <a16:rowId xmlns:a16="http://schemas.microsoft.com/office/drawing/2014/main" val="251979424"/>
                  </a:ext>
                </a:extLst>
              </a:tr>
            </a:tbl>
          </a:graphicData>
        </a:graphic>
      </p:graphicFrame>
    </p:spTree>
    <p:extLst>
      <p:ext uri="{BB962C8B-B14F-4D97-AF65-F5344CB8AC3E}">
        <p14:creationId xmlns:p14="http://schemas.microsoft.com/office/powerpoint/2010/main" val="3494015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0D89-F477-4C70-92F9-F440CCFA30D3}"/>
              </a:ext>
            </a:extLst>
          </p:cNvPr>
          <p:cNvSpPr>
            <a:spLocks noGrp="1"/>
          </p:cNvSpPr>
          <p:nvPr>
            <p:ph type="title"/>
          </p:nvPr>
        </p:nvSpPr>
        <p:spPr/>
        <p:txBody>
          <a:bodyPr/>
          <a:lstStyle/>
          <a:p>
            <a:r>
              <a:rPr lang="en-US" dirty="0"/>
              <a:t>Data Monitoring</a:t>
            </a:r>
          </a:p>
        </p:txBody>
      </p:sp>
      <p:sp>
        <p:nvSpPr>
          <p:cNvPr id="3" name="Content Placeholder 2">
            <a:extLst>
              <a:ext uri="{FF2B5EF4-FFF2-40B4-BE49-F238E27FC236}">
                <a16:creationId xmlns:a16="http://schemas.microsoft.com/office/drawing/2014/main" id="{997453C9-94F1-425E-A8D2-ED76F4FB53DC}"/>
              </a:ext>
            </a:extLst>
          </p:cNvPr>
          <p:cNvSpPr>
            <a:spLocks noGrp="1"/>
          </p:cNvSpPr>
          <p:nvPr>
            <p:ph idx="1"/>
          </p:nvPr>
        </p:nvSpPr>
        <p:spPr>
          <a:xfrm>
            <a:off x="680321" y="2336872"/>
            <a:ext cx="9613861" cy="4137669"/>
          </a:xfrm>
        </p:spPr>
        <p:txBody>
          <a:bodyPr/>
          <a:lstStyle/>
          <a:p>
            <a:r>
              <a:rPr lang="en-US" dirty="0"/>
              <a:t>Benchmark Assessments-Pre, Mid, &amp; Post Division Assessments</a:t>
            </a:r>
          </a:p>
          <a:p>
            <a:r>
              <a:rPr lang="en-US" dirty="0"/>
              <a:t>Reading Inventory Scores</a:t>
            </a:r>
          </a:p>
          <a:p>
            <a:r>
              <a:rPr lang="en-US" dirty="0" err="1"/>
              <a:t>TenMarks</a:t>
            </a:r>
            <a:r>
              <a:rPr lang="en-US" dirty="0"/>
              <a:t> </a:t>
            </a:r>
          </a:p>
          <a:p>
            <a:r>
              <a:rPr lang="en-US" dirty="0"/>
              <a:t>Achieve3000</a:t>
            </a:r>
          </a:p>
          <a:p>
            <a:r>
              <a:rPr lang="en-US" dirty="0"/>
              <a:t>IXL Data (English &amp; Math)</a:t>
            </a:r>
          </a:p>
          <a:p>
            <a:r>
              <a:rPr lang="en-US" dirty="0"/>
              <a:t>Data Chats</a:t>
            </a:r>
          </a:p>
          <a:p>
            <a:r>
              <a:rPr lang="en-US" dirty="0"/>
              <a:t>Learning Walks</a:t>
            </a:r>
          </a:p>
          <a:p>
            <a:r>
              <a:rPr lang="en-US" dirty="0"/>
              <a:t>Instructional Audits</a:t>
            </a:r>
          </a:p>
          <a:p>
            <a:endParaRPr lang="en-US" dirty="0"/>
          </a:p>
        </p:txBody>
      </p:sp>
    </p:spTree>
    <p:extLst>
      <p:ext uri="{BB962C8B-B14F-4D97-AF65-F5344CB8AC3E}">
        <p14:creationId xmlns:p14="http://schemas.microsoft.com/office/powerpoint/2010/main" val="3602144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pPr marL="0" indent="0">
              <a:buNone/>
            </a:pPr>
            <a:r>
              <a:rPr lang="en-US" dirty="0"/>
              <a:t>VDOE School Quality Profile</a:t>
            </a:r>
          </a:p>
          <a:p>
            <a:pPr marL="0" indent="0">
              <a:buNone/>
            </a:pPr>
            <a:r>
              <a:rPr lang="en-US" dirty="0">
                <a:hlinkClick r:id="rId2"/>
              </a:rPr>
              <a:t>http://schoolquality.virginia.gov/schools/kempsville-middle</a:t>
            </a:r>
            <a:endParaRPr lang="en-US" dirty="0"/>
          </a:p>
          <a:p>
            <a:pPr marL="0" indent="0">
              <a:buNone/>
            </a:pPr>
            <a:r>
              <a:rPr lang="en-US" dirty="0"/>
              <a:t>VBCPS Part-Time/Temporary Hourly Rates</a:t>
            </a:r>
          </a:p>
          <a:p>
            <a:pPr marL="0" indent="0">
              <a:buNone/>
            </a:pPr>
            <a:r>
              <a:rPr lang="en-US" dirty="0">
                <a:hlinkClick r:id="rId3" action="ppaction://hlinkfile"/>
              </a:rPr>
              <a:t>file:///C:/Users/tjpeller/AppData/Local/Microsoft/Windows/INetCache/Content.Outlook/UUO5HW2X/PartTimeTemporaryRates.pdf</a:t>
            </a:r>
            <a:endParaRPr lang="en-US" dirty="0"/>
          </a:p>
          <a:p>
            <a:pPr marL="0" indent="0">
              <a:buNone/>
            </a:pPr>
            <a:endParaRPr lang="en-US" dirty="0"/>
          </a:p>
        </p:txBody>
      </p:sp>
    </p:spTree>
    <p:extLst>
      <p:ext uri="{BB962C8B-B14F-4D97-AF65-F5344CB8AC3E}">
        <p14:creationId xmlns:p14="http://schemas.microsoft.com/office/powerpoint/2010/main" val="1277565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E1F8D-96E9-4A33-8EFC-DA088BCB4C24}"/>
              </a:ext>
            </a:extLst>
          </p:cNvPr>
          <p:cNvSpPr>
            <a:spLocks noGrp="1"/>
          </p:cNvSpPr>
          <p:nvPr>
            <p:ph type="title"/>
          </p:nvPr>
        </p:nvSpPr>
        <p:spPr/>
        <p:txBody>
          <a:bodyPr/>
          <a:lstStyle/>
          <a:p>
            <a:r>
              <a:rPr lang="en-US" dirty="0"/>
              <a:t>Vision Statement</a:t>
            </a:r>
          </a:p>
        </p:txBody>
      </p:sp>
      <p:sp>
        <p:nvSpPr>
          <p:cNvPr id="3" name="Content Placeholder 2">
            <a:extLst>
              <a:ext uri="{FF2B5EF4-FFF2-40B4-BE49-F238E27FC236}">
                <a16:creationId xmlns:a16="http://schemas.microsoft.com/office/drawing/2014/main" id="{BC645370-64B8-4681-8EF3-62F670F744D8}"/>
              </a:ext>
            </a:extLst>
          </p:cNvPr>
          <p:cNvSpPr>
            <a:spLocks noGrp="1"/>
          </p:cNvSpPr>
          <p:nvPr>
            <p:ph idx="1"/>
          </p:nvPr>
        </p:nvSpPr>
        <p:spPr>
          <a:xfrm>
            <a:off x="1234503" y="2974182"/>
            <a:ext cx="9613861" cy="2571595"/>
          </a:xfrm>
        </p:spPr>
        <p:txBody>
          <a:bodyPr/>
          <a:lstStyle/>
          <a:p>
            <a:pPr marL="0" indent="0">
              <a:buNone/>
            </a:pPr>
            <a:r>
              <a:rPr lang="en-US" dirty="0"/>
              <a:t>VBCPS Vision Statement</a:t>
            </a:r>
          </a:p>
          <a:p>
            <a:pPr marL="0" indent="0">
              <a:buNone/>
            </a:pPr>
            <a:endParaRPr lang="en-US" dirty="0"/>
          </a:p>
          <a:p>
            <a:pPr marL="0" indent="0">
              <a:buNone/>
            </a:pPr>
            <a:r>
              <a:rPr lang="en-US" dirty="0"/>
              <a:t>Every student is achieving at his or her maximum potential in an engaging, inspiring and challenging learning environment.</a:t>
            </a:r>
          </a:p>
          <a:p>
            <a:endParaRPr lang="en-US" dirty="0"/>
          </a:p>
        </p:txBody>
      </p:sp>
    </p:spTree>
    <p:extLst>
      <p:ext uri="{BB962C8B-B14F-4D97-AF65-F5344CB8AC3E}">
        <p14:creationId xmlns:p14="http://schemas.microsoft.com/office/powerpoint/2010/main" val="4166454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Needs Assessment</a:t>
            </a:r>
          </a:p>
        </p:txBody>
      </p:sp>
      <p:pic>
        <p:nvPicPr>
          <p:cNvPr id="4" name="Content Placeholder 3"/>
          <p:cNvPicPr>
            <a:picLocks noGrp="1" noChangeAspect="1"/>
          </p:cNvPicPr>
          <p:nvPr>
            <p:ph idx="1"/>
          </p:nvPr>
        </p:nvPicPr>
        <p:blipFill rotWithShape="1">
          <a:blip r:embed="rId3">
            <a:extLst>
              <a:ext uri="{28A0092B-C50C-407E-A947-70E740481C1C}">
                <a14:useLocalDpi xmlns:a14="http://schemas.microsoft.com/office/drawing/2010/main" val="0"/>
              </a:ext>
            </a:extLst>
          </a:blip>
          <a:srcRect t="11775" b="3821"/>
          <a:stretch/>
        </p:blipFill>
        <p:spPr>
          <a:xfrm>
            <a:off x="2392680" y="2395833"/>
            <a:ext cx="7406640" cy="4462167"/>
          </a:xfrm>
        </p:spPr>
      </p:pic>
      <p:pic>
        <p:nvPicPr>
          <p:cNvPr id="5" name="Content Placeholder 3"/>
          <p:cNvPicPr>
            <a:picLocks noChangeAspect="1"/>
          </p:cNvPicPr>
          <p:nvPr/>
        </p:nvPicPr>
        <p:blipFill rotWithShape="1">
          <a:blip r:embed="rId3">
            <a:extLst>
              <a:ext uri="{28A0092B-C50C-407E-A947-70E740481C1C}">
                <a14:useLocalDpi xmlns:a14="http://schemas.microsoft.com/office/drawing/2010/main" val="0"/>
              </a:ext>
            </a:extLst>
          </a:blip>
          <a:srcRect l="-1029" r="1029" b="92747"/>
          <a:stretch/>
        </p:blipFill>
        <p:spPr>
          <a:xfrm>
            <a:off x="2301240" y="2029133"/>
            <a:ext cx="7513320" cy="366700"/>
          </a:xfrm>
          <a:prstGeom prst="rect">
            <a:avLst/>
          </a:prstGeom>
        </p:spPr>
      </p:pic>
    </p:spTree>
    <p:extLst>
      <p:ext uri="{BB962C8B-B14F-4D97-AF65-F5344CB8AC3E}">
        <p14:creationId xmlns:p14="http://schemas.microsoft.com/office/powerpoint/2010/main" val="3999032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692" y="429202"/>
            <a:ext cx="9613861" cy="1080938"/>
          </a:xfrm>
        </p:spPr>
        <p:txBody>
          <a:bodyPr/>
          <a:lstStyle/>
          <a:p>
            <a:r>
              <a:rPr lang="en-US" dirty="0"/>
              <a:t>Needs Assessment </a:t>
            </a:r>
          </a:p>
        </p:txBody>
      </p:sp>
      <p:pic>
        <p:nvPicPr>
          <p:cNvPr id="5" name="Content Placeholder 3"/>
          <p:cNvPicPr>
            <a:picLocks noChangeAspect="1"/>
          </p:cNvPicPr>
          <p:nvPr/>
        </p:nvPicPr>
        <p:blipFill rotWithShape="1">
          <a:blip r:embed="rId3">
            <a:extLst>
              <a:ext uri="{28A0092B-C50C-407E-A947-70E740481C1C}">
                <a14:useLocalDpi xmlns:a14="http://schemas.microsoft.com/office/drawing/2010/main" val="0"/>
              </a:ext>
            </a:extLst>
          </a:blip>
          <a:srcRect l="4834" r="6638" b="2682"/>
          <a:stretch/>
        </p:blipFill>
        <p:spPr>
          <a:xfrm>
            <a:off x="135800" y="2029537"/>
            <a:ext cx="6032090" cy="463099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TextBox 6"/>
          <p:cNvSpPr txBox="1"/>
          <p:nvPr/>
        </p:nvSpPr>
        <p:spPr>
          <a:xfrm>
            <a:off x="2890587" y="1585172"/>
            <a:ext cx="1277652" cy="369332"/>
          </a:xfrm>
          <a:prstGeom prst="rect">
            <a:avLst/>
          </a:prstGeom>
          <a:noFill/>
        </p:spPr>
        <p:txBody>
          <a:bodyPr wrap="square" rtlCol="0">
            <a:spAutoFit/>
          </a:bodyPr>
          <a:lstStyle/>
          <a:p>
            <a:r>
              <a:rPr lang="en-US" dirty="0"/>
              <a:t>Math SWD</a:t>
            </a:r>
          </a:p>
        </p:txBody>
      </p:sp>
      <p:pic>
        <p:nvPicPr>
          <p:cNvPr id="3" name="Picture 2"/>
          <p:cNvPicPr>
            <a:picLocks noChangeAspect="1"/>
          </p:cNvPicPr>
          <p:nvPr/>
        </p:nvPicPr>
        <p:blipFill>
          <a:blip r:embed="rId4"/>
          <a:stretch>
            <a:fillRect/>
          </a:stretch>
        </p:blipFill>
        <p:spPr>
          <a:xfrm>
            <a:off x="6304547" y="2029537"/>
            <a:ext cx="5773403" cy="4629150"/>
          </a:xfrm>
          <a:prstGeom prst="rect">
            <a:avLst/>
          </a:prstGeom>
        </p:spPr>
      </p:pic>
      <p:sp>
        <p:nvSpPr>
          <p:cNvPr id="9" name="TextBox 8"/>
          <p:cNvSpPr txBox="1"/>
          <p:nvPr/>
        </p:nvSpPr>
        <p:spPr>
          <a:xfrm>
            <a:off x="8552421" y="1593040"/>
            <a:ext cx="1611131" cy="369332"/>
          </a:xfrm>
          <a:prstGeom prst="rect">
            <a:avLst/>
          </a:prstGeom>
          <a:noFill/>
        </p:spPr>
        <p:txBody>
          <a:bodyPr wrap="square" rtlCol="0">
            <a:spAutoFit/>
          </a:bodyPr>
          <a:lstStyle/>
          <a:p>
            <a:r>
              <a:rPr lang="en-US" dirty="0"/>
              <a:t>English SWD</a:t>
            </a:r>
          </a:p>
        </p:txBody>
      </p:sp>
    </p:spTree>
    <p:extLst>
      <p:ext uri="{BB962C8B-B14F-4D97-AF65-F5344CB8AC3E}">
        <p14:creationId xmlns:p14="http://schemas.microsoft.com/office/powerpoint/2010/main" val="788310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377630" y="2025892"/>
            <a:ext cx="7195280" cy="4552950"/>
          </a:xfrm>
          <a:prstGeom prst="rect">
            <a:avLst/>
          </a:prstGeom>
        </p:spPr>
      </p:pic>
      <p:sp>
        <p:nvSpPr>
          <p:cNvPr id="5" name="TextBox 4"/>
          <p:cNvSpPr txBox="1"/>
          <p:nvPr/>
        </p:nvSpPr>
        <p:spPr>
          <a:xfrm>
            <a:off x="4975031" y="1553322"/>
            <a:ext cx="1611131" cy="369332"/>
          </a:xfrm>
          <a:prstGeom prst="rect">
            <a:avLst/>
          </a:prstGeom>
          <a:noFill/>
        </p:spPr>
        <p:txBody>
          <a:bodyPr wrap="square" rtlCol="0">
            <a:spAutoFit/>
          </a:bodyPr>
          <a:lstStyle/>
          <a:p>
            <a:r>
              <a:rPr lang="en-US" dirty="0"/>
              <a:t>English AA</a:t>
            </a:r>
          </a:p>
        </p:txBody>
      </p:sp>
      <p:sp>
        <p:nvSpPr>
          <p:cNvPr id="6" name="Title 1"/>
          <p:cNvSpPr>
            <a:spLocks noGrp="1"/>
          </p:cNvSpPr>
          <p:nvPr>
            <p:ph type="title"/>
          </p:nvPr>
        </p:nvSpPr>
        <p:spPr>
          <a:xfrm>
            <a:off x="549692" y="429202"/>
            <a:ext cx="9613861" cy="1080938"/>
          </a:xfrm>
        </p:spPr>
        <p:txBody>
          <a:bodyPr/>
          <a:lstStyle/>
          <a:p>
            <a:r>
              <a:rPr lang="en-US" dirty="0"/>
              <a:t>Needs Assessment </a:t>
            </a:r>
          </a:p>
        </p:txBody>
      </p:sp>
    </p:spTree>
    <p:extLst>
      <p:ext uri="{BB962C8B-B14F-4D97-AF65-F5344CB8AC3E}">
        <p14:creationId xmlns:p14="http://schemas.microsoft.com/office/powerpoint/2010/main" val="2707296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76AA2-1619-4C8C-8A25-70CB1137EAEB}"/>
              </a:ext>
            </a:extLst>
          </p:cNvPr>
          <p:cNvSpPr>
            <a:spLocks noGrp="1"/>
          </p:cNvSpPr>
          <p:nvPr>
            <p:ph type="title"/>
          </p:nvPr>
        </p:nvSpPr>
        <p:spPr/>
        <p:txBody>
          <a:bodyPr/>
          <a:lstStyle/>
          <a:p>
            <a:r>
              <a:rPr lang="en-US" dirty="0"/>
              <a:t>SMART Goals for Improvement</a:t>
            </a:r>
          </a:p>
        </p:txBody>
      </p:sp>
      <p:sp>
        <p:nvSpPr>
          <p:cNvPr id="3" name="Content Placeholder 2">
            <a:extLst>
              <a:ext uri="{FF2B5EF4-FFF2-40B4-BE49-F238E27FC236}">
                <a16:creationId xmlns:a16="http://schemas.microsoft.com/office/drawing/2014/main" id="{4A734A72-28E9-4159-88C8-CB22F1D87302}"/>
              </a:ext>
            </a:extLst>
          </p:cNvPr>
          <p:cNvSpPr>
            <a:spLocks noGrp="1"/>
          </p:cNvSpPr>
          <p:nvPr>
            <p:ph idx="1"/>
          </p:nvPr>
        </p:nvSpPr>
        <p:spPr>
          <a:xfrm>
            <a:off x="680321" y="2543299"/>
            <a:ext cx="10417170" cy="4047506"/>
          </a:xfrm>
        </p:spPr>
        <p:txBody>
          <a:bodyPr>
            <a:noAutofit/>
          </a:bodyPr>
          <a:lstStyle/>
          <a:p>
            <a:r>
              <a:rPr lang="en-US" sz="2000" dirty="0"/>
              <a:t>By the end of the 2018-2019 school year, Kempsville Middle School will increase the English SOL-pass rate for Students with Disabilities from 54.81 to 59.33 or higher</a:t>
            </a:r>
          </a:p>
          <a:p>
            <a:endParaRPr lang="en-US" sz="2000" dirty="0"/>
          </a:p>
          <a:p>
            <a:r>
              <a:rPr lang="en-US" sz="2000" dirty="0"/>
              <a:t>By the end of the 2018-2019 school year, Kempsville Middle School will increase the Math SOL-pass rate for students with disabilities from 50.68 to 55.61</a:t>
            </a:r>
          </a:p>
          <a:p>
            <a:endParaRPr lang="en-US" sz="2000" dirty="0"/>
          </a:p>
          <a:p>
            <a:r>
              <a:rPr lang="en-US" sz="2000" dirty="0"/>
              <a:t>By the end of the 2018-2019 school year, Kempsville Middle School will increase the English SOL-pass rate for African American students from 66.02 to 69.42 or higher</a:t>
            </a:r>
          </a:p>
          <a:p>
            <a:pPr marL="0" indent="0">
              <a:buNone/>
            </a:pPr>
            <a:endParaRPr lang="en-US" sz="2000" dirty="0"/>
          </a:p>
        </p:txBody>
      </p:sp>
    </p:spTree>
    <p:extLst>
      <p:ext uri="{BB962C8B-B14F-4D97-AF65-F5344CB8AC3E}">
        <p14:creationId xmlns:p14="http://schemas.microsoft.com/office/powerpoint/2010/main" val="613382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Goal 1- English SWD</a:t>
            </a:r>
          </a:p>
        </p:txBody>
      </p:sp>
      <p:sp>
        <p:nvSpPr>
          <p:cNvPr id="3" name="Content Placeholder 2"/>
          <p:cNvSpPr>
            <a:spLocks noGrp="1"/>
          </p:cNvSpPr>
          <p:nvPr>
            <p:ph idx="1"/>
          </p:nvPr>
        </p:nvSpPr>
        <p:spPr>
          <a:xfrm>
            <a:off x="1206794" y="2147455"/>
            <a:ext cx="9918406" cy="4544290"/>
          </a:xfrm>
        </p:spPr>
        <p:txBody>
          <a:bodyPr>
            <a:normAutofit/>
          </a:bodyPr>
          <a:lstStyle/>
          <a:p>
            <a:pPr marL="0" indent="0" fontAlgn="t">
              <a:buNone/>
            </a:pPr>
            <a:r>
              <a:rPr lang="en-US" b="1" dirty="0"/>
              <a:t>Action Steps</a:t>
            </a:r>
          </a:p>
          <a:p>
            <a:pPr fontAlgn="t"/>
            <a:r>
              <a:rPr lang="en-US" b="1" dirty="0"/>
              <a:t>Instructional Audit</a:t>
            </a:r>
            <a:endParaRPr lang="en-US" dirty="0"/>
          </a:p>
          <a:p>
            <a:pPr fontAlgn="t"/>
            <a:r>
              <a:rPr lang="en-US" b="1" dirty="0"/>
              <a:t>Professional Learning Communities (PLC)- to include disaggregating data and alignment of learning plans/assessments</a:t>
            </a:r>
            <a:endParaRPr lang="en-US" dirty="0"/>
          </a:p>
          <a:p>
            <a:pPr fontAlgn="t"/>
            <a:r>
              <a:rPr lang="en-US" b="1" dirty="0"/>
              <a:t>Grade Level Meetings focused on Writing to Learn</a:t>
            </a:r>
            <a:endParaRPr lang="en-US" dirty="0"/>
          </a:p>
          <a:p>
            <a:pPr fontAlgn="t"/>
            <a:r>
              <a:rPr lang="en-US" b="1" dirty="0"/>
              <a:t>Data Chats</a:t>
            </a:r>
          </a:p>
          <a:p>
            <a:pPr fontAlgn="t"/>
            <a:r>
              <a:rPr lang="en-US" b="1" dirty="0"/>
              <a:t>Academic Support </a:t>
            </a:r>
            <a:endParaRPr lang="en-US" dirty="0"/>
          </a:p>
          <a:p>
            <a:pPr fontAlgn="t"/>
            <a:r>
              <a:rPr lang="en-US" b="1" dirty="0"/>
              <a:t>Tutoring and Remediation </a:t>
            </a:r>
            <a:endParaRPr lang="en-US" dirty="0"/>
          </a:p>
          <a:p>
            <a:pPr fontAlgn="t"/>
            <a:r>
              <a:rPr lang="en-US" b="1" dirty="0"/>
              <a:t>IEP Goals- ensure alignment with deficits in data </a:t>
            </a:r>
          </a:p>
          <a:p>
            <a:pPr fontAlgn="t"/>
            <a:r>
              <a:rPr lang="en-US" b="1" dirty="0"/>
              <a:t>Conduct ongoing PD related to Student achievement for SWD’s</a:t>
            </a:r>
            <a:endParaRPr lang="en-US" dirty="0"/>
          </a:p>
          <a:p>
            <a:endParaRPr lang="en-US" dirty="0"/>
          </a:p>
        </p:txBody>
      </p:sp>
    </p:spTree>
    <p:extLst>
      <p:ext uri="{BB962C8B-B14F-4D97-AF65-F5344CB8AC3E}">
        <p14:creationId xmlns:p14="http://schemas.microsoft.com/office/powerpoint/2010/main" val="1572610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Goal 1</a:t>
            </a:r>
          </a:p>
        </p:txBody>
      </p:sp>
      <p:sp>
        <p:nvSpPr>
          <p:cNvPr id="3" name="Content Placeholder 2"/>
          <p:cNvSpPr>
            <a:spLocks noGrp="1"/>
          </p:cNvSpPr>
          <p:nvPr>
            <p:ph idx="1"/>
          </p:nvPr>
        </p:nvSpPr>
        <p:spPr>
          <a:xfrm>
            <a:off x="1206794" y="2147455"/>
            <a:ext cx="9918406" cy="4544290"/>
          </a:xfrm>
        </p:spPr>
        <p:txBody>
          <a:bodyPr>
            <a:normAutofit/>
          </a:bodyPr>
          <a:lstStyle/>
          <a:p>
            <a:pPr marL="0" indent="0" fontAlgn="t">
              <a:buNone/>
            </a:pPr>
            <a:r>
              <a:rPr lang="en-US" b="1" dirty="0"/>
              <a:t>Action Steps continued</a:t>
            </a:r>
          </a:p>
          <a:p>
            <a:pPr fontAlgn="t"/>
            <a:r>
              <a:rPr lang="en-US" b="1" dirty="0"/>
              <a:t>Tech-based programs to include Achieve 3000, E-Science, and IXL (English)</a:t>
            </a:r>
            <a:endParaRPr lang="en-US" dirty="0"/>
          </a:p>
          <a:p>
            <a:pPr fontAlgn="t"/>
            <a:r>
              <a:rPr lang="en-US" b="1" dirty="0"/>
              <a:t>Observations</a:t>
            </a:r>
            <a:endParaRPr lang="en-US" dirty="0"/>
          </a:p>
          <a:p>
            <a:pPr fontAlgn="t"/>
            <a:r>
              <a:rPr lang="en-US" b="1" dirty="0"/>
              <a:t>Learning Walks</a:t>
            </a:r>
            <a:endParaRPr lang="en-US" dirty="0"/>
          </a:p>
          <a:p>
            <a:pPr fontAlgn="t"/>
            <a:r>
              <a:rPr lang="en-US" b="1" dirty="0"/>
              <a:t>Review of Learning Plans</a:t>
            </a:r>
            <a:endParaRPr lang="en-US" dirty="0"/>
          </a:p>
          <a:p>
            <a:pPr fontAlgn="t"/>
            <a:r>
              <a:rPr lang="en-US" b="1" dirty="0"/>
              <a:t>Content Vocabulary</a:t>
            </a:r>
            <a:endParaRPr lang="en-US" dirty="0"/>
          </a:p>
          <a:p>
            <a:pPr fontAlgn="t"/>
            <a:r>
              <a:rPr lang="en-US" b="1" dirty="0"/>
              <a:t>Peer Observations</a:t>
            </a:r>
            <a:endParaRPr lang="en-US" dirty="0"/>
          </a:p>
          <a:p>
            <a:pPr marL="0" indent="0" fontAlgn="t">
              <a:buNone/>
            </a:pPr>
            <a:endParaRPr lang="en-US" dirty="0"/>
          </a:p>
          <a:p>
            <a:pPr fontAlgn="t"/>
            <a:endParaRPr lang="en-US" dirty="0"/>
          </a:p>
          <a:p>
            <a:endParaRPr lang="en-US" dirty="0"/>
          </a:p>
        </p:txBody>
      </p:sp>
    </p:spTree>
    <p:extLst>
      <p:ext uri="{BB962C8B-B14F-4D97-AF65-F5344CB8AC3E}">
        <p14:creationId xmlns:p14="http://schemas.microsoft.com/office/powerpoint/2010/main" val="3258522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Goal 2 - Math SWD</a:t>
            </a:r>
          </a:p>
        </p:txBody>
      </p:sp>
      <p:sp>
        <p:nvSpPr>
          <p:cNvPr id="3" name="Content Placeholder 2"/>
          <p:cNvSpPr>
            <a:spLocks noGrp="1"/>
          </p:cNvSpPr>
          <p:nvPr>
            <p:ph idx="1"/>
          </p:nvPr>
        </p:nvSpPr>
        <p:spPr>
          <a:xfrm>
            <a:off x="1234930" y="2048980"/>
            <a:ext cx="9918406" cy="4710545"/>
          </a:xfrm>
        </p:spPr>
        <p:txBody>
          <a:bodyPr>
            <a:normAutofit lnSpcReduction="10000"/>
          </a:bodyPr>
          <a:lstStyle/>
          <a:p>
            <a:pPr marL="0" indent="0" fontAlgn="t">
              <a:buNone/>
            </a:pPr>
            <a:r>
              <a:rPr lang="en-US" b="1" dirty="0"/>
              <a:t>Action Steps</a:t>
            </a:r>
            <a:endParaRPr lang="en-US" dirty="0"/>
          </a:p>
          <a:p>
            <a:pPr fontAlgn="t"/>
            <a:r>
              <a:rPr lang="en-US" b="1" dirty="0"/>
              <a:t>Instructional Audits</a:t>
            </a:r>
            <a:endParaRPr lang="en-US" dirty="0"/>
          </a:p>
          <a:p>
            <a:pPr fontAlgn="t"/>
            <a:r>
              <a:rPr lang="en-US" b="1" dirty="0"/>
              <a:t>Professional Learning Communities (PLC)</a:t>
            </a:r>
          </a:p>
          <a:p>
            <a:pPr fontAlgn="t"/>
            <a:r>
              <a:rPr lang="en-US" b="1" dirty="0"/>
              <a:t>Grade Level Meetings focused on Writing to Learn</a:t>
            </a:r>
            <a:endParaRPr lang="en-US" dirty="0"/>
          </a:p>
          <a:p>
            <a:pPr fontAlgn="t"/>
            <a:r>
              <a:rPr lang="en-US" b="1" dirty="0"/>
              <a:t>Data Chats</a:t>
            </a:r>
            <a:endParaRPr lang="en-US" dirty="0"/>
          </a:p>
          <a:p>
            <a:pPr fontAlgn="t"/>
            <a:r>
              <a:rPr lang="en-US" b="1" dirty="0"/>
              <a:t>Academic Support  </a:t>
            </a:r>
            <a:endParaRPr lang="en-US" dirty="0"/>
          </a:p>
          <a:p>
            <a:pPr fontAlgn="t"/>
            <a:r>
              <a:rPr lang="en-US" b="1" dirty="0"/>
              <a:t>Tutoring and Remediation </a:t>
            </a:r>
          </a:p>
          <a:p>
            <a:pPr fontAlgn="t"/>
            <a:r>
              <a:rPr lang="en-US" b="1" dirty="0"/>
              <a:t>Observations</a:t>
            </a:r>
            <a:endParaRPr lang="en-US" dirty="0"/>
          </a:p>
          <a:p>
            <a:pPr fontAlgn="t"/>
            <a:r>
              <a:rPr lang="en-US" b="1" dirty="0"/>
              <a:t>Learning Walks</a:t>
            </a:r>
            <a:endParaRPr lang="en-US" dirty="0"/>
          </a:p>
          <a:p>
            <a:pPr fontAlgn="t"/>
            <a:r>
              <a:rPr lang="en-US" b="1" dirty="0"/>
              <a:t>Review of Learning Plans</a:t>
            </a:r>
            <a:endParaRPr lang="en-US" dirty="0"/>
          </a:p>
          <a:p>
            <a:pPr fontAlgn="t"/>
            <a:r>
              <a:rPr lang="en-US" b="1" dirty="0"/>
              <a:t>IEP Goals- ensure alignment with deficits in data </a:t>
            </a:r>
            <a:endParaRPr lang="en-US" dirty="0"/>
          </a:p>
          <a:p>
            <a:pPr fontAlgn="t"/>
            <a:endParaRPr lang="en-US" dirty="0"/>
          </a:p>
          <a:p>
            <a:endParaRPr lang="en-US" dirty="0"/>
          </a:p>
        </p:txBody>
      </p:sp>
    </p:spTree>
    <p:extLst>
      <p:ext uri="{BB962C8B-B14F-4D97-AF65-F5344CB8AC3E}">
        <p14:creationId xmlns:p14="http://schemas.microsoft.com/office/powerpoint/2010/main" val="24059917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1981</TotalTime>
  <Words>978</Words>
  <Application>Microsoft Office PowerPoint</Application>
  <PresentationFormat>Widescreen</PresentationFormat>
  <Paragraphs>149</Paragraphs>
  <Slides>15</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Trebuchet MS</vt:lpstr>
      <vt:lpstr>Berlin</vt:lpstr>
      <vt:lpstr>School Improvement Plan</vt:lpstr>
      <vt:lpstr>Vision Statement</vt:lpstr>
      <vt:lpstr>Needs Assessment</vt:lpstr>
      <vt:lpstr>Needs Assessment </vt:lpstr>
      <vt:lpstr>Needs Assessment </vt:lpstr>
      <vt:lpstr>SMART Goals for Improvement</vt:lpstr>
      <vt:lpstr>Goal 1- English SWD</vt:lpstr>
      <vt:lpstr>Goal 1</vt:lpstr>
      <vt:lpstr>Goal 2 - Math SWD</vt:lpstr>
      <vt:lpstr>Goal 3 - English AA</vt:lpstr>
      <vt:lpstr>Communication to Stakeholders</vt:lpstr>
      <vt:lpstr>PowerPoint Presentation</vt:lpstr>
      <vt:lpstr>Resource Management</vt:lpstr>
      <vt:lpstr>Data Monitoring</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Improvement Plan</dc:title>
  <dc:creator>Timothy Pellerin</dc:creator>
  <cp:lastModifiedBy>Timothy Pellerin</cp:lastModifiedBy>
  <cp:revision>131</cp:revision>
  <dcterms:created xsi:type="dcterms:W3CDTF">2019-04-28T15:24:53Z</dcterms:created>
  <dcterms:modified xsi:type="dcterms:W3CDTF">2019-05-05T19:43:52Z</dcterms:modified>
</cp:coreProperties>
</file>