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62" r:id="rId3"/>
    <p:sldId id="257" r:id="rId4"/>
    <p:sldId id="258" r:id="rId5"/>
    <p:sldId id="259" r:id="rId6"/>
    <p:sldId id="260" r:id="rId7"/>
    <p:sldId id="267" r:id="rId8"/>
    <p:sldId id="261" r:id="rId9"/>
    <p:sldId id="263" r:id="rId10"/>
    <p:sldId id="264" r:id="rId1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5900" autoAdjust="0"/>
  </p:normalViewPr>
  <p:slideViewPr>
    <p:cSldViewPr snapToGrid="0">
      <p:cViewPr varScale="1">
        <p:scale>
          <a:sx n="81" d="100"/>
          <a:sy n="81" d="100"/>
        </p:scale>
        <p:origin x="114"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D001A84-8167-4905-8720-E85AA4C8C8E7}" type="datetimeFigureOut">
              <a:rPr lang="en-US" smtClean="0"/>
              <a:t>5/6/2019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1F90E80-8DF1-40A5-9D61-F1D231CE2AB6}" type="slidenum">
              <a:rPr lang="en-US" smtClean="0"/>
              <a:t>‹#›</a:t>
            </a:fld>
            <a:endParaRPr lang="en-US"/>
          </a:p>
        </p:txBody>
      </p:sp>
    </p:spTree>
    <p:extLst>
      <p:ext uri="{BB962C8B-B14F-4D97-AF65-F5344CB8AC3E}">
        <p14:creationId xmlns:p14="http://schemas.microsoft.com/office/powerpoint/2010/main" val="1797583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1</a:t>
            </a:fld>
            <a:endParaRPr lang="en-US"/>
          </a:p>
        </p:txBody>
      </p:sp>
    </p:spTree>
    <p:extLst>
      <p:ext uri="{BB962C8B-B14F-4D97-AF65-F5344CB8AC3E}">
        <p14:creationId xmlns:p14="http://schemas.microsoft.com/office/powerpoint/2010/main" val="2799167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Ways that the school can </a:t>
            </a:r>
            <a:r>
              <a:rPr lang="en-US" baseline="0" dirty="0"/>
              <a:t>encourage the importance of coming to school and get students involved to feel a sense of belonging.  We need to empower our students through leadership opportunities, giving them a reason to want to come to school, to be a part of something.  This is a way to </a:t>
            </a:r>
            <a:r>
              <a:rPr lang="en-US" sz="1200" b="0" i="0" kern="1200" dirty="0">
                <a:solidFill>
                  <a:schemeClr val="tx1"/>
                </a:solidFill>
                <a:effectLst/>
                <a:latin typeface="+mn-lt"/>
                <a:ea typeface="+mn-ea"/>
                <a:cs typeface="+mn-cs"/>
              </a:rPr>
              <a:t> strengthening their commitment to education, community and democracy.</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10</a:t>
            </a:fld>
            <a:endParaRPr lang="en-US"/>
          </a:p>
        </p:txBody>
      </p:sp>
    </p:spTree>
    <p:extLst>
      <p:ext uri="{BB962C8B-B14F-4D97-AF65-F5344CB8AC3E}">
        <p14:creationId xmlns:p14="http://schemas.microsoft.com/office/powerpoint/2010/main" val="240790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a:t>
            </a:r>
            <a:r>
              <a:rPr lang="en-US" baseline="0" dirty="0"/>
              <a:t> is affected?  1 in 10 kids from Kindergarten to first grade are chronically absent, 2 in 10 (low Income), 2.5 in 10 (homeless), 4 in 10 (Transient)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Why it Matters?  If they don’t come to school they miss out on fundamental reading and math skills.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 can families do? Get school start times, build routines, don’t permit missing school, schedule timely appointments.</a:t>
            </a:r>
          </a:p>
          <a:p>
            <a:endParaRPr lang="en-US" baseline="0"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2</a:t>
            </a:fld>
            <a:endParaRPr lang="en-US"/>
          </a:p>
        </p:txBody>
      </p:sp>
    </p:spTree>
    <p:extLst>
      <p:ext uri="{BB962C8B-B14F-4D97-AF65-F5344CB8AC3E}">
        <p14:creationId xmlns:p14="http://schemas.microsoft.com/office/powerpoint/2010/main" val="2371355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data to support why there is a need to have tiered level supports</a:t>
            </a:r>
            <a:r>
              <a:rPr lang="en-US" baseline="0" dirty="0"/>
              <a:t> for attendance.</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3</a:t>
            </a:fld>
            <a:endParaRPr lang="en-US"/>
          </a:p>
        </p:txBody>
      </p:sp>
    </p:spTree>
    <p:extLst>
      <p:ext uri="{BB962C8B-B14F-4D97-AF65-F5344CB8AC3E}">
        <p14:creationId xmlns:p14="http://schemas.microsoft.com/office/powerpoint/2010/main" val="1057624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Policy states that 24</a:t>
            </a:r>
            <a:r>
              <a:rPr lang="en-US" baseline="0" dirty="0"/>
              <a:t> absences are excessive however we look at (2/3rds of 24) which is 16 as the target number before they get to 24.  The problem with this is even excused absences are considered excessive.  </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4</a:t>
            </a:fld>
            <a:endParaRPr lang="en-US"/>
          </a:p>
        </p:txBody>
      </p:sp>
    </p:spTree>
    <p:extLst>
      <p:ext uri="{BB962C8B-B14F-4D97-AF65-F5344CB8AC3E}">
        <p14:creationId xmlns:p14="http://schemas.microsoft.com/office/powerpoint/2010/main" val="378531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F90E80-8DF1-40A5-9D61-F1D231CE2AB6}" type="slidenum">
              <a:rPr lang="en-US" smtClean="0"/>
              <a:t>5</a:t>
            </a:fld>
            <a:endParaRPr lang="en-US"/>
          </a:p>
        </p:txBody>
      </p:sp>
    </p:spTree>
    <p:extLst>
      <p:ext uri="{BB962C8B-B14F-4D97-AF65-F5344CB8AC3E}">
        <p14:creationId xmlns:p14="http://schemas.microsoft.com/office/powerpoint/2010/main" val="98450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supports</a:t>
            </a:r>
            <a:r>
              <a:rPr lang="en-US" baseline="0" dirty="0"/>
              <a:t> in place for the 5</a:t>
            </a:r>
            <a:r>
              <a:rPr lang="en-US" baseline="30000" dirty="0"/>
              <a:t>th</a:t>
            </a:r>
            <a:r>
              <a:rPr lang="en-US" baseline="0" dirty="0"/>
              <a:t>, 6</a:t>
            </a:r>
            <a:r>
              <a:rPr lang="en-US" baseline="30000" dirty="0"/>
              <a:t>th</a:t>
            </a:r>
            <a:r>
              <a:rPr lang="en-US" baseline="0" dirty="0"/>
              <a:t>, and 7</a:t>
            </a:r>
            <a:r>
              <a:rPr lang="en-US" baseline="30000" dirty="0"/>
              <a:t>th</a:t>
            </a:r>
            <a:r>
              <a:rPr lang="en-US" baseline="0" dirty="0"/>
              <a:t> absence.  As we can see the current supports say ”the principal” or his/her designee, will make a REASONABLE effort.  I find that left things open to interpretation because who decides what reasonable is?</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6</a:t>
            </a:fld>
            <a:endParaRPr lang="en-US"/>
          </a:p>
        </p:txBody>
      </p:sp>
    </p:spTree>
    <p:extLst>
      <p:ext uri="{BB962C8B-B14F-4D97-AF65-F5344CB8AC3E}">
        <p14:creationId xmlns:p14="http://schemas.microsoft.com/office/powerpoint/2010/main" val="318334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Protocols are </a:t>
            </a:r>
            <a:r>
              <a:rPr lang="en-US" sz="1200" b="0" i="0" kern="1200" dirty="0">
                <a:solidFill>
                  <a:schemeClr val="tx1"/>
                </a:solidFill>
                <a:effectLst/>
                <a:latin typeface="+mn-lt"/>
                <a:ea typeface="+mn-ea"/>
                <a:cs typeface="+mn-cs"/>
              </a:rPr>
              <a:t>a system of rules that explain the correct conduct and procedures to be followed in formal situations. </a:t>
            </a:r>
            <a:r>
              <a:rPr lang="en-US" dirty="0"/>
              <a:t>Having</a:t>
            </a:r>
            <a:r>
              <a:rPr lang="en-US" baseline="0" dirty="0"/>
              <a:t> defined protocols in places ensures that everyone has a responsibility when tracking attendance.  This type of system details the steps to be taken by each member on the attendance team.  We need to find out why our students are absent, hold the parents responsible by showing them that we care about their children and providing a safe environment for students to learn.  There needs to be some accountability with recordkeeping.  </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7</a:t>
            </a:fld>
            <a:endParaRPr lang="en-US"/>
          </a:p>
        </p:txBody>
      </p:sp>
    </p:spTree>
    <p:extLst>
      <p:ext uri="{BB962C8B-B14F-4D97-AF65-F5344CB8AC3E}">
        <p14:creationId xmlns:p14="http://schemas.microsoft.com/office/powerpoint/2010/main" val="1047302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Tier 1, Tier 2 and Tier 3 Supports and things to be done at each level.  The roles overlap in each tier and therefore it becomes a collaborative effort.  With any tiered level intervention it is designed to provide support at various levels increasing in intensity.  The </a:t>
            </a:r>
            <a:r>
              <a:rPr lang="en-US" sz="1200" b="0" i="0" kern="1200" dirty="0">
                <a:solidFill>
                  <a:schemeClr val="tx1"/>
                </a:solidFill>
                <a:effectLst/>
                <a:latin typeface="+mn-lt"/>
                <a:ea typeface="+mn-ea"/>
                <a:cs typeface="+mn-cs"/>
              </a:rPr>
              <a:t>focuses is on addressing problems early with students who show signs of academic weakness, attendance concerns and/or behavioral concerns.</a:t>
            </a:r>
            <a:endParaRPr lang="en-US" dirty="0"/>
          </a:p>
        </p:txBody>
      </p:sp>
      <p:sp>
        <p:nvSpPr>
          <p:cNvPr id="4" name="Slide Number Placeholder 3"/>
          <p:cNvSpPr>
            <a:spLocks noGrp="1"/>
          </p:cNvSpPr>
          <p:nvPr>
            <p:ph type="sldNum" sz="quarter" idx="10"/>
          </p:nvPr>
        </p:nvSpPr>
        <p:spPr/>
        <p:txBody>
          <a:bodyPr/>
          <a:lstStyle/>
          <a:p>
            <a:fld id="{01F90E80-8DF1-40A5-9D61-F1D231CE2AB6}" type="slidenum">
              <a:rPr lang="en-US" smtClean="0"/>
              <a:t>8</a:t>
            </a:fld>
            <a:endParaRPr lang="en-US"/>
          </a:p>
        </p:txBody>
      </p:sp>
    </p:spTree>
    <p:extLst>
      <p:ext uri="{BB962C8B-B14F-4D97-AF65-F5344CB8AC3E}">
        <p14:creationId xmlns:p14="http://schemas.microsoft.com/office/powerpoint/2010/main" val="460849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spreadsheet shared with all members of the team to update as contact is made or meetings have been held.  We can use this method as a real time data tracking tool to monitor the efforts being made to reduce the number of excessive absences.  Document, document, document!  We will look at the total unverified, and the attendance secretary will enter the synergy code designated by the VDOE of (1, 2, 3, 4) identifying 5 or more absences and if an attendance plan has been implemented and it the parent was a part of, refused or the child is no longer enrolled.  Identify the tier supports used, conferences and SSW contacts.  VDOE has codes for attendance conferences (at 6 unexcused) and also Court referrals (at 7 unexcused).</a:t>
            </a:r>
          </a:p>
        </p:txBody>
      </p:sp>
      <p:sp>
        <p:nvSpPr>
          <p:cNvPr id="4" name="Slide Number Placeholder 3"/>
          <p:cNvSpPr>
            <a:spLocks noGrp="1"/>
          </p:cNvSpPr>
          <p:nvPr>
            <p:ph type="sldNum" sz="quarter" idx="10"/>
          </p:nvPr>
        </p:nvSpPr>
        <p:spPr/>
        <p:txBody>
          <a:bodyPr/>
          <a:lstStyle/>
          <a:p>
            <a:fld id="{01F90E80-8DF1-40A5-9D61-F1D231CE2AB6}" type="slidenum">
              <a:rPr lang="en-US" smtClean="0"/>
              <a:t>9</a:t>
            </a:fld>
            <a:endParaRPr lang="en-US"/>
          </a:p>
        </p:txBody>
      </p:sp>
    </p:spTree>
    <p:extLst>
      <p:ext uri="{BB962C8B-B14F-4D97-AF65-F5344CB8AC3E}">
        <p14:creationId xmlns:p14="http://schemas.microsoft.com/office/powerpoint/2010/main" val="33993900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5/6/2019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5/6/2019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5/6/2019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E060E-2E35-49F8-9ED0-86552FF19F3B}"/>
              </a:ext>
            </a:extLst>
          </p:cNvPr>
          <p:cNvSpPr>
            <a:spLocks noGrp="1"/>
          </p:cNvSpPr>
          <p:nvPr>
            <p:ph type="ctrTitle"/>
          </p:nvPr>
        </p:nvSpPr>
        <p:spPr>
          <a:xfrm>
            <a:off x="1751012" y="1300785"/>
            <a:ext cx="8689976" cy="2380566"/>
          </a:xfrm>
        </p:spPr>
        <p:txBody>
          <a:bodyPr/>
          <a:lstStyle/>
          <a:p>
            <a:r>
              <a:rPr lang="en-US" dirty="0"/>
              <a:t>PBL 1</a:t>
            </a:r>
            <a:br>
              <a:rPr lang="en-US" dirty="0"/>
            </a:br>
            <a:r>
              <a:rPr lang="en-US" sz="3600" dirty="0">
                <a:solidFill>
                  <a:srgbClr val="00B050"/>
                </a:solidFill>
              </a:rPr>
              <a:t/>
            </a:r>
            <a:br>
              <a:rPr lang="en-US" sz="3600" dirty="0">
                <a:solidFill>
                  <a:srgbClr val="00B050"/>
                </a:solidFill>
              </a:rPr>
            </a:br>
            <a:r>
              <a:rPr lang="en-US" sz="3600" dirty="0">
                <a:solidFill>
                  <a:srgbClr val="00B050"/>
                </a:solidFill>
              </a:rPr>
              <a:t>Tiered Systematic approach to address excessive absences</a:t>
            </a:r>
          </a:p>
        </p:txBody>
      </p:sp>
      <p:sp>
        <p:nvSpPr>
          <p:cNvPr id="3" name="Subtitle 2">
            <a:extLst>
              <a:ext uri="{FF2B5EF4-FFF2-40B4-BE49-F238E27FC236}">
                <a16:creationId xmlns:a16="http://schemas.microsoft.com/office/drawing/2014/main" id="{E2CFAFFE-9012-4A10-A649-8B1E13B82A14}"/>
              </a:ext>
            </a:extLst>
          </p:cNvPr>
          <p:cNvSpPr>
            <a:spLocks noGrp="1"/>
          </p:cNvSpPr>
          <p:nvPr>
            <p:ph type="subTitle" idx="1"/>
          </p:nvPr>
        </p:nvSpPr>
        <p:spPr/>
        <p:txBody>
          <a:bodyPr>
            <a:normAutofit/>
          </a:bodyPr>
          <a:lstStyle/>
          <a:p>
            <a:r>
              <a:rPr lang="en-US" dirty="0"/>
              <a:t>Timothy J. Pellerin </a:t>
            </a:r>
          </a:p>
          <a:p>
            <a:r>
              <a:rPr lang="en-US" dirty="0"/>
              <a:t>Amanda Yoder</a:t>
            </a:r>
          </a:p>
          <a:p>
            <a:endParaRPr lang="en-US" dirty="0"/>
          </a:p>
        </p:txBody>
      </p:sp>
    </p:spTree>
    <p:extLst>
      <p:ext uri="{BB962C8B-B14F-4D97-AF65-F5344CB8AC3E}">
        <p14:creationId xmlns:p14="http://schemas.microsoft.com/office/powerpoint/2010/main" val="2311699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2540" y="1294410"/>
            <a:ext cx="9429008" cy="4647426"/>
          </a:xfrm>
          <a:prstGeom prst="rect">
            <a:avLst/>
          </a:prstGeom>
          <a:noFill/>
        </p:spPr>
        <p:txBody>
          <a:bodyPr wrap="square" rtlCol="0">
            <a:spAutoFit/>
          </a:bodyPr>
          <a:lstStyle/>
          <a:p>
            <a:pPr algn="ctr"/>
            <a:r>
              <a:rPr lang="en-US" sz="2800" dirty="0">
                <a:ln w="0"/>
                <a:effectLst>
                  <a:outerShdw blurRad="38100" dist="19050" dir="2700000" algn="tl" rotWithShape="0">
                    <a:schemeClr val="dk1">
                      <a:alpha val="40000"/>
                    </a:schemeClr>
                  </a:outerShdw>
                </a:effectLst>
              </a:rPr>
              <a:t>Student Involvement</a:t>
            </a:r>
          </a:p>
          <a:p>
            <a:pPr algn="ctr"/>
            <a:endParaRPr lang="en-US" sz="2800" dirty="0">
              <a:ln w="0"/>
              <a:effectLst>
                <a:outerShdw blurRad="38100" dist="19050" dir="2700000" algn="tl" rotWithShape="0">
                  <a:schemeClr val="dk1">
                    <a:alpha val="40000"/>
                  </a:schemeClr>
                </a:outerShdw>
              </a:effectLst>
            </a:endParaRPr>
          </a:p>
          <a:p>
            <a:r>
              <a:rPr lang="en-US" sz="2800" dirty="0">
                <a:ln w="0"/>
                <a:effectLst>
                  <a:outerShdw blurRad="38100" dist="19050" dir="2700000" algn="tl" rotWithShape="0">
                    <a:schemeClr val="dk1">
                      <a:alpha val="40000"/>
                    </a:schemeClr>
                  </a:outerShdw>
                </a:effectLst>
              </a:rPr>
              <a:t>Provide opportunities through:</a:t>
            </a:r>
          </a:p>
          <a:p>
            <a:endParaRPr lang="en-US" dirty="0">
              <a:ln w="0"/>
              <a:effectLst>
                <a:outerShdw blurRad="38100" dist="19050" dir="2700000" algn="tl" rotWithShape="0">
                  <a:schemeClr val="dk1">
                    <a:alpha val="40000"/>
                  </a:schemeClr>
                </a:outerShdw>
              </a:effectLst>
            </a:endParaRPr>
          </a:p>
          <a:p>
            <a:pPr marL="285750" indent="-28575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Clubs</a:t>
            </a:r>
          </a:p>
          <a:p>
            <a:pPr marL="285750" indent="-28575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Leadership opportunities- Beach Girls Rock(BGR), AAMS</a:t>
            </a:r>
          </a:p>
          <a:p>
            <a:pPr marL="285750" indent="-28575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Committees- SCA, Student Advisory committee </a:t>
            </a:r>
          </a:p>
          <a:p>
            <a:pPr marL="285750" indent="-28575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Mentorship Program</a:t>
            </a:r>
          </a:p>
          <a:p>
            <a:pPr marL="285750" indent="-285750">
              <a:buFont typeface="Arial" panose="020B0604020202020204" pitchFamily="34" charset="0"/>
              <a:buChar char="•"/>
            </a:pPr>
            <a:r>
              <a:rPr lang="en-US" sz="2800" dirty="0">
                <a:ln w="0"/>
                <a:effectLst>
                  <a:outerShdw blurRad="38100" dist="19050" dir="2700000" algn="tl" rotWithShape="0">
                    <a:schemeClr val="dk1">
                      <a:alpha val="40000"/>
                    </a:schemeClr>
                  </a:outerShdw>
                </a:effectLst>
              </a:rPr>
              <a:t>Volunteers – Helpers for school sponsored activities</a:t>
            </a:r>
          </a:p>
          <a:p>
            <a:endParaRPr lang="en-US" dirty="0"/>
          </a:p>
          <a:p>
            <a:endParaRPr lang="en-US" dirty="0"/>
          </a:p>
          <a:p>
            <a:endParaRPr lang="en-US" dirty="0"/>
          </a:p>
        </p:txBody>
      </p:sp>
    </p:spTree>
    <p:extLst>
      <p:ext uri="{BB962C8B-B14F-4D97-AF65-F5344CB8AC3E}">
        <p14:creationId xmlns:p14="http://schemas.microsoft.com/office/powerpoint/2010/main" val="455985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0414" y="247206"/>
            <a:ext cx="9831172" cy="6363588"/>
          </a:xfrm>
          <a:prstGeom prst="rect">
            <a:avLst/>
          </a:prstGeom>
        </p:spPr>
      </p:pic>
    </p:spTree>
    <p:extLst>
      <p:ext uri="{BB962C8B-B14F-4D97-AF65-F5344CB8AC3E}">
        <p14:creationId xmlns:p14="http://schemas.microsoft.com/office/powerpoint/2010/main" val="3580501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91F55-08A5-47EA-B3BD-4A17B193F29C}"/>
              </a:ext>
            </a:extLst>
          </p:cNvPr>
          <p:cNvSpPr>
            <a:spLocks noGrp="1"/>
          </p:cNvSpPr>
          <p:nvPr>
            <p:ph type="ctrTitle"/>
          </p:nvPr>
        </p:nvSpPr>
        <p:spPr>
          <a:xfrm>
            <a:off x="1751012" y="1300785"/>
            <a:ext cx="8689976" cy="1150867"/>
          </a:xfrm>
        </p:spPr>
        <p:txBody>
          <a:bodyPr/>
          <a:lstStyle/>
          <a:p>
            <a:r>
              <a:rPr lang="en-US" dirty="0"/>
              <a:t>Looking at the data</a:t>
            </a:r>
          </a:p>
        </p:txBody>
      </p:sp>
      <p:sp>
        <p:nvSpPr>
          <p:cNvPr id="3" name="Subtitle 2">
            <a:extLst>
              <a:ext uri="{FF2B5EF4-FFF2-40B4-BE49-F238E27FC236}">
                <a16:creationId xmlns:a16="http://schemas.microsoft.com/office/drawing/2014/main" id="{9CDA9426-CDBC-4FCB-8134-77E589BD4087}"/>
              </a:ext>
            </a:extLst>
          </p:cNvPr>
          <p:cNvSpPr>
            <a:spLocks noGrp="1"/>
          </p:cNvSpPr>
          <p:nvPr>
            <p:ph type="subTitle" idx="1"/>
          </p:nvPr>
        </p:nvSpPr>
        <p:spPr>
          <a:xfrm>
            <a:off x="1751012" y="2756452"/>
            <a:ext cx="8689976" cy="2501347"/>
          </a:xfrm>
        </p:spPr>
        <p:txBody>
          <a:bodyPr>
            <a:normAutofit fontScale="92500" lnSpcReduction="10000"/>
          </a:bodyPr>
          <a:lstStyle/>
          <a:p>
            <a:r>
              <a:rPr lang="en-US" dirty="0"/>
              <a:t>The attendance rate for XYZ Middle school was 96.4% in the </a:t>
            </a:r>
          </a:p>
          <a:p>
            <a:r>
              <a:rPr lang="en-US" dirty="0"/>
              <a:t>2017-2018sy</a:t>
            </a:r>
          </a:p>
          <a:p>
            <a:r>
              <a:rPr lang="en-US" dirty="0"/>
              <a:t>That is a 1.6% drop from the previous year due to there being 48 students who had excessive absences, excluding 5 for medical reasons therefore we need to put some tier1, tier 2 &amp; tier 3 supports in place to address the absenteeism concerns from the division.</a:t>
            </a:r>
          </a:p>
        </p:txBody>
      </p:sp>
    </p:spTree>
    <p:extLst>
      <p:ext uri="{BB962C8B-B14F-4D97-AF65-F5344CB8AC3E}">
        <p14:creationId xmlns:p14="http://schemas.microsoft.com/office/powerpoint/2010/main" val="367136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13E86-A7EC-41AC-8158-40800F7D367A}"/>
              </a:ext>
            </a:extLst>
          </p:cNvPr>
          <p:cNvSpPr>
            <a:spLocks noGrp="1"/>
          </p:cNvSpPr>
          <p:nvPr>
            <p:ph type="title"/>
          </p:nvPr>
        </p:nvSpPr>
        <p:spPr>
          <a:xfrm>
            <a:off x="913775" y="618517"/>
            <a:ext cx="10364451" cy="613935"/>
          </a:xfrm>
        </p:spPr>
        <p:txBody>
          <a:bodyPr/>
          <a:lstStyle/>
          <a:p>
            <a:r>
              <a:rPr lang="en-US" dirty="0"/>
              <a:t>Excessive absences</a:t>
            </a:r>
          </a:p>
        </p:txBody>
      </p:sp>
      <p:sp>
        <p:nvSpPr>
          <p:cNvPr id="4" name="TextBox 3">
            <a:extLst>
              <a:ext uri="{FF2B5EF4-FFF2-40B4-BE49-F238E27FC236}">
                <a16:creationId xmlns:a16="http://schemas.microsoft.com/office/drawing/2014/main" id="{B48240EB-712E-421E-B317-1B6BF0A3857E}"/>
              </a:ext>
            </a:extLst>
          </p:cNvPr>
          <p:cNvSpPr txBox="1"/>
          <p:nvPr/>
        </p:nvSpPr>
        <p:spPr>
          <a:xfrm>
            <a:off x="913774" y="1325218"/>
            <a:ext cx="10364451" cy="4524315"/>
          </a:xfrm>
          <a:prstGeom prst="rect">
            <a:avLst/>
          </a:prstGeom>
          <a:noFill/>
        </p:spPr>
        <p:txBody>
          <a:bodyPr wrap="square" rtlCol="0">
            <a:spAutoFit/>
          </a:bodyPr>
          <a:lstStyle/>
          <a:p>
            <a:r>
              <a:rPr lang="en-US" u="sng" dirty="0"/>
              <a:t>Definition</a:t>
            </a:r>
          </a:p>
          <a:p>
            <a:r>
              <a:rPr lang="en-US" dirty="0"/>
              <a:t>All excused and unexcused absences will be included in computing excessive absences except as follows:</a:t>
            </a:r>
          </a:p>
          <a:p>
            <a:r>
              <a:rPr lang="en-US" dirty="0"/>
              <a:t>School-sponsored/related activities</a:t>
            </a:r>
          </a:p>
          <a:p>
            <a:r>
              <a:rPr lang="en-US" dirty="0"/>
              <a:t>Authorized visits of students with school personnel</a:t>
            </a:r>
          </a:p>
          <a:p>
            <a:r>
              <a:rPr lang="en-US" dirty="0"/>
              <a:t>Recognized religious holidays</a:t>
            </a:r>
          </a:p>
          <a:p>
            <a:endParaRPr lang="en-US" dirty="0"/>
          </a:p>
          <a:p>
            <a:r>
              <a:rPr lang="en-US" dirty="0"/>
              <a:t>In the high schools, students having more than twelve (12) absences from a class (excused or unexcused) within a given semester will be considered as having excessive absences. This guideline will also apply to credit courses taken at the middle school level.</a:t>
            </a:r>
          </a:p>
          <a:p>
            <a:endParaRPr lang="en-US" dirty="0"/>
          </a:p>
          <a:p>
            <a:r>
              <a:rPr lang="en-US" dirty="0"/>
              <a:t>In high schools with alternate day schedules (i.e. block scheduling), students having more than six (6) class absences from a class (excused or unexcused) within a given semester will be considered as having excessive absences. This guideline will also apply to credit courses at the middle school level.</a:t>
            </a:r>
          </a:p>
          <a:p>
            <a:endParaRPr lang="en-US" dirty="0"/>
          </a:p>
          <a:p>
            <a:r>
              <a:rPr lang="en-US" dirty="0"/>
              <a:t>In elementary and middle schools, students having more than twenty-four (24) absences for the year will be considered as having excessive absences.</a:t>
            </a:r>
          </a:p>
        </p:txBody>
      </p:sp>
    </p:spTree>
    <p:extLst>
      <p:ext uri="{BB962C8B-B14F-4D97-AF65-F5344CB8AC3E}">
        <p14:creationId xmlns:p14="http://schemas.microsoft.com/office/powerpoint/2010/main" val="1385162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D80AA-91B4-424A-A816-84567567005C}"/>
              </a:ext>
            </a:extLst>
          </p:cNvPr>
          <p:cNvSpPr>
            <a:spLocks noGrp="1"/>
          </p:cNvSpPr>
          <p:nvPr>
            <p:ph type="title"/>
          </p:nvPr>
        </p:nvSpPr>
        <p:spPr>
          <a:xfrm>
            <a:off x="913775" y="618517"/>
            <a:ext cx="10364451" cy="600683"/>
          </a:xfrm>
        </p:spPr>
        <p:txBody>
          <a:bodyPr/>
          <a:lstStyle/>
          <a:p>
            <a:r>
              <a:rPr lang="en-US" dirty="0"/>
              <a:t>Excessive absences(cont.)</a:t>
            </a:r>
          </a:p>
        </p:txBody>
      </p:sp>
      <p:sp>
        <p:nvSpPr>
          <p:cNvPr id="3" name="TextBox 2">
            <a:extLst>
              <a:ext uri="{FF2B5EF4-FFF2-40B4-BE49-F238E27FC236}">
                <a16:creationId xmlns:a16="http://schemas.microsoft.com/office/drawing/2014/main" id="{564C89D7-FD94-4B03-BA65-17581BED1067}"/>
              </a:ext>
            </a:extLst>
          </p:cNvPr>
          <p:cNvSpPr txBox="1"/>
          <p:nvPr/>
        </p:nvSpPr>
        <p:spPr>
          <a:xfrm>
            <a:off x="755374" y="1484244"/>
            <a:ext cx="10151165" cy="4801314"/>
          </a:xfrm>
          <a:prstGeom prst="rect">
            <a:avLst/>
          </a:prstGeom>
          <a:noFill/>
        </p:spPr>
        <p:txBody>
          <a:bodyPr wrap="square" rtlCol="0">
            <a:spAutoFit/>
          </a:bodyPr>
          <a:lstStyle/>
          <a:p>
            <a:r>
              <a:rPr lang="en-US" u="sng" dirty="0"/>
              <a:t>Resulting Actions</a:t>
            </a:r>
          </a:p>
          <a:p>
            <a:r>
              <a:rPr lang="en-US" dirty="0"/>
              <a:t>When a student's absences equal </a:t>
            </a:r>
            <a:r>
              <a:rPr lang="en-US" b="1" dirty="0"/>
              <a:t>two-thirds </a:t>
            </a:r>
            <a:r>
              <a:rPr lang="en-US" dirty="0"/>
              <a:t>of the number for excessive absences, the school will notify the parent in writing of the number of absences and will be responsible for working with the student and the parent in developing a plan of corrective action as appropriate. Such intervention may include, but is not limited to, the following: parent conference; scheduled contact with parent; referral to the guidance counselor or school social worker; loss of privileges and/or restricted participation in school activities; referral to alternative learning program; and recommendation to the administration for other consequences.</a:t>
            </a:r>
          </a:p>
          <a:p>
            <a:endParaRPr lang="en-US" dirty="0"/>
          </a:p>
          <a:p>
            <a:r>
              <a:rPr lang="en-US" dirty="0"/>
              <a:t>When a student's absences are excessive, the teacher will notify the principal. The principal or his designee will advise the parent by United States mail of the appropriate following action:</a:t>
            </a:r>
          </a:p>
          <a:p>
            <a:r>
              <a:rPr lang="en-US" dirty="0"/>
              <a:t>In the elementary and middle schools (grades K-8), students having excessive absences will participate in a corrective action plan with intervention strategies to improve attendance. At the end of the year, on the authority of the principal, the student could be denied promotion as appropriate.</a:t>
            </a:r>
          </a:p>
          <a:p>
            <a:endParaRPr lang="en-US" dirty="0"/>
          </a:p>
          <a:p>
            <a:r>
              <a:rPr lang="en-US" dirty="0"/>
              <a:t>In high schools, students having excessive absences within a given semester will receive a failing grade (63/N) for that semester or the actual class grade, whichever is lower. At the middle school level, this guideline will also apply to credit courses.</a:t>
            </a:r>
          </a:p>
        </p:txBody>
      </p:sp>
    </p:spTree>
    <p:extLst>
      <p:ext uri="{BB962C8B-B14F-4D97-AF65-F5344CB8AC3E}">
        <p14:creationId xmlns:p14="http://schemas.microsoft.com/office/powerpoint/2010/main" val="386748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F9C05-C0B9-462C-B65C-8804D38BD702}"/>
              </a:ext>
            </a:extLst>
          </p:cNvPr>
          <p:cNvSpPr>
            <a:spLocks noGrp="1"/>
          </p:cNvSpPr>
          <p:nvPr>
            <p:ph type="title"/>
          </p:nvPr>
        </p:nvSpPr>
        <p:spPr>
          <a:xfrm>
            <a:off x="913775" y="618518"/>
            <a:ext cx="10364451" cy="547674"/>
          </a:xfrm>
        </p:spPr>
        <p:txBody>
          <a:bodyPr>
            <a:normAutofit fontScale="90000"/>
          </a:bodyPr>
          <a:lstStyle/>
          <a:p>
            <a:r>
              <a:rPr lang="en-US" dirty="0"/>
              <a:t>Current supports</a:t>
            </a:r>
          </a:p>
        </p:txBody>
      </p:sp>
      <p:sp>
        <p:nvSpPr>
          <p:cNvPr id="4" name="Content Placeholder 3">
            <a:extLst>
              <a:ext uri="{FF2B5EF4-FFF2-40B4-BE49-F238E27FC236}">
                <a16:creationId xmlns:a16="http://schemas.microsoft.com/office/drawing/2014/main" id="{EC2DED32-8352-45CE-989A-30D49DF8D513}"/>
              </a:ext>
            </a:extLst>
          </p:cNvPr>
          <p:cNvSpPr>
            <a:spLocks noGrp="1"/>
          </p:cNvSpPr>
          <p:nvPr>
            <p:ph sz="quarter" idx="13"/>
          </p:nvPr>
        </p:nvSpPr>
        <p:spPr>
          <a:xfrm>
            <a:off x="1152939" y="1683026"/>
            <a:ext cx="9793358" cy="4556457"/>
          </a:xfrm>
        </p:spPr>
        <p:txBody>
          <a:bodyPr>
            <a:normAutofit/>
          </a:bodyPr>
          <a:lstStyle/>
          <a:p>
            <a:r>
              <a:rPr lang="en-US" sz="1800" b="1" dirty="0"/>
              <a:t>each Unexcused absence- </a:t>
            </a:r>
            <a:r>
              <a:rPr lang="en-US" sz="1800" dirty="0"/>
              <a:t>the principal, or his/her designee, will make a reasonable effort to notify the parent of the pupil's absence and to obtain an explanation for the absence.</a:t>
            </a:r>
          </a:p>
          <a:p>
            <a:r>
              <a:rPr lang="en-US" sz="1800" b="1" dirty="0"/>
              <a:t>5</a:t>
            </a:r>
            <a:r>
              <a:rPr lang="en-US" sz="1800" b="1" baseline="30000" dirty="0"/>
              <a:t>th</a:t>
            </a:r>
            <a:r>
              <a:rPr lang="en-US" sz="1800" b="1" dirty="0"/>
              <a:t> absence- </a:t>
            </a:r>
            <a:r>
              <a:rPr lang="en-US" sz="1800" dirty="0"/>
              <a:t>Make a reasonable effort to ensure that direct contact is made with the parent/guardian by the principal or his/her designee, to obtain an explanation for the absences, and to explain to the parent/guardian the consequences of non-attendance.</a:t>
            </a:r>
          </a:p>
          <a:p>
            <a:r>
              <a:rPr lang="en-US" sz="1800" b="1" dirty="0"/>
              <a:t>6</a:t>
            </a:r>
            <a:r>
              <a:rPr lang="en-US" sz="1800" b="1" baseline="30000" dirty="0"/>
              <a:t>th</a:t>
            </a:r>
            <a:r>
              <a:rPr lang="en-US" sz="1800" b="1" dirty="0"/>
              <a:t> unexcused absence- </a:t>
            </a:r>
            <a:r>
              <a:rPr lang="en-US" sz="1800" dirty="0"/>
              <a:t>Within ten school days, the principal, or his/her designee, shall schedule a conference with the Student Support Team (SST),</a:t>
            </a:r>
          </a:p>
          <a:p>
            <a:r>
              <a:rPr lang="en-US" sz="1800" b="1" dirty="0"/>
              <a:t>7</a:t>
            </a:r>
            <a:r>
              <a:rPr lang="en-US" sz="1800" b="1" baseline="30000" dirty="0"/>
              <a:t>th</a:t>
            </a:r>
            <a:r>
              <a:rPr lang="en-US" sz="1800" b="1" dirty="0"/>
              <a:t> unexcused absence-</a:t>
            </a:r>
            <a:r>
              <a:rPr lang="en-US" sz="1800" dirty="0"/>
              <a:t> The principal, or his/her designee, shall refer the student to Juvenile Intake for an interview.</a:t>
            </a:r>
          </a:p>
          <a:p>
            <a:endParaRPr lang="en-US" sz="1500" b="1" dirty="0"/>
          </a:p>
        </p:txBody>
      </p:sp>
    </p:spTree>
    <p:extLst>
      <p:ext uri="{BB962C8B-B14F-4D97-AF65-F5344CB8AC3E}">
        <p14:creationId xmlns:p14="http://schemas.microsoft.com/office/powerpoint/2010/main" val="41437884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401" y="130629"/>
            <a:ext cx="10364451" cy="403761"/>
          </a:xfrm>
        </p:spPr>
        <p:txBody>
          <a:bodyPr>
            <a:normAutofit fontScale="90000"/>
          </a:bodyPr>
          <a:lstStyle/>
          <a:p>
            <a:r>
              <a:rPr lang="en-US" dirty="0"/>
              <a:t>Protocol for tracking student attendance</a:t>
            </a:r>
          </a:p>
        </p:txBody>
      </p:sp>
      <p:graphicFrame>
        <p:nvGraphicFramePr>
          <p:cNvPr id="13" name="Table 12"/>
          <p:cNvGraphicFramePr>
            <a:graphicFrameLocks noGrp="1"/>
          </p:cNvGraphicFramePr>
          <p:nvPr>
            <p:extLst>
              <p:ext uri="{D42A27DB-BD31-4B8C-83A1-F6EECF244321}">
                <p14:modId xmlns:p14="http://schemas.microsoft.com/office/powerpoint/2010/main" val="1452357405"/>
              </p:ext>
            </p:extLst>
          </p:nvPr>
        </p:nvGraphicFramePr>
        <p:xfrm>
          <a:off x="130626" y="660926"/>
          <a:ext cx="11459690" cy="6309890"/>
        </p:xfrm>
        <a:graphic>
          <a:graphicData uri="http://schemas.openxmlformats.org/drawingml/2006/table">
            <a:tbl>
              <a:tblPr firstRow="1" bandRow="1">
                <a:tableStyleId>{5C22544A-7EE6-4342-B048-85BDC9FD1C3A}</a:tableStyleId>
              </a:tblPr>
              <a:tblGrid>
                <a:gridCol w="5729845">
                  <a:extLst>
                    <a:ext uri="{9D8B030D-6E8A-4147-A177-3AD203B41FA5}">
                      <a16:colId xmlns:a16="http://schemas.microsoft.com/office/drawing/2014/main" val="847642587"/>
                    </a:ext>
                  </a:extLst>
                </a:gridCol>
                <a:gridCol w="5729845">
                  <a:extLst>
                    <a:ext uri="{9D8B030D-6E8A-4147-A177-3AD203B41FA5}">
                      <a16:colId xmlns:a16="http://schemas.microsoft.com/office/drawing/2014/main" val="1861766097"/>
                    </a:ext>
                  </a:extLst>
                </a:gridCol>
              </a:tblGrid>
              <a:tr h="586772">
                <a:tc>
                  <a:txBody>
                    <a:bodyPr/>
                    <a:lstStyle/>
                    <a:p>
                      <a:r>
                        <a:rPr lang="en-US" dirty="0"/>
                        <a:t>STAFF</a:t>
                      </a:r>
                      <a:r>
                        <a:rPr lang="en-US" baseline="0" dirty="0"/>
                        <a:t> TITLE</a:t>
                      </a:r>
                      <a:endParaRPr lang="en-US" dirty="0"/>
                    </a:p>
                  </a:txBody>
                  <a:tcPr/>
                </a:tc>
                <a:tc>
                  <a:txBody>
                    <a:bodyPr/>
                    <a:lstStyle/>
                    <a:p>
                      <a:r>
                        <a:rPr lang="en-US" dirty="0"/>
                        <a:t>STAFF RESPONSIBILITIES</a:t>
                      </a:r>
                    </a:p>
                  </a:txBody>
                  <a:tcPr/>
                </a:tc>
                <a:extLst>
                  <a:ext uri="{0D108BD9-81ED-4DB2-BD59-A6C34878D82A}">
                    <a16:rowId xmlns:a16="http://schemas.microsoft.com/office/drawing/2014/main" val="2983959214"/>
                  </a:ext>
                </a:extLst>
              </a:tr>
              <a:tr h="700491">
                <a:tc>
                  <a:txBody>
                    <a:bodyPr/>
                    <a:lstStyle/>
                    <a:p>
                      <a:r>
                        <a:rPr lang="en-US" sz="1600" kern="1200" dirty="0">
                          <a:solidFill>
                            <a:schemeClr val="dk1"/>
                          </a:solidFill>
                          <a:effectLst/>
                          <a:latin typeface="+mn-lt"/>
                          <a:ea typeface="+mn-ea"/>
                          <a:cs typeface="+mn-cs"/>
                        </a:rPr>
                        <a:t>Teachers </a:t>
                      </a:r>
                      <a:endParaRPr lang="en-US" sz="1600" dirty="0"/>
                    </a:p>
                  </a:txBody>
                  <a:tcPr/>
                </a:tc>
                <a:tc>
                  <a:txBody>
                    <a:bodyPr/>
                    <a:lstStyle/>
                    <a:p>
                      <a:r>
                        <a:rPr lang="en-US" sz="1600" kern="1200" dirty="0">
                          <a:solidFill>
                            <a:schemeClr val="dk1"/>
                          </a:solidFill>
                          <a:effectLst/>
                          <a:latin typeface="+mn-lt"/>
                          <a:ea typeface="+mn-ea"/>
                          <a:cs typeface="+mn-cs"/>
                        </a:rPr>
                        <a:t>First parent contact, attend and participate in SRT meetings providing details regarding students’ academic progress as well as academic interventions that would benefit students. </a:t>
                      </a:r>
                      <a:endParaRPr lang="en-US" sz="1600" b="0" dirty="0"/>
                    </a:p>
                  </a:txBody>
                  <a:tcPr/>
                </a:tc>
                <a:extLst>
                  <a:ext uri="{0D108BD9-81ED-4DB2-BD59-A6C34878D82A}">
                    <a16:rowId xmlns:a16="http://schemas.microsoft.com/office/drawing/2014/main" val="222061066"/>
                  </a:ext>
                </a:extLst>
              </a:tr>
              <a:tr h="815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School Counselor(s)</a:t>
                      </a: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Check weekly report and schedule appropriate meetings when students reach 3, 5, or 7 full day absences.  Create Tier</a:t>
                      </a:r>
                      <a:r>
                        <a:rPr lang="en-US" sz="1600" kern="1200" baseline="0" dirty="0">
                          <a:solidFill>
                            <a:schemeClr val="dk1"/>
                          </a:solidFill>
                          <a:effectLst/>
                          <a:latin typeface="+mn-lt"/>
                          <a:ea typeface="+mn-ea"/>
                          <a:cs typeface="+mn-cs"/>
                        </a:rPr>
                        <a:t> 1, Tier 2, &amp; Tier 3</a:t>
                      </a:r>
                      <a:r>
                        <a:rPr lang="en-US" sz="1600" kern="1200" dirty="0">
                          <a:solidFill>
                            <a:schemeClr val="dk1"/>
                          </a:solidFill>
                          <a:effectLst/>
                          <a:latin typeface="+mn-lt"/>
                          <a:ea typeface="+mn-ea"/>
                          <a:cs typeface="+mn-cs"/>
                        </a:rPr>
                        <a:t> interventions for students.</a:t>
                      </a:r>
                      <a:endParaRPr lang="en-US" sz="1600" dirty="0"/>
                    </a:p>
                  </a:txBody>
                  <a:tcPr/>
                </a:tc>
                <a:extLst>
                  <a:ext uri="{0D108BD9-81ED-4DB2-BD59-A6C34878D82A}">
                    <a16:rowId xmlns:a16="http://schemas.microsoft.com/office/drawing/2014/main" val="4185865598"/>
                  </a:ext>
                </a:extLst>
              </a:tr>
              <a:tr h="6992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Student Support Specialist</a:t>
                      </a:r>
                      <a:endParaRPr lang="en-US" sz="1600" dirty="0"/>
                    </a:p>
                    <a:p>
                      <a:endParaRPr lang="en-US" sz="1600" dirty="0"/>
                    </a:p>
                  </a:txBody>
                  <a:tcPr/>
                </a:tc>
                <a:tc>
                  <a:txBody>
                    <a:bodyPr/>
                    <a:lstStyle/>
                    <a:p>
                      <a:r>
                        <a:rPr lang="en-US" sz="1600" kern="1200" dirty="0">
                          <a:solidFill>
                            <a:schemeClr val="dk1"/>
                          </a:solidFill>
                          <a:effectLst/>
                          <a:latin typeface="+mn-lt"/>
                          <a:ea typeface="+mn-ea"/>
                          <a:cs typeface="+mn-cs"/>
                        </a:rPr>
                        <a:t>When notified by the school counselor(s) will assist with meeting with students, create an attendance expectations contract.</a:t>
                      </a:r>
                      <a:endParaRPr lang="en-US" sz="1600" dirty="0"/>
                    </a:p>
                  </a:txBody>
                  <a:tcPr/>
                </a:tc>
                <a:extLst>
                  <a:ext uri="{0D108BD9-81ED-4DB2-BD59-A6C34878D82A}">
                    <a16:rowId xmlns:a16="http://schemas.microsoft.com/office/drawing/2014/main" val="556895948"/>
                  </a:ext>
                </a:extLst>
              </a:tr>
              <a:tr h="815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School Social Worker</a:t>
                      </a:r>
                      <a:endParaRPr lang="en-US" sz="1600" dirty="0"/>
                    </a:p>
                    <a:p>
                      <a:endParaRPr lang="en-US" sz="1600" dirty="0"/>
                    </a:p>
                  </a:txBody>
                  <a:tcPr/>
                </a:tc>
                <a:tc>
                  <a:txBody>
                    <a:bodyPr/>
                    <a:lstStyle/>
                    <a:p>
                      <a:r>
                        <a:rPr lang="en-US" sz="1600" kern="1200" dirty="0">
                          <a:solidFill>
                            <a:schemeClr val="dk1"/>
                          </a:solidFill>
                          <a:effectLst/>
                          <a:latin typeface="+mn-lt"/>
                          <a:ea typeface="+mn-ea"/>
                          <a:cs typeface="+mn-cs"/>
                        </a:rPr>
                        <a:t>Communicate with admin/Counselors about students with 8 or more absences, conduct home visits and move towards CHINS petitions when appropriate.</a:t>
                      </a:r>
                      <a:endParaRPr lang="en-US" sz="1600" dirty="0"/>
                    </a:p>
                  </a:txBody>
                  <a:tcPr/>
                </a:tc>
                <a:extLst>
                  <a:ext uri="{0D108BD9-81ED-4DB2-BD59-A6C34878D82A}">
                    <a16:rowId xmlns:a16="http://schemas.microsoft.com/office/drawing/2014/main" val="2379940563"/>
                  </a:ext>
                </a:extLst>
              </a:tr>
              <a:tr h="909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School Administrator</a:t>
                      </a:r>
                      <a:endParaRPr lang="en-US" sz="1600" dirty="0"/>
                    </a:p>
                    <a:p>
                      <a:endParaRPr lang="en-US" sz="1600" dirty="0"/>
                    </a:p>
                  </a:txBody>
                  <a:tcPr/>
                </a:tc>
                <a:tc>
                  <a:txBody>
                    <a:bodyPr/>
                    <a:lstStyle/>
                    <a:p>
                      <a:r>
                        <a:rPr lang="en-US" sz="1600" kern="1200" dirty="0">
                          <a:solidFill>
                            <a:schemeClr val="dk1"/>
                          </a:solidFill>
                          <a:effectLst/>
                          <a:latin typeface="+mn-lt"/>
                          <a:ea typeface="+mn-ea"/>
                          <a:cs typeface="+mn-cs"/>
                        </a:rPr>
                        <a:t>Communicate with counselors and social worker about students with 16 or more, explain attendance contracts with parents/guardians, assist SSW with CHINS petitions when appropriate.</a:t>
                      </a:r>
                      <a:endParaRPr lang="en-US" sz="1600" dirty="0"/>
                    </a:p>
                  </a:txBody>
                  <a:tcPr/>
                </a:tc>
                <a:extLst>
                  <a:ext uri="{0D108BD9-81ED-4DB2-BD59-A6C34878D82A}">
                    <a16:rowId xmlns:a16="http://schemas.microsoft.com/office/drawing/2014/main" val="3710756227"/>
                  </a:ext>
                </a:extLst>
              </a:tr>
              <a:tr h="8158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School Nurse</a:t>
                      </a:r>
                      <a:endParaRPr lang="en-US" sz="1600" dirty="0"/>
                    </a:p>
                    <a:p>
                      <a:endParaRPr lang="en-US" sz="1600" dirty="0"/>
                    </a:p>
                  </a:txBody>
                  <a:tcPr/>
                </a:tc>
                <a:tc>
                  <a:txBody>
                    <a:bodyPr/>
                    <a:lstStyle/>
                    <a:p>
                      <a:r>
                        <a:rPr lang="en-US" sz="1600" kern="1200" dirty="0">
                          <a:solidFill>
                            <a:schemeClr val="dk1"/>
                          </a:solidFill>
                          <a:effectLst/>
                          <a:latin typeface="+mn-lt"/>
                          <a:ea typeface="+mn-ea"/>
                          <a:cs typeface="+mn-cs"/>
                        </a:rPr>
                        <a:t>Attend and participate in SRT meetings providing medical/health information for students as well as resources and supports that benefit students.</a:t>
                      </a:r>
                      <a:endParaRPr lang="en-US" sz="1600" dirty="0"/>
                    </a:p>
                  </a:txBody>
                  <a:tcPr/>
                </a:tc>
                <a:extLst>
                  <a:ext uri="{0D108BD9-81ED-4DB2-BD59-A6C34878D82A}">
                    <a16:rowId xmlns:a16="http://schemas.microsoft.com/office/drawing/2014/main" val="1449936109"/>
                  </a:ext>
                </a:extLst>
              </a:tr>
              <a:tr h="7642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Attendance Secretary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endParaRPr lang="en-US"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Run and distribute weekly attendance report for admin/meetings, Parent contact with 3,5,7,</a:t>
                      </a:r>
                      <a:r>
                        <a:rPr lang="en-US" sz="1600" b="0" kern="1200" baseline="0" dirty="0">
                          <a:solidFill>
                            <a:schemeClr val="dk1"/>
                          </a:solidFill>
                          <a:effectLst/>
                          <a:latin typeface="+mn-lt"/>
                          <a:ea typeface="+mn-ea"/>
                          <a:cs typeface="+mn-cs"/>
                        </a:rPr>
                        <a:t> day </a:t>
                      </a:r>
                      <a:r>
                        <a:rPr lang="en-US" sz="1600" b="0" kern="1200" dirty="0">
                          <a:solidFill>
                            <a:schemeClr val="dk1"/>
                          </a:solidFill>
                          <a:effectLst/>
                          <a:latin typeface="+mn-lt"/>
                          <a:ea typeface="+mn-ea"/>
                          <a:cs typeface="+mn-cs"/>
                        </a:rPr>
                        <a:t>attendance letters sent home.</a:t>
                      </a:r>
                      <a:endParaRPr lang="en-US" sz="1600" b="0" dirty="0"/>
                    </a:p>
                    <a:p>
                      <a:endParaRPr lang="en-US" sz="1600" dirty="0"/>
                    </a:p>
                  </a:txBody>
                  <a:tcPr/>
                </a:tc>
                <a:extLst>
                  <a:ext uri="{0D108BD9-81ED-4DB2-BD59-A6C34878D82A}">
                    <a16:rowId xmlns:a16="http://schemas.microsoft.com/office/drawing/2014/main" val="4152851519"/>
                  </a:ext>
                </a:extLst>
              </a:tr>
            </a:tbl>
          </a:graphicData>
        </a:graphic>
      </p:graphicFrame>
    </p:spTree>
    <p:extLst>
      <p:ext uri="{BB962C8B-B14F-4D97-AF65-F5344CB8AC3E}">
        <p14:creationId xmlns:p14="http://schemas.microsoft.com/office/powerpoint/2010/main" val="353579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62F28-77CB-4A48-8259-967454C08E47}"/>
              </a:ext>
            </a:extLst>
          </p:cNvPr>
          <p:cNvSpPr>
            <a:spLocks noGrp="1"/>
          </p:cNvSpPr>
          <p:nvPr>
            <p:ph type="title"/>
          </p:nvPr>
        </p:nvSpPr>
        <p:spPr>
          <a:xfrm>
            <a:off x="1059549" y="459491"/>
            <a:ext cx="10364451" cy="561787"/>
          </a:xfrm>
        </p:spPr>
        <p:txBody>
          <a:bodyPr>
            <a:normAutofit fontScale="90000"/>
          </a:bodyPr>
          <a:lstStyle/>
          <a:p>
            <a:r>
              <a:rPr lang="en-US" dirty="0"/>
              <a:t>Plan to implement the supports</a:t>
            </a:r>
          </a:p>
        </p:txBody>
      </p:sp>
      <p:sp>
        <p:nvSpPr>
          <p:cNvPr id="4" name="Arrow: Pentagon 3">
            <a:extLst>
              <a:ext uri="{FF2B5EF4-FFF2-40B4-BE49-F238E27FC236}">
                <a16:creationId xmlns:a16="http://schemas.microsoft.com/office/drawing/2014/main" id="{6EF39D51-3F9D-460E-82A4-BE7C26676656}"/>
              </a:ext>
            </a:extLst>
          </p:cNvPr>
          <p:cNvSpPr/>
          <p:nvPr/>
        </p:nvSpPr>
        <p:spPr>
          <a:xfrm>
            <a:off x="861390" y="1306286"/>
            <a:ext cx="10364451" cy="171687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Tier 1- Attendance secretary gives weekly report to Admin team, Letters sent home, Teacher contact, teacher meet with student one on one, Counselors meet with students/parent contact</a:t>
            </a:r>
          </a:p>
        </p:txBody>
      </p:sp>
      <p:sp>
        <p:nvSpPr>
          <p:cNvPr id="5" name="Arrow: Pentagon 4">
            <a:extLst>
              <a:ext uri="{FF2B5EF4-FFF2-40B4-BE49-F238E27FC236}">
                <a16:creationId xmlns:a16="http://schemas.microsoft.com/office/drawing/2014/main" id="{86708B4E-0AB9-4DA9-A867-34428765C1CC}"/>
              </a:ext>
            </a:extLst>
          </p:cNvPr>
          <p:cNvSpPr/>
          <p:nvPr/>
        </p:nvSpPr>
        <p:spPr>
          <a:xfrm>
            <a:off x="861390" y="3308166"/>
            <a:ext cx="10364451" cy="1643844"/>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Tier 2- Counselors Parent conferences, Individual counseling, Small groups, Student Support Specialist, SSW, Admin contact, Counseling lessons, ISS counseling</a:t>
            </a:r>
          </a:p>
        </p:txBody>
      </p:sp>
      <p:sp>
        <p:nvSpPr>
          <p:cNvPr id="6" name="Arrow: Pentagon 5">
            <a:extLst>
              <a:ext uri="{FF2B5EF4-FFF2-40B4-BE49-F238E27FC236}">
                <a16:creationId xmlns:a16="http://schemas.microsoft.com/office/drawing/2014/main" id="{14BACDEC-B9A4-47A6-BC42-00F940F611D9}"/>
              </a:ext>
            </a:extLst>
          </p:cNvPr>
          <p:cNvSpPr/>
          <p:nvPr/>
        </p:nvSpPr>
        <p:spPr>
          <a:xfrm>
            <a:off x="861390" y="5141134"/>
            <a:ext cx="10364451" cy="17168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Tier 3- Admin, SRT, Attendance contract/Corrective Action Plan, CHINS</a:t>
            </a:r>
          </a:p>
        </p:txBody>
      </p:sp>
    </p:spTree>
    <p:extLst>
      <p:ext uri="{BB962C8B-B14F-4D97-AF65-F5344CB8AC3E}">
        <p14:creationId xmlns:p14="http://schemas.microsoft.com/office/powerpoint/2010/main" val="108016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cabinet&#10;&#10;Description automatically generated">
            <a:extLst>
              <a:ext uri="{FF2B5EF4-FFF2-40B4-BE49-F238E27FC236}">
                <a16:creationId xmlns:a16="http://schemas.microsoft.com/office/drawing/2014/main" id="{5D446A45-D8DA-4B63-8222-4578801866EC}"/>
              </a:ext>
            </a:extLst>
          </p:cNvPr>
          <p:cNvPicPr>
            <a:picLocks noChangeAspect="1"/>
          </p:cNvPicPr>
          <p:nvPr/>
        </p:nvPicPr>
        <p:blipFill>
          <a:blip r:embed="rId3"/>
          <a:stretch>
            <a:fillRect/>
          </a:stretch>
        </p:blipFill>
        <p:spPr>
          <a:xfrm>
            <a:off x="1348154" y="938270"/>
            <a:ext cx="9495692" cy="3868614"/>
          </a:xfrm>
          <a:prstGeom prst="rect">
            <a:avLst/>
          </a:prstGeom>
        </p:spPr>
      </p:pic>
      <p:sp>
        <p:nvSpPr>
          <p:cNvPr id="18" name="TextBox 17">
            <a:extLst>
              <a:ext uri="{FF2B5EF4-FFF2-40B4-BE49-F238E27FC236}">
                <a16:creationId xmlns:a16="http://schemas.microsoft.com/office/drawing/2014/main" id="{99CDEB88-EC4C-4F81-B3A3-15E5A8A43A02}"/>
              </a:ext>
            </a:extLst>
          </p:cNvPr>
          <p:cNvSpPr txBox="1"/>
          <p:nvPr/>
        </p:nvSpPr>
        <p:spPr>
          <a:xfrm>
            <a:off x="1348154" y="4965895"/>
            <a:ext cx="9495692" cy="1384995"/>
          </a:xfrm>
          <a:prstGeom prst="rect">
            <a:avLst/>
          </a:prstGeom>
          <a:noFill/>
        </p:spPr>
        <p:txBody>
          <a:bodyPr wrap="square" rtlCol="0">
            <a:spAutoFit/>
          </a:bodyPr>
          <a:lstStyle/>
          <a:p>
            <a:r>
              <a:rPr lang="en-US" sz="1400" dirty="0"/>
              <a:t>VDOE has implemented a new attendance tracking requirement to be recorded for schools to develop </a:t>
            </a:r>
          </a:p>
          <a:p>
            <a:r>
              <a:rPr lang="en-US" sz="1400" dirty="0"/>
              <a:t>plans, conferences and court referrals as defined below: </a:t>
            </a:r>
          </a:p>
          <a:p>
            <a:r>
              <a:rPr lang="en-US" sz="1400" dirty="0"/>
              <a:t>1= 5 or more unexcused absences and an attendance plan was developed</a:t>
            </a:r>
          </a:p>
          <a:p>
            <a:r>
              <a:rPr lang="en-US" sz="1400" dirty="0"/>
              <a:t>2= 5 or more unexcused absences but an attendance plan was not developed due to the outreach to the parent was unsuccessful</a:t>
            </a:r>
          </a:p>
          <a:p>
            <a:r>
              <a:rPr lang="en-US" sz="1400" dirty="0"/>
              <a:t>3= 5 or more unexcused absences but an attendance plan was not developed due to parent refusal</a:t>
            </a:r>
          </a:p>
          <a:p>
            <a:r>
              <a:rPr lang="en-US" sz="1400" dirty="0"/>
              <a:t>4= 5 or more unexcused absences but an attendance plan was not developed due to the student no longer being enrolled.</a:t>
            </a:r>
          </a:p>
        </p:txBody>
      </p:sp>
      <p:cxnSp>
        <p:nvCxnSpPr>
          <p:cNvPr id="20" name="Straight Arrow Connector 19">
            <a:extLst>
              <a:ext uri="{FF2B5EF4-FFF2-40B4-BE49-F238E27FC236}">
                <a16:creationId xmlns:a16="http://schemas.microsoft.com/office/drawing/2014/main" id="{54F5995E-49FA-4E58-B24C-286BEC2EFAD6}"/>
              </a:ext>
            </a:extLst>
          </p:cNvPr>
          <p:cNvCxnSpPr>
            <a:cxnSpLocks/>
          </p:cNvCxnSpPr>
          <p:nvPr/>
        </p:nvCxnSpPr>
        <p:spPr>
          <a:xfrm flipV="1">
            <a:off x="1856935" y="2757268"/>
            <a:ext cx="829994" cy="220862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9880131"/>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1427</TotalTime>
  <Words>1555</Words>
  <Application>Microsoft Office PowerPoint</Application>
  <PresentationFormat>Widescreen</PresentationFormat>
  <Paragraphs>91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Tw Cen MT</vt:lpstr>
      <vt:lpstr>Droplet</vt:lpstr>
      <vt:lpstr>PBL 1  Tiered Systematic approach to address excessive absences</vt:lpstr>
      <vt:lpstr>PowerPoint Presentation</vt:lpstr>
      <vt:lpstr>Looking at the data</vt:lpstr>
      <vt:lpstr>Excessive absences</vt:lpstr>
      <vt:lpstr>Excessive absences(cont.)</vt:lpstr>
      <vt:lpstr>Current supports</vt:lpstr>
      <vt:lpstr>Protocol for tracking student attendance</vt:lpstr>
      <vt:lpstr>Plan to implement the supports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PBL 1 Tiered Systematic approach to address excessive absences</dc:title>
  <dc:creator>Timothy J. Pellerin</dc:creator>
  <cp:lastModifiedBy>Timothy J. Pellerin</cp:lastModifiedBy>
  <cp:revision>45</cp:revision>
  <cp:lastPrinted>2018-10-25T12:25:27Z</cp:lastPrinted>
  <dcterms:created xsi:type="dcterms:W3CDTF">2018-09-09T02:16:28Z</dcterms:created>
  <dcterms:modified xsi:type="dcterms:W3CDTF">2019-05-06T16:20:59Z</dcterms:modified>
</cp:coreProperties>
</file>