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27432000" cx="3657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agar plat(right) had its yeast introduced into an environment with a different temperature than its original agar plate. The second agar plate had its yeast colonies introduces into a .5 mol salt environment. The third agar plate had its yeast colonies introduce into a 1% starch environment.</a:t>
            </a:r>
            <a:endParaRPr sz="1400"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2514600" y="1460506"/>
            <a:ext cx="31546801" cy="5302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2514600" y="1460506"/>
            <a:ext cx="31546801" cy="5302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9585324" y="231776"/>
            <a:ext cx="17405352" cy="3154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18494377" y="9140826"/>
            <a:ext cx="23247352" cy="78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2492375" y="1482726"/>
            <a:ext cx="23247352" cy="232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2743200" y="4489452"/>
            <a:ext cx="31089601" cy="95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0"/>
              <a:buFont typeface="Calibri"/>
              <a:buNone/>
              <a:defRPr sz="2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72000" y="14408152"/>
            <a:ext cx="27432000" cy="6623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/>
            </a:lvl1pPr>
            <a:lvl2pPr lvl="1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/>
            </a:lvl2pPr>
            <a:lvl3pPr lvl="2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4pPr>
            <a:lvl5pPr lvl="4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5pPr>
            <a:lvl6pPr lvl="5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6pPr>
            <a:lvl7pPr lvl="6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7pPr>
            <a:lvl8pPr lvl="7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8pPr>
            <a:lvl9pPr lvl="8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2514600" y="1460506"/>
            <a:ext cx="31546801" cy="5302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2514600" y="7302500"/>
            <a:ext cx="31546801" cy="17405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2495552" y="6838958"/>
            <a:ext cx="31546801" cy="114109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0"/>
              <a:buFont typeface="Calibri"/>
              <a:buNone/>
              <a:defRPr sz="2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2495552" y="18357858"/>
            <a:ext cx="31546801" cy="6000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 sz="8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2514600" y="1460506"/>
            <a:ext cx="31546801" cy="5302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2514600" y="7302500"/>
            <a:ext cx="15544800" cy="17405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18516600" y="7302500"/>
            <a:ext cx="15544800" cy="17405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2519364" y="1460506"/>
            <a:ext cx="31546801" cy="5302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2519368" y="6724652"/>
            <a:ext cx="15473361" cy="3295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2519368" y="10020300"/>
            <a:ext cx="15473361" cy="14738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18516602" y="6724652"/>
            <a:ext cx="15549564" cy="3295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18516602" y="10020300"/>
            <a:ext cx="15549564" cy="14738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2519364" y="1828800"/>
            <a:ext cx="11796712" cy="64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Calibri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15549564" y="3949706"/>
            <a:ext cx="18516601" cy="194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1041400" lvl="0" marL="4572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2800"/>
              <a:buChar char="•"/>
              <a:defRPr sz="12800"/>
            </a:lvl1pPr>
            <a:lvl2pPr indent="-9398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2pPr>
            <a:lvl3pPr indent="-8382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3pPr>
            <a:lvl4pPr indent="-7366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4pPr>
            <a:lvl5pPr indent="-7366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5pPr>
            <a:lvl6pPr indent="-7366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6pPr>
            <a:lvl7pPr indent="-7366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7pPr>
            <a:lvl8pPr indent="-7366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8pPr>
            <a:lvl9pPr indent="-7366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2519364" y="8229600"/>
            <a:ext cx="11796712" cy="15246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1pPr>
            <a:lvl2pPr indent="-2286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2pPr>
            <a:lvl3pPr indent="-2286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4pPr>
            <a:lvl5pPr indent="-2286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5pPr>
            <a:lvl6pPr indent="-2286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6pPr>
            <a:lvl7pPr indent="-2286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7pPr>
            <a:lvl8pPr indent="-2286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8pPr>
            <a:lvl9pPr indent="-2286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2519364" y="1828800"/>
            <a:ext cx="11796712" cy="64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Calibri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5549564" y="3949706"/>
            <a:ext cx="18516601" cy="194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Arial"/>
              <a:buNone/>
              <a:defRPr b="0" i="0" sz="1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None/>
              <a:defRPr b="0" i="0" sz="1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2519364" y="8229600"/>
            <a:ext cx="11796712" cy="15246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1pPr>
            <a:lvl2pPr indent="-2286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2pPr>
            <a:lvl3pPr indent="-2286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4pPr>
            <a:lvl5pPr indent="-2286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5pPr>
            <a:lvl6pPr indent="-2286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6pPr>
            <a:lvl7pPr indent="-2286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7pPr>
            <a:lvl8pPr indent="-2286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8pPr>
            <a:lvl9pPr indent="-2286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14600" y="1460506"/>
            <a:ext cx="31546801" cy="5302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0"/>
              <a:buFont typeface="Calibri"/>
              <a:buNone/>
              <a:defRPr b="0" i="0" sz="1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14600" y="7302500"/>
            <a:ext cx="31546801" cy="17405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939800" lvl="0" marL="457200" marR="0" rtl="0" algn="l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b="0" i="0" sz="1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38200" lvl="1" marL="914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36600" lvl="2" marL="1371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85800" lvl="3" marL="1828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85800" lvl="4" marL="2286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85800" lvl="5" marL="2743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85800" lvl="6" marL="3200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85800" lvl="7" marL="3657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85800" lvl="8" marL="4114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0" y="0"/>
            <a:ext cx="36576001" cy="5777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00"/>
              <a:buFont typeface="Times New Roman"/>
              <a:buNone/>
            </a:pPr>
            <a:r>
              <a:rPr lang="en-US" sz="10300">
                <a:latin typeface="Times New Roman"/>
                <a:ea typeface="Times New Roman"/>
                <a:cs typeface="Times New Roman"/>
                <a:sym typeface="Times New Roman"/>
              </a:rPr>
              <a:t>Isolation of Yeast from a cedar tree at Longwood University</a:t>
            </a:r>
            <a:br>
              <a:rPr lang="en-US" sz="103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0300">
                <a:latin typeface="Times New Roman"/>
                <a:ea typeface="Times New Roman"/>
                <a:cs typeface="Times New Roman"/>
                <a:sym typeface="Times New Roman"/>
              </a:rPr>
              <a:t>Arjhane’ White and JevaunThaxton  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0" y="6858000"/>
            <a:ext cx="10848109" cy="1540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  <a:endParaRPr/>
          </a:p>
          <a:p>
            <a:pPr indent="-1143000" lvl="0" marL="1143000" marR="0" rtl="0" algn="l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800"/>
              <a:buFont typeface="Arial"/>
              <a:buChar char="•"/>
            </a:pPr>
            <a:r>
              <a:rPr lang="en-US" sz="480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Fungi </a:t>
            </a:r>
            <a:r>
              <a:rPr lang="en-US" sz="480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</a:t>
            </a:r>
            <a:r>
              <a:rPr lang="en-US" sz="480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mutualistic relationships with plants</a:t>
            </a:r>
            <a:endParaRPr/>
          </a:p>
          <a:p>
            <a:pPr indent="-1143000" lvl="0" marL="1143000" marR="0" rtl="0" algn="l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800"/>
              <a:buFont typeface="Arial"/>
              <a:buChar char="•"/>
            </a:pPr>
            <a:r>
              <a:rPr lang="en-US" sz="480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Yeast is a eukaryotic fungus</a:t>
            </a:r>
            <a:endParaRPr/>
          </a:p>
          <a:p>
            <a:pPr indent="-1143000" lvl="0" marL="1143000" marR="0" rtl="0" algn="l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800"/>
              <a:buFont typeface="Arial"/>
              <a:buChar char="•"/>
            </a:pPr>
            <a:r>
              <a:rPr lang="en-US" sz="480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inhabits diverse places all the way from animal fur to rain puddles</a:t>
            </a:r>
            <a:endParaRPr/>
          </a:p>
          <a:p>
            <a:pPr indent="-1143000" lvl="0" marL="1143000" marR="0" rtl="0" algn="l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800"/>
              <a:buFont typeface="Arial"/>
              <a:buChar char="•"/>
            </a:pPr>
            <a:r>
              <a:rPr lang="en-US" sz="480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can be harvested from natural surfaces (ex. tree bark)</a:t>
            </a:r>
            <a:endParaRPr sz="4800">
              <a:solidFill>
                <a:srgbClr val="5481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Hypothesis</a:t>
            </a:r>
            <a:r>
              <a:rPr lang="en-US" sz="1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Yeast will prefer to inhabit the roots of the tree, due to there being more available nutrients.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Aim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Determining what level e.i roots, low trunk, or high trunk do yeast prefer to grow on trees.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4102544" y="9993675"/>
            <a:ext cx="9767400" cy="13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</a:t>
            </a:r>
            <a:r>
              <a:rPr lang="en-US" sz="96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385623"/>
              </a:solidFill>
            </a:endParaRPr>
          </a:p>
          <a:p>
            <a:pPr indent="-857250" lvl="0" marL="857250" marR="0" rtl="0" algn="l"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800"/>
              <a:buFont typeface="Arial"/>
              <a:buChar char="•"/>
            </a:pPr>
            <a:r>
              <a:rPr lang="en-US" sz="48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2 inch cuttings from tree bark and dilute the samples at three different levels</a:t>
            </a:r>
            <a:endParaRPr>
              <a:solidFill>
                <a:srgbClr val="385623"/>
              </a:solidFill>
            </a:endParaRPr>
          </a:p>
          <a:p>
            <a:pPr indent="-685800" lvl="0" marL="685800" marR="0" rtl="0" algn="l"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800"/>
              <a:buFont typeface="Arial"/>
              <a:buChar char="•"/>
            </a:pPr>
            <a:r>
              <a:rPr lang="en-US" sz="48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Plate sample dilutions on agar plate and allow yeast to grow</a:t>
            </a:r>
            <a:endParaRPr>
              <a:solidFill>
                <a:srgbClr val="385623"/>
              </a:solidFill>
            </a:endParaRPr>
          </a:p>
          <a:p>
            <a:pPr indent="-685800" lvl="0" marL="685800" marR="0" rtl="0" algn="l"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800"/>
              <a:buFont typeface="Arial"/>
              <a:buChar char="•"/>
            </a:pPr>
            <a:r>
              <a:rPr lang="en-US" sz="48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Collect morphology of yeast colonies that appear on the plate.</a:t>
            </a:r>
            <a:endParaRPr>
              <a:solidFill>
                <a:srgbClr val="385623"/>
              </a:solidFill>
            </a:endParaRPr>
          </a:p>
          <a:p>
            <a:pPr indent="-685800" lvl="0" marL="685800" marR="0" rtl="0" algn="l"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800"/>
              <a:buFont typeface="Arial"/>
              <a:buChar char="•"/>
            </a:pPr>
            <a:r>
              <a:rPr lang="en-US" sz="48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Isolate colonies and run PCRs and biochemical test assays on new isolated samples.</a:t>
            </a:r>
            <a:endParaRPr>
              <a:solidFill>
                <a:srgbClr val="385623"/>
              </a:solidFill>
            </a:endParaRPr>
          </a:p>
          <a:p>
            <a:pPr indent="-685800" lvl="0" marL="685800" marR="0" rtl="0" algn="l"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800"/>
              <a:buFont typeface="Arial"/>
              <a:buChar char="•"/>
            </a:pPr>
            <a:r>
              <a:rPr lang="en-US" sz="48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 DNA sequencing and record top matches for yeast identification</a:t>
            </a:r>
            <a:endParaRPr>
              <a:solidFill>
                <a:srgbClr val="385623"/>
              </a:solidFill>
            </a:endParaRPr>
          </a:p>
          <a:p>
            <a:pPr indent="-685800" lvl="0" marL="685800" marR="0" rtl="0" algn="l"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800"/>
              <a:buFont typeface="Arial"/>
              <a:buChar char="•"/>
            </a:pPr>
            <a:r>
              <a:rPr lang="en-US" sz="48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Clustering Analysis</a:t>
            </a:r>
            <a:endParaRPr>
              <a:solidFill>
                <a:srgbClr val="385623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075" y="21937100"/>
            <a:ext cx="7782276" cy="31115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0" y="25048650"/>
            <a:ext cx="97674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</a:t>
            </a: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1"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Yeast colonies that grew after being introduced to three different conditions. 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83050" y="4665425"/>
            <a:ext cx="7782275" cy="8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62000" y="6293488"/>
            <a:ext cx="7782276" cy="38199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19458175" y="5975525"/>
            <a:ext cx="7782300" cy="44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</a:t>
            </a:r>
            <a:r>
              <a:rPr b="1"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Isolated yeast colonies from original agar plates. </a:t>
            </a: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three images are in increasing order of dilution from left to right.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89825" y="11923025"/>
            <a:ext cx="4596876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25726900" y="16802650"/>
            <a:ext cx="10548000" cy="10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Wang, Shin et.al. ,2008. fungi in forest trees: are they mutualists, </a:t>
            </a:r>
            <a:r>
              <a:rPr i="1" lang="en-US" sz="3000">
                <a:solidFill>
                  <a:schemeClr val="dk1"/>
                </a:solidFill>
              </a:rPr>
              <a:t>Fungal biology</a:t>
            </a:r>
            <a:r>
              <a:rPr lang="en-US" sz="3000">
                <a:solidFill>
                  <a:schemeClr val="dk1"/>
                </a:solidFill>
              </a:rPr>
              <a:t> 75–89.Saccharomyces arboricolus sp. nov., a yeast species from tree bark, </a:t>
            </a:r>
            <a:r>
              <a:rPr i="1" lang="en-US" sz="3000">
                <a:solidFill>
                  <a:schemeClr val="dk1"/>
                </a:solidFill>
              </a:rPr>
              <a:t>International Journal of Systematic and Evolutionary Microbiology,</a:t>
            </a:r>
            <a:r>
              <a:rPr lang="en-US" sz="3000">
                <a:solidFill>
                  <a:schemeClr val="dk1"/>
                </a:solidFill>
              </a:rPr>
              <a:t> 58, 510–514.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•</a:t>
            </a:r>
            <a:r>
              <a:rPr i="1" lang="en-US" sz="3000">
                <a:solidFill>
                  <a:schemeClr val="dk1"/>
                </a:solidFill>
              </a:rPr>
              <a:t> </a:t>
            </a:r>
            <a:r>
              <a:rPr lang="en-US" sz="3000">
                <a:solidFill>
                  <a:schemeClr val="dk1"/>
                </a:solidFill>
              </a:rPr>
              <a:t>2.Goddard, Matthew et. al. 2015. Saccharomyces cerevisiae: a nomadic yeast with no niche, </a:t>
            </a:r>
            <a:r>
              <a:rPr i="1" lang="en-US" sz="3000">
                <a:solidFill>
                  <a:schemeClr val="dk1"/>
                </a:solidFill>
              </a:rPr>
              <a:t>FEMS Yeast Research</a:t>
            </a:r>
            <a:r>
              <a:rPr lang="en-US" sz="3000">
                <a:solidFill>
                  <a:schemeClr val="dk1"/>
                </a:solidFill>
              </a:rPr>
              <a:t>, Volume 15, Issue 3.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•3.Rao, R.S.,2008. Isolation and characterization of ethanol‐producing yeasts from fruits and tree barks, </a:t>
            </a:r>
            <a:r>
              <a:rPr i="1" lang="en-US" sz="3000">
                <a:solidFill>
                  <a:schemeClr val="dk1"/>
                </a:solidFill>
              </a:rPr>
              <a:t>Centre for Cellular and Molecular Biology </a:t>
            </a:r>
            <a:r>
              <a:rPr lang="en-US" sz="3000">
                <a:solidFill>
                  <a:schemeClr val="dk1"/>
                </a:solidFill>
              </a:rPr>
              <a:t>500 007.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•4.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solidFill>
                  <a:schemeClr val="dk1"/>
                </a:solidFill>
              </a:rPr>
              <a:t>Thomas, N. S., 2007. Endophytic </a:t>
            </a:r>
            <a:r>
              <a:rPr lang="en-US" sz="3000">
                <a:solidFill>
                  <a:schemeClr val="dk1"/>
                </a:solidFill>
              </a:rPr>
              <a:t>•1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0" y="20735700"/>
            <a:ext cx="6720000" cy="1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r>
              <a:rPr b="1" lang="en-US" sz="8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3886699" y="22183350"/>
            <a:ext cx="12400800" cy="55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Conclusions</a:t>
            </a:r>
            <a:r>
              <a:rPr lang="en-US" sz="80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8000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yeast species  </a:t>
            </a:r>
            <a:r>
              <a:rPr i="1" lang="en-US" sz="48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Cystofilobasidium capitatum </a:t>
            </a:r>
            <a:r>
              <a:rPr lang="en-US" sz="48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isolated fron the cedart tree.</a:t>
            </a:r>
            <a:endParaRPr sz="4800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yeast prefer to grow at the base of trees.</a:t>
            </a:r>
            <a:endParaRPr sz="4800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27632600" y="15274575"/>
            <a:ext cx="6720000" cy="15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Citations</a:t>
            </a:r>
            <a:endParaRPr sz="8000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