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7" r:id="rId7"/>
    <p:sldId id="266" r:id="rId8"/>
    <p:sldId id="261" r:id="rId9"/>
    <p:sldId id="268"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38" autoAdjust="0"/>
    <p:restoredTop sz="94660"/>
  </p:normalViewPr>
  <p:slideViewPr>
    <p:cSldViewPr snapToGrid="0">
      <p:cViewPr varScale="1">
        <p:scale>
          <a:sx n="86" d="100"/>
          <a:sy n="86" d="100"/>
        </p:scale>
        <p:origin x="120"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8C0866-A6C6-4F20-94B7-1BB5FBA4777F}" type="datetimeFigureOut">
              <a:rPr lang="en-US"/>
              <a:t>7/18/2020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E815-369F-4FAC-84D8-823BD03863B7}" type="slidenum">
              <a:rPr lang="en-US"/>
              <a:t>‹#›</a:t>
            </a:fld>
            <a:endParaRPr lang="en-US"/>
          </a:p>
        </p:txBody>
      </p:sp>
    </p:spTree>
    <p:extLst>
      <p:ext uri="{BB962C8B-B14F-4D97-AF65-F5344CB8AC3E}">
        <p14:creationId xmlns:p14="http://schemas.microsoft.com/office/powerpoint/2010/main" val="327604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*Be cautious when using different scents because of participant's sensitivity to strong fragrances </a:t>
            </a:r>
          </a:p>
        </p:txBody>
      </p:sp>
      <p:sp>
        <p:nvSpPr>
          <p:cNvPr id="4" name="Slide Number Placeholder 3"/>
          <p:cNvSpPr>
            <a:spLocks noGrp="1"/>
          </p:cNvSpPr>
          <p:nvPr>
            <p:ph type="sldNum" sz="quarter" idx="5"/>
          </p:nvPr>
        </p:nvSpPr>
        <p:spPr/>
        <p:txBody>
          <a:bodyPr/>
          <a:lstStyle/>
          <a:p>
            <a:fld id="{2A4DE815-369F-4FAC-84D8-823BD03863B7}" type="slidenum">
              <a:rPr lang="en-US"/>
              <a:t>9</a:t>
            </a:fld>
            <a:endParaRPr lang="en-US"/>
          </a:p>
        </p:txBody>
      </p:sp>
    </p:spTree>
    <p:extLst>
      <p:ext uri="{BB962C8B-B14F-4D97-AF65-F5344CB8AC3E}">
        <p14:creationId xmlns:p14="http://schemas.microsoft.com/office/powerpoint/2010/main" val="2904983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2A4DE815-369F-4FAC-84D8-823BD03863B7}" type="slidenum">
              <a:rPr lang="en-US"/>
              <a:t>11</a:t>
            </a:fld>
            <a:endParaRPr lang="en-US"/>
          </a:p>
        </p:txBody>
      </p:sp>
    </p:spTree>
    <p:extLst>
      <p:ext uri="{BB962C8B-B14F-4D97-AF65-F5344CB8AC3E}">
        <p14:creationId xmlns:p14="http://schemas.microsoft.com/office/powerpoint/2010/main" val="12069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5731-493C-4AC7-AD96-CF8068A74C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ABB48A-59E9-4CA6-9828-4D0F924F2D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D3D587-18B4-466B-984C-2143E68F65C2}"/>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4B572FA0-F646-4763-A1E8-A7AAC42A9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9DF0C-CAA9-4901-AF64-A095CE23F119}"/>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1427403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66B66-6F60-4122-B83C-FFF2A34F9A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217388-3409-404E-9187-DBFE326602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DE5673-60E9-47FC-9D10-341AF70EE80B}"/>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F074F38A-13F8-46CB-9FAC-8F54DA223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2A42F-A955-4852-A22C-6D1F1D3F5CF0}"/>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179691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88FA2C-9090-4785-A12E-94FEAAEAD9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1127D-C27F-408C-B442-2AC67613BF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F949DB-94B4-4CAA-847A-D681FB3055E9}"/>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0F582471-E0D2-40A8-A41B-A8C02219FB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D394E-2664-4427-B1CB-98DE8455A57C}"/>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168192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E2B4E-B268-4827-B438-CDE87547B6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063D2-2EAF-4F53-BBD6-1FDD88ECEE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D6567-D144-4401-A75C-DADA1DED88C1}"/>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9E46706F-F8EB-4AE9-AEBA-FB4AF8EF0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B4983-ADEC-40C1-879E-C27883BD13D8}"/>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9326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E612F-4171-4A77-924C-C007503369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E670C0-5603-4D9A-875D-DAD473655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A910F-A223-406E-AED8-0C9B9D1AED33}"/>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C16536C5-B937-424F-83F0-8C65E6571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1453F-40C1-4F8E-8AD1-1B224F41AA38}"/>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7891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F2600-E6B3-4157-BD53-FC3C966E8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2F7AA5-4371-4E63-BEF2-29BE096D70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0EF9EB-5EBA-4C44-882D-A865C2A291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0EB86A-5643-459C-9455-C77328CFE6AB}"/>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6" name="Footer Placeholder 5">
            <a:extLst>
              <a:ext uri="{FF2B5EF4-FFF2-40B4-BE49-F238E27FC236}">
                <a16:creationId xmlns:a16="http://schemas.microsoft.com/office/drawing/2014/main" id="{7E3E442C-C930-4D18-BF66-3A372DBF4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513048-FE09-4158-AE13-3FFBCBDB2725}"/>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231286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8C662-A1CD-40F1-89A1-0C87D9504F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610657-2CFE-4B05-94C8-86420C5C1C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74951-E620-4242-8756-1540FBF036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35BCA6-0DEB-4011-9B07-271C60C88F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6201E-219B-479D-82F2-8451F9E7B5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6C2E3B-BB6B-420C-A6A7-072A00C14967}"/>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8" name="Footer Placeholder 7">
            <a:extLst>
              <a:ext uri="{FF2B5EF4-FFF2-40B4-BE49-F238E27FC236}">
                <a16:creationId xmlns:a16="http://schemas.microsoft.com/office/drawing/2014/main" id="{76102C28-B099-4AA1-8DDC-DE55A327B6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222C56-A941-4C3B-8311-7A6573153B46}"/>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401888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5DE1-6765-43E9-94C8-B5171026F9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AFFBA6-D654-413B-9035-8CF592D82001}"/>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4" name="Footer Placeholder 3">
            <a:extLst>
              <a:ext uri="{FF2B5EF4-FFF2-40B4-BE49-F238E27FC236}">
                <a16:creationId xmlns:a16="http://schemas.microsoft.com/office/drawing/2014/main" id="{63CB8299-E65E-4BCC-A7E3-745935F63C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6CDEF6-C29F-4AE2-A8A9-962A3B09762B}"/>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38054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63CD6D-D105-49CB-82C0-B0BD686F728F}"/>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3" name="Footer Placeholder 2">
            <a:extLst>
              <a:ext uri="{FF2B5EF4-FFF2-40B4-BE49-F238E27FC236}">
                <a16:creationId xmlns:a16="http://schemas.microsoft.com/office/drawing/2014/main" id="{06F4D2AD-13D4-4789-9AF5-B534D21BE9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4E6376-DAF5-4442-BEBE-0F95A0CA2F75}"/>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1965633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0DCEB-54ED-48DD-B039-2A1DA33A70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022D60-80AB-4641-94EB-1D42C413A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7EAD72-A049-4668-B4E8-8E1627C9E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F8745D-3827-441A-874D-03B13184D0E5}"/>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6" name="Footer Placeholder 5">
            <a:extLst>
              <a:ext uri="{FF2B5EF4-FFF2-40B4-BE49-F238E27FC236}">
                <a16:creationId xmlns:a16="http://schemas.microsoft.com/office/drawing/2014/main" id="{32EC36BC-3C9F-4D1D-BCA5-FA0288EDBA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7713B7-B90B-458E-AD22-30E621ECFDE0}"/>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421790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8C5B-972C-4032-8A93-65144EF218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BC5DEC-2E4D-456E-B361-BB9C790466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D977A0-5933-4E0F-973B-4A44081A7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4F88F5-3EDC-44D3-A8ED-7D876E386751}"/>
              </a:ext>
            </a:extLst>
          </p:cNvPr>
          <p:cNvSpPr>
            <a:spLocks noGrp="1"/>
          </p:cNvSpPr>
          <p:nvPr>
            <p:ph type="dt" sz="half" idx="10"/>
          </p:nvPr>
        </p:nvSpPr>
        <p:spPr/>
        <p:txBody>
          <a:bodyPr/>
          <a:lstStyle/>
          <a:p>
            <a:fld id="{A946D69B-F7D2-44F1-BAAA-6B5AB08DE809}" type="datetimeFigureOut">
              <a:rPr lang="en-US" smtClean="0"/>
              <a:t>7/18/2020</a:t>
            </a:fld>
            <a:endParaRPr lang="en-US"/>
          </a:p>
        </p:txBody>
      </p:sp>
      <p:sp>
        <p:nvSpPr>
          <p:cNvPr id="6" name="Footer Placeholder 5">
            <a:extLst>
              <a:ext uri="{FF2B5EF4-FFF2-40B4-BE49-F238E27FC236}">
                <a16:creationId xmlns:a16="http://schemas.microsoft.com/office/drawing/2014/main" id="{40026C5B-F159-4774-857F-73EE1D751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A8A1F3-44BD-41F6-AC23-15BCB5814ED6}"/>
              </a:ext>
            </a:extLst>
          </p:cNvPr>
          <p:cNvSpPr>
            <a:spLocks noGrp="1"/>
          </p:cNvSpPr>
          <p:nvPr>
            <p:ph type="sldNum" sz="quarter" idx="12"/>
          </p:nvPr>
        </p:nvSpPr>
        <p:spPr/>
        <p:txBody>
          <a:bodyPr/>
          <a:lstStyle/>
          <a:p>
            <a:fld id="{31B0CECB-D216-41AC-BE1F-DE01FBD85C2D}" type="slidenum">
              <a:rPr lang="en-US" smtClean="0"/>
              <a:t>‹#›</a:t>
            </a:fld>
            <a:endParaRPr lang="en-US"/>
          </a:p>
        </p:txBody>
      </p:sp>
    </p:spTree>
    <p:extLst>
      <p:ext uri="{BB962C8B-B14F-4D97-AF65-F5344CB8AC3E}">
        <p14:creationId xmlns:p14="http://schemas.microsoft.com/office/powerpoint/2010/main" val="1182939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3266DB-326A-4555-BB98-FA4BFFC39D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0BF55C-A0A8-4686-A77B-05267941A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A80B2-8F5E-414C-97BA-9A2AAC9BF2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6D69B-F7D2-44F1-BAAA-6B5AB08DE809}" type="datetimeFigureOut">
              <a:rPr lang="en-US" smtClean="0"/>
              <a:t>7/18/2020</a:t>
            </a:fld>
            <a:endParaRPr lang="en-US"/>
          </a:p>
        </p:txBody>
      </p:sp>
      <p:sp>
        <p:nvSpPr>
          <p:cNvPr id="5" name="Footer Placeholder 4">
            <a:extLst>
              <a:ext uri="{FF2B5EF4-FFF2-40B4-BE49-F238E27FC236}">
                <a16:creationId xmlns:a16="http://schemas.microsoft.com/office/drawing/2014/main" id="{D5903A6F-8567-469E-AAEE-E7B1E7E40D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25D79A-6258-4CEC-80A9-05A06D2C19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0CECB-D216-41AC-BE1F-DE01FBD85C2D}" type="slidenum">
              <a:rPr lang="en-US" smtClean="0"/>
              <a:t>‹#›</a:t>
            </a:fld>
            <a:endParaRPr lang="en-US"/>
          </a:p>
        </p:txBody>
      </p:sp>
    </p:spTree>
    <p:extLst>
      <p:ext uri="{BB962C8B-B14F-4D97-AF65-F5344CB8AC3E}">
        <p14:creationId xmlns:p14="http://schemas.microsoft.com/office/powerpoint/2010/main" val="29090379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13E3F-56E1-4390-9459-2D9B86E7BD99}"/>
              </a:ext>
            </a:extLst>
          </p:cNvPr>
          <p:cNvSpPr>
            <a:spLocks noGrp="1"/>
          </p:cNvSpPr>
          <p:nvPr>
            <p:ph type="ctrTitle"/>
          </p:nvPr>
        </p:nvSpPr>
        <p:spPr>
          <a:xfrm>
            <a:off x="1524000" y="1531810"/>
            <a:ext cx="9144000" cy="2387600"/>
          </a:xfrm>
        </p:spPr>
        <p:txBody>
          <a:bodyPr>
            <a:normAutofit fontScale="90000"/>
          </a:bodyPr>
          <a:lstStyle/>
          <a:p>
            <a:r>
              <a:rPr lang="en-US" dirty="0">
                <a:cs typeface="Times New Roman"/>
              </a:rPr>
              <a:t>The Benefits of Incorporating Reminiscence Therapy in an ADHC Setting </a:t>
            </a:r>
          </a:p>
        </p:txBody>
      </p:sp>
      <p:sp>
        <p:nvSpPr>
          <p:cNvPr id="3" name="Subtitle 2">
            <a:extLst>
              <a:ext uri="{FF2B5EF4-FFF2-40B4-BE49-F238E27FC236}">
                <a16:creationId xmlns:a16="http://schemas.microsoft.com/office/drawing/2014/main" id="{EF095B2E-4C52-418C-8204-5D1861B55FF8}"/>
              </a:ext>
            </a:extLst>
          </p:cNvPr>
          <p:cNvSpPr>
            <a:spLocks noGrp="1"/>
          </p:cNvSpPr>
          <p:nvPr>
            <p:ph type="subTitle" idx="1"/>
          </p:nvPr>
        </p:nvSpPr>
        <p:spPr>
          <a:xfrm>
            <a:off x="1524000" y="4132390"/>
            <a:ext cx="9144000" cy="1655762"/>
          </a:xfrm>
        </p:spPr>
        <p:txBody>
          <a:bodyPr vert="horz" lIns="91440" tIns="45720" rIns="91440" bIns="45720" rtlCol="0" anchor="t">
            <a:normAutofit/>
          </a:bodyPr>
          <a:lstStyle/>
          <a:p>
            <a:r>
              <a:rPr lang="en-US" dirty="0"/>
              <a:t>Evelin Salazar </a:t>
            </a:r>
          </a:p>
          <a:p>
            <a:r>
              <a:rPr lang="en-US" dirty="0">
                <a:cs typeface="Arial"/>
              </a:rPr>
              <a:t>Lewinsville Adult Day Health Care Center</a:t>
            </a:r>
          </a:p>
          <a:p>
            <a:r>
              <a:rPr lang="en-US" dirty="0">
                <a:cs typeface="Arial"/>
              </a:rPr>
              <a:t>Junior Internship </a:t>
            </a:r>
          </a:p>
        </p:txBody>
      </p:sp>
    </p:spTree>
    <p:extLst>
      <p:ext uri="{BB962C8B-B14F-4D97-AF65-F5344CB8AC3E}">
        <p14:creationId xmlns:p14="http://schemas.microsoft.com/office/powerpoint/2010/main" val="77754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Finalized Recommendations for Mentor/Agency </a:t>
            </a:r>
            <a:endParaRPr lang="en-US"/>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p:txBody>
          <a:bodyPr vert="horz" lIns="91440" tIns="45720" rIns="91440" bIns="45720" rtlCol="0" anchor="t">
            <a:normAutofit/>
          </a:bodyPr>
          <a:lstStyle/>
          <a:p>
            <a:r>
              <a:rPr lang="en-US" dirty="0"/>
              <a:t>Reminiscence Therapy could be implemented in an ADHC setting, especially by using different senses and methods of delivery.  </a:t>
            </a:r>
          </a:p>
          <a:p>
            <a:r>
              <a:rPr lang="en-US" dirty="0"/>
              <a:t>At LADC, RT would be better implemented in a group setting to benefit more participants. </a:t>
            </a:r>
          </a:p>
          <a:p>
            <a:r>
              <a:rPr lang="en-US" dirty="0"/>
              <a:t>Unfortunately, due to the inconsistency of participant attendance it would be more appropriate to implement RT during activities that incorporate other objectives or special events (i.e. holidays). </a:t>
            </a:r>
          </a:p>
        </p:txBody>
      </p:sp>
    </p:spTree>
    <p:extLst>
      <p:ext uri="{BB962C8B-B14F-4D97-AF65-F5344CB8AC3E}">
        <p14:creationId xmlns:p14="http://schemas.microsoft.com/office/powerpoint/2010/main" val="47708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a:xfrm>
            <a:off x="329184" y="365125"/>
            <a:ext cx="11649456" cy="1325563"/>
          </a:xfrm>
        </p:spPr>
        <p:txBody>
          <a:bodyPr>
            <a:normAutofit/>
          </a:bodyPr>
          <a:lstStyle/>
          <a:p>
            <a:pPr algn="ctr"/>
            <a:r>
              <a:rPr lang="en-US" dirty="0"/>
              <a:t>Student Recommendations for Evaluating and Measuring Changes</a:t>
            </a:r>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a:xfrm>
            <a:off x="329184" y="1837833"/>
            <a:ext cx="11558016" cy="4864303"/>
          </a:xfrm>
        </p:spPr>
        <p:txBody>
          <a:bodyPr vert="horz" lIns="91440" tIns="45720" rIns="91440" bIns="45720" rtlCol="0" anchor="t">
            <a:normAutofit fontScale="92500" lnSpcReduction="20000"/>
          </a:bodyPr>
          <a:lstStyle/>
          <a:p>
            <a:r>
              <a:rPr lang="en-US" dirty="0"/>
              <a:t>Participants can be assessed via an already existing assessment (i.e. The Geriatric Depression Scale) and/or a variation of a visual analogue scale (i.e. The Wong-Baker Scale) designed to rate enjoyment. </a:t>
            </a:r>
          </a:p>
          <a:p>
            <a:r>
              <a:rPr lang="en-US" dirty="0"/>
              <a:t>You can also include an evaluation created specifically for programs focused on RT to be completed at the end of the session. This evaluation would contain three questions focused on measuring the participant’s socialization and behavioral improvement throughout the program. </a:t>
            </a:r>
          </a:p>
          <a:p>
            <a:r>
              <a:rPr lang="en-US" dirty="0"/>
              <a:t>Questions:</a:t>
            </a:r>
            <a:endParaRPr lang="en-US" dirty="0">
              <a:cs typeface="Arial"/>
            </a:endParaRPr>
          </a:p>
          <a:p>
            <a:pPr marL="514350" indent="-514350">
              <a:buAutoNum type="arabicPeriod"/>
            </a:pPr>
            <a:r>
              <a:rPr lang="en-US" dirty="0"/>
              <a:t>Was the participant able to understand and follow the instructions of the activity with being prompted no more than once?</a:t>
            </a:r>
          </a:p>
          <a:p>
            <a:pPr marL="514350" indent="-514350">
              <a:buAutoNum type="arabicPeriod"/>
            </a:pPr>
            <a:r>
              <a:rPr lang="en-US" dirty="0">
                <a:cs typeface="Arial"/>
              </a:rPr>
              <a:t>Did the participant contribute at least one memory or comment during the program?</a:t>
            </a:r>
          </a:p>
          <a:p>
            <a:pPr marL="514350" indent="-514350">
              <a:buAutoNum type="arabicPeriod"/>
            </a:pPr>
            <a:r>
              <a:rPr lang="en-US" dirty="0"/>
              <a:t>Was the participant able to actively listen to others (i.e. did not interrupt)? If they interrupted others, how many times did they do so?</a:t>
            </a:r>
            <a:endParaRPr lang="en-US" dirty="0">
              <a:cs typeface="Arial" panose="020B0604020202020204"/>
            </a:endParaRPr>
          </a:p>
          <a:p>
            <a:pPr marL="514350" indent="-514350">
              <a:buAutoNum type="arabicPeriod"/>
            </a:pPr>
            <a:endParaRPr lang="en-US" dirty="0">
              <a:solidFill>
                <a:srgbClr val="FFFF00"/>
              </a:solidFill>
            </a:endParaRPr>
          </a:p>
          <a:p>
            <a:pPr marL="0" indent="0">
              <a:buNone/>
            </a:pPr>
            <a:endParaRPr lang="en-US" dirty="0"/>
          </a:p>
        </p:txBody>
      </p:sp>
    </p:spTree>
    <p:extLst>
      <p:ext uri="{BB962C8B-B14F-4D97-AF65-F5344CB8AC3E}">
        <p14:creationId xmlns:p14="http://schemas.microsoft.com/office/powerpoint/2010/main" val="2342774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Q&amp;A</a:t>
            </a:r>
            <a:endParaRPr lang="en-US"/>
          </a:p>
        </p:txBody>
      </p:sp>
      <p:pic>
        <p:nvPicPr>
          <p:cNvPr id="4" name="Picture 4">
            <a:extLst>
              <a:ext uri="{FF2B5EF4-FFF2-40B4-BE49-F238E27FC236}">
                <a16:creationId xmlns:a16="http://schemas.microsoft.com/office/drawing/2014/main" id="{B249B12B-A73A-485C-A034-D130416EF4AC}"/>
              </a:ext>
            </a:extLst>
          </p:cNvPr>
          <p:cNvPicPr>
            <a:picLocks noGrp="1" noChangeAspect="1"/>
          </p:cNvPicPr>
          <p:nvPr>
            <p:ph idx="1"/>
          </p:nvPr>
        </p:nvPicPr>
        <p:blipFill>
          <a:blip r:embed="rId2"/>
          <a:stretch>
            <a:fillRect/>
          </a:stretch>
        </p:blipFill>
        <p:spPr>
          <a:xfrm>
            <a:off x="3195108" y="1638719"/>
            <a:ext cx="5801784" cy="4351338"/>
          </a:xfrm>
        </p:spPr>
      </p:pic>
    </p:spTree>
    <p:extLst>
      <p:ext uri="{BB962C8B-B14F-4D97-AF65-F5344CB8AC3E}">
        <p14:creationId xmlns:p14="http://schemas.microsoft.com/office/powerpoint/2010/main" val="3009120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References </a:t>
            </a:r>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a:xfrm>
            <a:off x="838200" y="1475874"/>
            <a:ext cx="10515600" cy="4701089"/>
          </a:xfrm>
        </p:spPr>
        <p:txBody>
          <a:bodyPr>
            <a:normAutofit fontScale="77500" lnSpcReduction="20000"/>
          </a:bodyPr>
          <a:lstStyle/>
          <a:p>
            <a:r>
              <a:rPr lang="en-US" dirty="0"/>
              <a:t>Hanaoka, H., </a:t>
            </a:r>
            <a:r>
              <a:rPr lang="en-US" dirty="0" err="1"/>
              <a:t>Muraki</a:t>
            </a:r>
            <a:r>
              <a:rPr lang="en-US" dirty="0"/>
              <a:t>, T., Ede, J., Yasuhara, K., &amp; Okamura, H. (2018). Effects of olfactory stimulation on reminiscence practice in community-dwelling elderly individuals. Psychogeriatrics: The Official Journal of the Japanese Psychogeriatric Society, 18(4), 283–291. https://doi.org/10.1111/psyg.12322</a:t>
            </a:r>
          </a:p>
          <a:p>
            <a:r>
              <a:rPr lang="en-US" dirty="0"/>
              <a:t>Molinari, V. (2019), Commentary on “In search of the best evidence for life review therapy to reduce depressive symptoms in older adults: A meta‐analysis of randomized controlled trials”: Some thoughts on how life review reminiscence therapy can inform clinical theory and practice for both younger and older adults. Clinical Psychology: Science and Practice, 26(4): Article e12304. https://doi.org/10.1111/cpsp.12301</a:t>
            </a:r>
          </a:p>
          <a:p>
            <a:r>
              <a:rPr lang="en-US" dirty="0"/>
              <a:t>Moon, S., &amp; Park, K. (2020). The effect of digital reminiscence therapy on people with dementia: a pilot randomized controlled trial. BMC Geriatrics, 20(1), 166. https://doi.org/10.1186/s12877-020-01563-2</a:t>
            </a:r>
          </a:p>
          <a:p>
            <a:r>
              <a:rPr lang="en-US" dirty="0" err="1"/>
              <a:t>Siverová</a:t>
            </a:r>
            <a:r>
              <a:rPr lang="en-US" dirty="0"/>
              <a:t>, J., &amp; </a:t>
            </a:r>
            <a:r>
              <a:rPr lang="en-US" dirty="0" err="1"/>
              <a:t>Bužgová</a:t>
            </a:r>
            <a:r>
              <a:rPr lang="en-US" dirty="0"/>
              <a:t>, R. (2018). The effect of reminiscence therapy on quality of life, attitudes to ageing, and depressive symptoms in institutionalized elderly adults with cognitive impairment: A quasi-experimental study. International Journal of Mental Health Nursing, 27(5), 1430–1439. https://doi.org/10.1111/inm.12442</a:t>
            </a:r>
          </a:p>
          <a:p>
            <a:endParaRPr lang="en-US" dirty="0"/>
          </a:p>
        </p:txBody>
      </p:sp>
    </p:spTree>
    <p:extLst>
      <p:ext uri="{BB962C8B-B14F-4D97-AF65-F5344CB8AC3E}">
        <p14:creationId xmlns:p14="http://schemas.microsoft.com/office/powerpoint/2010/main" val="318520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Agency Summary and RT Services</a:t>
            </a:r>
            <a:endParaRPr lang="en-US"/>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a:xfrm>
            <a:off x="838200" y="1825625"/>
            <a:ext cx="10515600" cy="4667250"/>
          </a:xfrm>
        </p:spPr>
        <p:txBody>
          <a:bodyPr vert="horz" lIns="91440" tIns="45720" rIns="91440" bIns="45720" rtlCol="0" anchor="t">
            <a:normAutofit/>
          </a:bodyPr>
          <a:lstStyle/>
          <a:p>
            <a:pPr>
              <a:spcAft>
                <a:spcPts val="600"/>
              </a:spcAft>
            </a:pPr>
            <a:r>
              <a:rPr lang="en-US" dirty="0"/>
              <a:t>The Lewinsville Adult Day Health Care Center (LADC) provides a fun and safe environment catered to older adults with dementia, physical impairments and developmental disabilities.</a:t>
            </a:r>
            <a:r>
              <a:rPr lang="en-US" dirty="0">
                <a:solidFill>
                  <a:srgbClr val="FFFF00"/>
                </a:solidFill>
              </a:rPr>
              <a:t> </a:t>
            </a:r>
          </a:p>
          <a:p>
            <a:pPr>
              <a:spcAft>
                <a:spcPts val="600"/>
              </a:spcAft>
            </a:pPr>
            <a:r>
              <a:rPr lang="en-US" dirty="0"/>
              <a:t>The Therapeutic Recreation</a:t>
            </a:r>
            <a:r>
              <a:rPr lang="en-US" dirty="0">
                <a:solidFill>
                  <a:srgbClr val="FFFF00"/>
                </a:solidFill>
              </a:rPr>
              <a:t> </a:t>
            </a:r>
            <a:r>
              <a:rPr lang="en-US" dirty="0"/>
              <a:t>services provided at LADC include exercise programs, cooking programs, discussion-based activities, community outings, craft activities, intergenerational programs and more. </a:t>
            </a:r>
          </a:p>
        </p:txBody>
      </p:sp>
    </p:spTree>
    <p:extLst>
      <p:ext uri="{BB962C8B-B14F-4D97-AF65-F5344CB8AC3E}">
        <p14:creationId xmlns:p14="http://schemas.microsoft.com/office/powerpoint/2010/main" val="371772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nchor="t">
            <a:normAutofit/>
          </a:bodyPr>
          <a:lstStyle/>
          <a:p>
            <a:r>
              <a:rPr lang="en-US" sz="4000" dirty="0">
                <a:solidFill>
                  <a:srgbClr val="FFFFFF"/>
                </a:solidFill>
              </a:rPr>
              <a:t>Populations Served </a:t>
            </a:r>
          </a:p>
        </p:txBody>
      </p:sp>
      <p:sp>
        <p:nvSpPr>
          <p:cNvPr id="8" name="Content Placeholder 7">
            <a:extLst>
              <a:ext uri="{FF2B5EF4-FFF2-40B4-BE49-F238E27FC236}">
                <a16:creationId xmlns:a16="http://schemas.microsoft.com/office/drawing/2014/main" id="{A239DE73-D3E5-45C3-B9D0-E83AA8B4E148}"/>
              </a:ext>
            </a:extLst>
          </p:cNvPr>
          <p:cNvSpPr>
            <a:spLocks noGrp="1"/>
          </p:cNvSpPr>
          <p:nvPr>
            <p:ph idx="1"/>
          </p:nvPr>
        </p:nvSpPr>
        <p:spPr/>
        <p:txBody>
          <a:bodyPr vert="horz" lIns="91440" tIns="45720" rIns="91440" bIns="45720" rtlCol="0" anchor="t">
            <a:normAutofit/>
          </a:bodyPr>
          <a:lstStyle/>
          <a:p>
            <a:r>
              <a:rPr lang="en-US" sz="2500" dirty="0"/>
              <a:t>Common Strengths:</a:t>
            </a:r>
          </a:p>
          <a:p>
            <a:pPr marL="0" indent="0">
              <a:buNone/>
            </a:pPr>
            <a:r>
              <a:rPr lang="en-US" sz="2500" dirty="0"/>
              <a:t>At LADC, participants can interact and communicate with their peers and staff</a:t>
            </a:r>
            <a:r>
              <a:rPr lang="en-US" sz="2500" dirty="0">
                <a:solidFill>
                  <a:srgbClr val="FF0000"/>
                </a:solidFill>
              </a:rPr>
              <a:t> </a:t>
            </a:r>
            <a:r>
              <a:rPr lang="en-US" sz="2500" dirty="0"/>
              <a:t>while participating in a variety of programming. They also have the support of their families, caregivers and staff. </a:t>
            </a:r>
            <a:endParaRPr lang="en-US" sz="2500" dirty="0">
              <a:cs typeface="Arial"/>
            </a:endParaRPr>
          </a:p>
          <a:p>
            <a:endParaRPr lang="en-US" sz="2500" dirty="0"/>
          </a:p>
          <a:p>
            <a:r>
              <a:rPr lang="en-US" sz="2500" dirty="0"/>
              <a:t>Areas for Functional Improvement:</a:t>
            </a:r>
          </a:p>
          <a:p>
            <a:pPr marL="0" indent="0">
              <a:buNone/>
            </a:pPr>
            <a:r>
              <a:rPr lang="en-US" sz="2500" dirty="0"/>
              <a:t>Physical, cognitive, social and emotional functioning may need to be maintained or improved. LADC bases their activities on maintaining or improving these domains. </a:t>
            </a:r>
          </a:p>
        </p:txBody>
      </p:sp>
      <p:sp>
        <p:nvSpPr>
          <p:cNvPr id="9" name="Text Placeholder 8">
            <a:extLst>
              <a:ext uri="{FF2B5EF4-FFF2-40B4-BE49-F238E27FC236}">
                <a16:creationId xmlns:a16="http://schemas.microsoft.com/office/drawing/2014/main" id="{8A4B45EB-61C0-445A-AF5D-8D422108E2B0}"/>
              </a:ext>
            </a:extLst>
          </p:cNvPr>
          <p:cNvSpPr>
            <a:spLocks noGrp="1"/>
          </p:cNvSpPr>
          <p:nvPr>
            <p:ph type="body" sz="half" idx="2"/>
          </p:nvPr>
        </p:nvSpPr>
        <p:spPr>
          <a:xfrm>
            <a:off x="548640" y="2057400"/>
            <a:ext cx="4223385" cy="3811588"/>
          </a:xfrm>
        </p:spPr>
        <p:txBody>
          <a:bodyPr vert="horz" lIns="91440" tIns="45720" rIns="91440" bIns="45720" rtlCol="0" anchor="t">
            <a:normAutofit fontScale="77500" lnSpcReduction="20000"/>
          </a:bodyPr>
          <a:lstStyle/>
          <a:p>
            <a:pPr>
              <a:lnSpc>
                <a:spcPct val="120000"/>
              </a:lnSpc>
              <a:spcAft>
                <a:spcPts val="600"/>
              </a:spcAft>
            </a:pPr>
            <a:r>
              <a:rPr lang="en-US" sz="3200" dirty="0"/>
              <a:t>The populations</a:t>
            </a:r>
            <a:r>
              <a:rPr lang="en-US" sz="3200" dirty="0">
                <a:solidFill>
                  <a:srgbClr val="FFFF00"/>
                </a:solidFill>
              </a:rPr>
              <a:t> </a:t>
            </a:r>
            <a:r>
              <a:rPr lang="en-US" sz="3200" dirty="0"/>
              <a:t>served are older adults with dementia or other cognitive/physical impairments (i.e. Parkinson's and Alzheimer's) who require more assistance and modification to perform activities of daily living. </a:t>
            </a:r>
          </a:p>
          <a:p>
            <a:endParaRPr lang="en-US" dirty="0"/>
          </a:p>
        </p:txBody>
      </p:sp>
    </p:spTree>
    <p:extLst>
      <p:ext uri="{BB962C8B-B14F-4D97-AF65-F5344CB8AC3E}">
        <p14:creationId xmlns:p14="http://schemas.microsoft.com/office/powerpoint/2010/main" val="260454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Overview of RT Program </a:t>
            </a:r>
            <a:endParaRPr lang="en-US" dirty="0">
              <a:cs typeface="Times New Roman" panose="02020603050405020304"/>
            </a:endParaRPr>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p:txBody>
          <a:bodyPr vert="horz" lIns="91440" tIns="45720" rIns="91440" bIns="45720" rtlCol="0" anchor="t">
            <a:normAutofit lnSpcReduction="10000"/>
          </a:bodyPr>
          <a:lstStyle/>
          <a:p>
            <a:r>
              <a:rPr lang="en-US" dirty="0"/>
              <a:t>Following individual assessments after admission, the CTRSs base their programs on the wants and needs of the participants. </a:t>
            </a:r>
          </a:p>
          <a:p>
            <a:r>
              <a:rPr lang="en-US" dirty="0"/>
              <a:t>The Recreation Therapists create monthly calendars full of programs designed to incorporate a variety of leisure activities for the participants</a:t>
            </a:r>
            <a:r>
              <a:rPr lang="en-US" dirty="0">
                <a:solidFill>
                  <a:srgbClr val="FFFFFF"/>
                </a:solidFill>
              </a:rPr>
              <a:t> </a:t>
            </a:r>
            <a:r>
              <a:rPr lang="en-US" dirty="0"/>
              <a:t>(each usually lasting 30-60 minutes.)</a:t>
            </a:r>
            <a:endParaRPr lang="en-US" dirty="0">
              <a:cs typeface="Arial"/>
            </a:endParaRPr>
          </a:p>
          <a:p>
            <a:r>
              <a:rPr lang="en-US" dirty="0"/>
              <a:t>Their programs include: cooking, discussions, outings, adapted sports, trivia, music, fitness, intergenerational, therapeutic, holiday and health/beauty. </a:t>
            </a:r>
            <a:endParaRPr lang="en-US" dirty="0">
              <a:cs typeface="Arial"/>
            </a:endParaRPr>
          </a:p>
          <a:p>
            <a:r>
              <a:rPr lang="en-US" dirty="0"/>
              <a:t>Participants are reassessed annually or in the event of a significant health status change (i.e. hospitalizations.)</a:t>
            </a:r>
            <a:endParaRPr lang="en-US" dirty="0">
              <a:cs typeface="Arial"/>
            </a:endParaRPr>
          </a:p>
          <a:p>
            <a:endParaRPr lang="en-US" dirty="0"/>
          </a:p>
        </p:txBody>
      </p:sp>
    </p:spTree>
    <p:extLst>
      <p:ext uri="{BB962C8B-B14F-4D97-AF65-F5344CB8AC3E}">
        <p14:creationId xmlns:p14="http://schemas.microsoft.com/office/powerpoint/2010/main" val="3523540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Overview of Identified Problem</a:t>
            </a:r>
            <a:endParaRPr lang="en-US"/>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p:txBody>
          <a:bodyPr vert="horz" lIns="91440" tIns="45720" rIns="91440" bIns="45720" rtlCol="0" anchor="t">
            <a:normAutofit/>
          </a:bodyPr>
          <a:lstStyle/>
          <a:p>
            <a:r>
              <a:rPr lang="en-US" dirty="0"/>
              <a:t>Individuals with dementia can often experience depression, decreased quality of life and</a:t>
            </a:r>
            <a:r>
              <a:rPr lang="en-US" dirty="0">
                <a:solidFill>
                  <a:srgbClr val="FFFF00"/>
                </a:solidFill>
              </a:rPr>
              <a:t> </a:t>
            </a:r>
            <a:r>
              <a:rPr lang="en-US" dirty="0"/>
              <a:t>cognitive functioning and lack of socialization. There are also behavioral and psychological symptoms of dementia that can cause individuals to feel overly anxious, disoriented and experience sundowning.</a:t>
            </a:r>
          </a:p>
          <a:p>
            <a:r>
              <a:rPr lang="en-US" dirty="0"/>
              <a:t>In recent years, the use of Reminiscence Therapy (RT) has been used to combat these effects of dementia. </a:t>
            </a:r>
          </a:p>
          <a:p>
            <a:endParaRPr lang="en-US" dirty="0"/>
          </a:p>
        </p:txBody>
      </p:sp>
    </p:spTree>
    <p:extLst>
      <p:ext uri="{BB962C8B-B14F-4D97-AF65-F5344CB8AC3E}">
        <p14:creationId xmlns:p14="http://schemas.microsoft.com/office/powerpoint/2010/main" val="421595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PICOT Statement </a:t>
            </a:r>
            <a:endParaRPr lang="en-US"/>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p:txBody>
          <a:bodyPr vert="horz" lIns="91440" tIns="45720" rIns="91440" bIns="45720" rtlCol="0" anchor="t">
            <a:normAutofit/>
          </a:bodyPr>
          <a:lstStyle/>
          <a:p>
            <a:r>
              <a:rPr lang="en-US" dirty="0"/>
              <a:t>Receiving Reminiscence Therapy can increase socialization and improve behaviors in adults attending ADHC when compared to those who do not receive Reminiscence Therapy.</a:t>
            </a:r>
          </a:p>
        </p:txBody>
      </p:sp>
    </p:spTree>
    <p:extLst>
      <p:ext uri="{BB962C8B-B14F-4D97-AF65-F5344CB8AC3E}">
        <p14:creationId xmlns:p14="http://schemas.microsoft.com/office/powerpoint/2010/main" val="50423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Key Findings from Literature</a:t>
            </a:r>
            <a:endParaRPr lang="en-US"/>
          </a:p>
        </p:txBody>
      </p:sp>
      <p:sp>
        <p:nvSpPr>
          <p:cNvPr id="3" name="Content Placeholder 2">
            <a:extLst>
              <a:ext uri="{FF2B5EF4-FFF2-40B4-BE49-F238E27FC236}">
                <a16:creationId xmlns:a16="http://schemas.microsoft.com/office/drawing/2014/main" id="{F54BE123-891B-404D-A747-8993D6F9C034}"/>
              </a:ext>
            </a:extLst>
          </p:cNvPr>
          <p:cNvSpPr>
            <a:spLocks noGrp="1"/>
          </p:cNvSpPr>
          <p:nvPr>
            <p:ph idx="1"/>
          </p:nvPr>
        </p:nvSpPr>
        <p:spPr/>
        <p:txBody>
          <a:bodyPr vert="horz" lIns="91440" tIns="45720" rIns="91440" bIns="45720" rtlCol="0" anchor="t">
            <a:normAutofit lnSpcReduction="10000"/>
          </a:bodyPr>
          <a:lstStyle/>
          <a:p>
            <a:r>
              <a:rPr lang="en-US" dirty="0"/>
              <a:t>Receiving RT can aid in decreased depression and behavioral psychological symptoms, increased quality of life, improved short-term cognition and socialization.</a:t>
            </a:r>
          </a:p>
          <a:p>
            <a:r>
              <a:rPr lang="en-US" dirty="0"/>
              <a:t>There are different forms of implementing RT (i.e. group, individual or virtual settings) depending on the wants and needs of the participants. </a:t>
            </a:r>
          </a:p>
          <a:p>
            <a:r>
              <a:rPr lang="en-US" dirty="0"/>
              <a:t>Using different senses (i.e.</a:t>
            </a:r>
            <a:r>
              <a:rPr lang="en-US" dirty="0">
                <a:solidFill>
                  <a:srgbClr val="FF0000"/>
                </a:solidFill>
              </a:rPr>
              <a:t> </a:t>
            </a:r>
            <a:r>
              <a:rPr lang="en-US" dirty="0"/>
              <a:t>smell, hearing and taste) can also be used in RT.</a:t>
            </a:r>
          </a:p>
          <a:p>
            <a:r>
              <a:rPr lang="en-US" dirty="0"/>
              <a:t>Some studies suggested that at least eight sessions may be required to observe the positive outcomes within a RT program. </a:t>
            </a:r>
          </a:p>
          <a:p>
            <a:endParaRPr lang="en-US" dirty="0"/>
          </a:p>
        </p:txBody>
      </p:sp>
    </p:spTree>
    <p:extLst>
      <p:ext uri="{BB962C8B-B14F-4D97-AF65-F5344CB8AC3E}">
        <p14:creationId xmlns:p14="http://schemas.microsoft.com/office/powerpoint/2010/main" val="2302694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863-FDF4-4FF0-937A-D41B0F82AF68}"/>
              </a:ext>
            </a:extLst>
          </p:cNvPr>
          <p:cNvSpPr>
            <a:spLocks noGrp="1"/>
          </p:cNvSpPr>
          <p:nvPr>
            <p:ph type="title"/>
          </p:nvPr>
        </p:nvSpPr>
        <p:spPr/>
        <p:txBody>
          <a:bodyPr/>
          <a:lstStyle/>
          <a:p>
            <a:pPr algn="ctr"/>
            <a:r>
              <a:rPr lang="en-US" dirty="0"/>
              <a:t>Key Findings from Expert </a:t>
            </a:r>
            <a:endParaRPr lang="en-US"/>
          </a:p>
        </p:txBody>
      </p:sp>
      <p:sp>
        <p:nvSpPr>
          <p:cNvPr id="5" name="Content Placeholder 4">
            <a:extLst>
              <a:ext uri="{FF2B5EF4-FFF2-40B4-BE49-F238E27FC236}">
                <a16:creationId xmlns:a16="http://schemas.microsoft.com/office/drawing/2014/main" id="{78E6C1E7-4689-4FE2-A360-7D835FD0FD5A}"/>
              </a:ext>
            </a:extLst>
          </p:cNvPr>
          <p:cNvSpPr>
            <a:spLocks noGrp="1"/>
          </p:cNvSpPr>
          <p:nvPr>
            <p:ph idx="1"/>
          </p:nvPr>
        </p:nvSpPr>
        <p:spPr>
          <a:xfrm>
            <a:off x="838200" y="1902372"/>
            <a:ext cx="10515600" cy="4590503"/>
          </a:xfrm>
        </p:spPr>
        <p:txBody>
          <a:bodyPr vert="horz" lIns="91440" tIns="45720" rIns="91440" bIns="45720" rtlCol="0" anchor="t">
            <a:normAutofit/>
          </a:bodyPr>
          <a:lstStyle/>
          <a:p>
            <a:pPr>
              <a:lnSpc>
                <a:spcPct val="120000"/>
              </a:lnSpc>
            </a:pPr>
            <a:r>
              <a:rPr lang="en-US" dirty="0">
                <a:cs typeface="Arial"/>
              </a:rPr>
              <a:t>LADC already incorporates some of the findings in the literature such as using different senses (i.e.</a:t>
            </a:r>
            <a:r>
              <a:rPr lang="en-US" dirty="0">
                <a:solidFill>
                  <a:srgbClr val="FF0000"/>
                </a:solidFill>
                <a:cs typeface="Arial"/>
              </a:rPr>
              <a:t> </a:t>
            </a:r>
            <a:r>
              <a:rPr lang="en-US" dirty="0">
                <a:cs typeface="Arial"/>
              </a:rPr>
              <a:t>hearing, smell and taste) and using a virtual platform to provide services to participants. </a:t>
            </a:r>
          </a:p>
          <a:p>
            <a:pPr>
              <a:lnSpc>
                <a:spcPct val="120000"/>
              </a:lnSpc>
            </a:pPr>
            <a:r>
              <a:rPr lang="en-US" dirty="0">
                <a:cs typeface="Arial"/>
              </a:rPr>
              <a:t>LADC does not always solely focus on providing RT as a program, instead they incorporate a variety of objectives within their activities. </a:t>
            </a:r>
          </a:p>
        </p:txBody>
      </p:sp>
    </p:spTree>
    <p:extLst>
      <p:ext uri="{BB962C8B-B14F-4D97-AF65-F5344CB8AC3E}">
        <p14:creationId xmlns:p14="http://schemas.microsoft.com/office/powerpoint/2010/main" val="78332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65C87-14D9-4717-BEC7-BC8979DEA085}"/>
              </a:ext>
            </a:extLst>
          </p:cNvPr>
          <p:cNvSpPr>
            <a:spLocks noGrp="1"/>
          </p:cNvSpPr>
          <p:nvPr>
            <p:ph type="title"/>
          </p:nvPr>
        </p:nvSpPr>
        <p:spPr/>
        <p:txBody>
          <a:bodyPr/>
          <a:lstStyle/>
          <a:p>
            <a:pPr algn="ctr"/>
            <a:r>
              <a:rPr lang="en-US" dirty="0"/>
              <a:t>Key Findings from Client</a:t>
            </a:r>
            <a:endParaRPr lang="en-US"/>
          </a:p>
        </p:txBody>
      </p:sp>
      <p:sp>
        <p:nvSpPr>
          <p:cNvPr id="3" name="Content Placeholder 2">
            <a:extLst>
              <a:ext uri="{FF2B5EF4-FFF2-40B4-BE49-F238E27FC236}">
                <a16:creationId xmlns:a16="http://schemas.microsoft.com/office/drawing/2014/main" id="{8043EEE4-83C8-449F-928A-ABC599689870}"/>
              </a:ext>
            </a:extLst>
          </p:cNvPr>
          <p:cNvSpPr>
            <a:spLocks noGrp="1"/>
          </p:cNvSpPr>
          <p:nvPr>
            <p:ph idx="1"/>
          </p:nvPr>
        </p:nvSpPr>
        <p:spPr/>
        <p:txBody>
          <a:bodyPr vert="horz" lIns="91440" tIns="45720" rIns="91440" bIns="45720" rtlCol="0" anchor="t">
            <a:normAutofit/>
          </a:bodyPr>
          <a:lstStyle/>
          <a:p>
            <a:pPr>
              <a:lnSpc>
                <a:spcPct val="120000"/>
              </a:lnSpc>
            </a:pPr>
            <a:r>
              <a:rPr lang="en-US" dirty="0"/>
              <a:t>The use of relevant and specific fragrances, sounds and tastes can be useful for discussion within a RT session.</a:t>
            </a:r>
          </a:p>
          <a:p>
            <a:pPr>
              <a:lnSpc>
                <a:spcPct val="120000"/>
              </a:lnSpc>
            </a:pPr>
            <a:r>
              <a:rPr lang="en-US" dirty="0"/>
              <a:t>Using a virtual platform to provide RT can be helpful during the pandemic. </a:t>
            </a:r>
          </a:p>
          <a:p>
            <a:pPr>
              <a:lnSpc>
                <a:spcPct val="120000"/>
              </a:lnSpc>
            </a:pPr>
            <a:r>
              <a:rPr lang="en-US" dirty="0"/>
              <a:t>Eight sessions may be more challenging to implement in this setting due to the inconsistency of participant attendance (can be due to appointments, illness, oversleeping and vacation.)</a:t>
            </a:r>
          </a:p>
          <a:p>
            <a:endParaRPr lang="en-US" dirty="0"/>
          </a:p>
        </p:txBody>
      </p:sp>
    </p:spTree>
    <p:extLst>
      <p:ext uri="{BB962C8B-B14F-4D97-AF65-F5344CB8AC3E}">
        <p14:creationId xmlns:p14="http://schemas.microsoft.com/office/powerpoint/2010/main" val="2032039710"/>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TotalTime>
  <Words>1125</Words>
  <Application>Microsoft Office PowerPoint</Application>
  <PresentationFormat>Widescreen</PresentationFormat>
  <Paragraphs>56</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The Benefits of Incorporating Reminiscence Therapy in an ADHC Setting </vt:lpstr>
      <vt:lpstr>Agency Summary and RT Services</vt:lpstr>
      <vt:lpstr>Populations Served </vt:lpstr>
      <vt:lpstr>Overview of RT Program </vt:lpstr>
      <vt:lpstr>Overview of Identified Problem</vt:lpstr>
      <vt:lpstr>PICOT Statement </vt:lpstr>
      <vt:lpstr>Key Findings from Literature</vt:lpstr>
      <vt:lpstr>Key Findings from Expert </vt:lpstr>
      <vt:lpstr>Key Findings from Client</vt:lpstr>
      <vt:lpstr>Finalized Recommendations for Mentor/Agency </vt:lpstr>
      <vt:lpstr>Student Recommendations for Evaluating and Measuring Changes</vt:lpstr>
      <vt:lpstr>Q&amp;A</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Internship  at the Lewinsville Adult Day Health Care Center</dc:title>
  <dc:creator>M R</dc:creator>
  <cp:lastModifiedBy>Evelin Salazar-Abarca</cp:lastModifiedBy>
  <cp:revision>151</cp:revision>
  <dcterms:created xsi:type="dcterms:W3CDTF">2020-07-08T22:51:46Z</dcterms:created>
  <dcterms:modified xsi:type="dcterms:W3CDTF">2020-07-19T04:56:07Z</dcterms:modified>
</cp:coreProperties>
</file>