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76" y="-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816B8CF-3BED-42A5-A4F4-2BC2A33D0343}" type="datetimeFigureOut">
              <a:rPr lang="en-US" smtClean="0"/>
              <a:pPr/>
              <a:t>7/13/2020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CC2AC60-CB56-4F34-BE5E-D843D10632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16B8CF-3BED-42A5-A4F4-2BC2A33D0343}" type="datetimeFigureOut">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2AC60-CB56-4F34-BE5E-D843D10632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16B8CF-3BED-42A5-A4F4-2BC2A33D0343}" type="datetimeFigureOut">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2AC60-CB56-4F34-BE5E-D843D10632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16B8CF-3BED-42A5-A4F4-2BC2A33D0343}" type="datetimeFigureOut">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2AC60-CB56-4F34-BE5E-D843D10632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16B8CF-3BED-42A5-A4F4-2BC2A33D0343}" type="datetimeFigureOut">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2AC60-CB56-4F34-BE5E-D843D10632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16B8CF-3BED-42A5-A4F4-2BC2A33D0343}" type="datetimeFigureOut">
              <a:rPr lang="en-US" smtClean="0"/>
              <a:pPr/>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2AC60-CB56-4F34-BE5E-D843D10632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816B8CF-3BED-42A5-A4F4-2BC2A33D0343}" type="datetimeFigureOut">
              <a:rPr lang="en-US" smtClean="0"/>
              <a:pPr/>
              <a:t>7/13/2020</a:t>
            </a:fld>
            <a:endParaRPr lang="en-US"/>
          </a:p>
        </p:txBody>
      </p:sp>
      <p:sp>
        <p:nvSpPr>
          <p:cNvPr id="27" name="Slide Number Placeholder 26"/>
          <p:cNvSpPr>
            <a:spLocks noGrp="1"/>
          </p:cNvSpPr>
          <p:nvPr>
            <p:ph type="sldNum" sz="quarter" idx="11"/>
          </p:nvPr>
        </p:nvSpPr>
        <p:spPr/>
        <p:txBody>
          <a:bodyPr rtlCol="0"/>
          <a:lstStyle/>
          <a:p>
            <a:fld id="{BCC2AC60-CB56-4F34-BE5E-D843D1063297}"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816B8CF-3BED-42A5-A4F4-2BC2A33D0343}" type="datetimeFigureOut">
              <a:rPr lang="en-US" smtClean="0"/>
              <a:pPr/>
              <a:t>7/13/2020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CC2AC60-CB56-4F34-BE5E-D843D10632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6B8CF-3BED-42A5-A4F4-2BC2A33D0343}" type="datetimeFigureOut">
              <a:rPr lang="en-US" smtClean="0"/>
              <a:pPr/>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C2AC60-CB56-4F34-BE5E-D843D10632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16B8CF-3BED-42A5-A4F4-2BC2A33D0343}" type="datetimeFigureOut">
              <a:rPr lang="en-US" smtClean="0"/>
              <a:pPr/>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2AC60-CB56-4F34-BE5E-D843D10632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16B8CF-3BED-42A5-A4F4-2BC2A33D0343}" type="datetimeFigureOut">
              <a:rPr lang="en-US" smtClean="0"/>
              <a:pPr/>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2AC60-CB56-4F34-BE5E-D843D10632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816B8CF-3BED-42A5-A4F4-2BC2A33D0343}" type="datetimeFigureOut">
              <a:rPr lang="en-US" smtClean="0"/>
              <a:pPr/>
              <a:t>7/13/2020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CC2AC60-CB56-4F34-BE5E-D843D10632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Effects of Reminiscence Therapy on Dementia with Depression Symptoms </a:t>
            </a:r>
            <a:endParaRPr lang="en-US" dirty="0"/>
          </a:p>
        </p:txBody>
      </p:sp>
      <p:sp>
        <p:nvSpPr>
          <p:cNvPr id="3" name="Subtitle 2"/>
          <p:cNvSpPr>
            <a:spLocks noGrp="1"/>
          </p:cNvSpPr>
          <p:nvPr>
            <p:ph type="subTitle" idx="1"/>
          </p:nvPr>
        </p:nvSpPr>
        <p:spPr/>
        <p:txBody>
          <a:bodyPr/>
          <a:lstStyle/>
          <a:p>
            <a:r>
              <a:rPr lang="en-US" dirty="0" smtClean="0"/>
              <a:t> Rebecca Locey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Expert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When speaking with Angela Mesa we went over the specifications of my literature summary.  One of the main points Mrs. Mesa had after reading it initially was how I would successfully measure the depression to determine if the intervention met the outcome and what did majority of the articles due to measure the depression in their study to generate ideas. (Song, D., </a:t>
            </a:r>
            <a:r>
              <a:rPr lang="en-US" dirty="0" err="1" smtClean="0">
                <a:latin typeface="Times New Roman" pitchFamily="18" charset="0"/>
                <a:cs typeface="Times New Roman" pitchFamily="18" charset="0"/>
              </a:rPr>
              <a:t>Shen</a:t>
            </a:r>
            <a:r>
              <a:rPr lang="en-US" dirty="0" smtClean="0">
                <a:latin typeface="Times New Roman" pitchFamily="18" charset="0"/>
                <a:cs typeface="Times New Roman" pitchFamily="18" charset="0"/>
              </a:rPr>
              <a:t>, Q., </a:t>
            </a:r>
            <a:r>
              <a:rPr lang="en-US" dirty="0" err="1" smtClean="0">
                <a:latin typeface="Times New Roman" pitchFamily="18" charset="0"/>
                <a:cs typeface="Times New Roman" pitchFamily="18" charset="0"/>
              </a:rPr>
              <a:t>Xu</a:t>
            </a:r>
            <a:r>
              <a:rPr lang="en-US" dirty="0" smtClean="0">
                <a:latin typeface="Times New Roman" pitchFamily="18" charset="0"/>
                <a:cs typeface="Times New Roman" pitchFamily="18" charset="0"/>
              </a:rPr>
              <a:t>, T., &amp; Sun, Q., 2014)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Another </a:t>
            </a:r>
            <a:r>
              <a:rPr lang="en-US" dirty="0" smtClean="0">
                <a:latin typeface="Times New Roman" pitchFamily="18" charset="0"/>
                <a:cs typeface="Times New Roman" pitchFamily="18" charset="0"/>
              </a:rPr>
              <a:t>point she made was because most of the articles I found have more things that are being improved by the reminiscence therapy like memory, self-esteem, and quality of life, and  she made the comment maybe I should incorporate those into my PICO(T) statement to give more to measure in the intervention. Park, K., Lee, S., Yang, J., Song, T., &amp; Hong, G., 2019 &amp; Chen, Y., Xiao, H., Yang, Y., &amp; </a:t>
            </a:r>
            <a:r>
              <a:rPr lang="en-US" dirty="0" err="1" smtClean="0">
                <a:latin typeface="Times New Roman" pitchFamily="18" charset="0"/>
                <a:cs typeface="Times New Roman" pitchFamily="18" charset="0"/>
              </a:rPr>
              <a:t>Lan</a:t>
            </a:r>
            <a:r>
              <a:rPr lang="en-US" dirty="0" smtClean="0">
                <a:latin typeface="Times New Roman" pitchFamily="18" charset="0"/>
                <a:cs typeface="Times New Roman" pitchFamily="18" charset="0"/>
              </a:rPr>
              <a:t>, X., 2017</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My </a:t>
            </a:r>
            <a:r>
              <a:rPr lang="en-US" dirty="0" smtClean="0">
                <a:latin typeface="Times New Roman" pitchFamily="18" charset="0"/>
                <a:cs typeface="Times New Roman" pitchFamily="18" charset="0"/>
              </a:rPr>
              <a:t>mentor also saw that two or three of my articles had to do with a digital form of reminiscence therapy and stated that they may not have the proper equipment or enough technology to be on a zoom call as well as participate in the digital intervention so to maybe stray from that this time until they are more equipped. (</a:t>
            </a:r>
            <a:r>
              <a:rPr lang="en-US" dirty="0" err="1" smtClean="0">
                <a:latin typeface="Times New Roman" pitchFamily="18" charset="0"/>
                <a:cs typeface="Times New Roman" pitchFamily="18" charset="0"/>
              </a:rPr>
              <a:t>D’Cunha</a:t>
            </a:r>
            <a:r>
              <a:rPr lang="en-US" dirty="0" smtClean="0">
                <a:latin typeface="Times New Roman" pitchFamily="18" charset="0"/>
                <a:cs typeface="Times New Roman" pitchFamily="18" charset="0"/>
              </a:rPr>
              <a:t>, N., Nguyen, D., </a:t>
            </a:r>
            <a:r>
              <a:rPr lang="en-US" dirty="0" err="1" smtClean="0">
                <a:latin typeface="Times New Roman" pitchFamily="18" charset="0"/>
                <a:cs typeface="Times New Roman" pitchFamily="18" charset="0"/>
              </a:rPr>
              <a:t>Naumovski</a:t>
            </a:r>
            <a:r>
              <a:rPr lang="en-US" dirty="0" smtClean="0">
                <a:latin typeface="Times New Roman" pitchFamily="18" charset="0"/>
                <a:cs typeface="Times New Roman" pitchFamily="18" charset="0"/>
              </a:rPr>
              <a:t>, N., </a:t>
            </a:r>
            <a:r>
              <a:rPr lang="en-US" dirty="0" err="1" smtClean="0">
                <a:latin typeface="Times New Roman" pitchFamily="18" charset="0"/>
                <a:cs typeface="Times New Roman" pitchFamily="18" charset="0"/>
              </a:rPr>
              <a:t>McKune</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Kellett</a:t>
            </a:r>
            <a:r>
              <a:rPr lang="en-US" dirty="0" smtClean="0">
                <a:latin typeface="Times New Roman" pitchFamily="18" charset="0"/>
                <a:cs typeface="Times New Roman" pitchFamily="18" charset="0"/>
              </a:rPr>
              <a:t>, J., </a:t>
            </a:r>
            <a:r>
              <a:rPr lang="en-US" dirty="0" err="1" smtClean="0">
                <a:latin typeface="Times New Roman" pitchFamily="18" charset="0"/>
                <a:cs typeface="Times New Roman" pitchFamily="18" charset="0"/>
              </a:rPr>
              <a:t>Georgousopoulou</a:t>
            </a:r>
            <a:r>
              <a:rPr lang="en-US" dirty="0" smtClean="0">
                <a:latin typeface="Times New Roman" pitchFamily="18" charset="0"/>
                <a:cs typeface="Times New Roman" pitchFamily="18" charset="0"/>
              </a:rPr>
              <a:t>, E., . . . </a:t>
            </a:r>
            <a:r>
              <a:rPr lang="en-US" dirty="0" err="1" smtClean="0">
                <a:latin typeface="Times New Roman" pitchFamily="18" charset="0"/>
                <a:cs typeface="Times New Roman" pitchFamily="18" charset="0"/>
              </a:rPr>
              <a:t>Isbel</a:t>
            </a:r>
            <a:r>
              <a:rPr lang="en-US" dirty="0" smtClean="0">
                <a:latin typeface="Times New Roman" pitchFamily="18" charset="0"/>
                <a:cs typeface="Times New Roman" pitchFamily="18" charset="0"/>
              </a:rPr>
              <a:t>, S., 2019, Moon, S., &amp; Park, K., 2020 &amp; </a:t>
            </a:r>
            <a:r>
              <a:rPr lang="en-US" dirty="0" err="1" smtClean="0">
                <a:latin typeface="Times New Roman" pitchFamily="18" charset="0"/>
                <a:cs typeface="Times New Roman" pitchFamily="18" charset="0"/>
              </a:rPr>
              <a:t>Subramaniam</a:t>
            </a:r>
            <a:r>
              <a:rPr lang="en-US" dirty="0" smtClean="0">
                <a:latin typeface="Times New Roman" pitchFamily="18" charset="0"/>
                <a:cs typeface="Times New Roman" pitchFamily="18" charset="0"/>
              </a:rPr>
              <a:t>, P., &amp; Woods, B., 2016)</a:t>
            </a:r>
          </a:p>
          <a:p>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Agency </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latin typeface="Times New Roman" pitchFamily="18" charset="0"/>
                <a:cs typeface="Times New Roman" pitchFamily="18" charset="0"/>
              </a:rPr>
              <a:t>Based on my research and my mentor’s expertise on the population and topic of dementia and depression, I suggest the agency implement the RT program in a group setting to benefit more residents and work with the activity schedule and short hand of staff. </a:t>
            </a:r>
            <a:r>
              <a:rPr lang="en-US" sz="2000" dirty="0" smtClean="0">
                <a:latin typeface="Times New Roman" pitchFamily="18" charset="0"/>
                <a:cs typeface="Times New Roman" pitchFamily="18" charset="0"/>
              </a:rPr>
              <a:t>It also creates the socialization aspect that would be beneficial for the resident’s as well for they would be able to tell storie</a:t>
            </a:r>
            <a:r>
              <a:rPr lang="en-US" sz="2000" dirty="0" smtClean="0">
                <a:latin typeface="Times New Roman" pitchFamily="18" charset="0"/>
                <a:cs typeface="Times New Roman" pitchFamily="18" charset="0"/>
              </a:rPr>
              <a:t>s and hear stories from others which could jog more memories for the resident’s.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Reminiscence Therapy could be implemented in an Assisted Living setting, especially by incorporating different methods and uses of delivering the program like using prompts or props like personal items to the resident or residents in general from present or past memories . </a:t>
            </a:r>
            <a:r>
              <a:rPr lang="en-US" sz="2000" dirty="0" smtClean="0">
                <a:latin typeface="Times New Roman" pitchFamily="18" charset="0"/>
                <a:cs typeface="Times New Roman" pitchFamily="18" charset="0"/>
              </a:rPr>
              <a:t>It could also be used by using pictures or items from years of their life to jog memories of events they experienced in their lifetime.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Sadly, there is a inconsistency with being able to hold programs like before due to the pandemic so advertising to the right population and scheduling a time that works for them would be beneficial to the success of </a:t>
            </a:r>
            <a:r>
              <a:rPr lang="en-US" sz="2000" dirty="0" smtClean="0">
                <a:latin typeface="Times New Roman" pitchFamily="18" charset="0"/>
                <a:cs typeface="Times New Roman" pitchFamily="18" charset="0"/>
              </a:rPr>
              <a:t>the RT </a:t>
            </a:r>
            <a:r>
              <a:rPr lang="en-US" sz="2000" dirty="0" smtClean="0">
                <a:latin typeface="Times New Roman" pitchFamily="18" charset="0"/>
                <a:cs typeface="Times New Roman" pitchFamily="18" charset="0"/>
              </a:rPr>
              <a:t>program. </a:t>
            </a:r>
            <a:r>
              <a:rPr lang="en-US" sz="2000" dirty="0" smtClean="0">
                <a:latin typeface="Times New Roman" pitchFamily="18" charset="0"/>
                <a:cs typeface="Times New Roman" pitchFamily="18" charset="0"/>
              </a:rPr>
              <a:t>Once a week could be easier to schedule and just extend the program for 16 weeks so it doesn’t tire the resident’s out on the program to fast. </a:t>
            </a:r>
            <a:endParaRPr lang="en-US"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US" dirty="0" smtClean="0"/>
              <a:t>Recommendations for Evaluation </a:t>
            </a:r>
            <a:endParaRPr lang="en-US" dirty="0"/>
          </a:p>
        </p:txBody>
      </p:sp>
      <p:sp>
        <p:nvSpPr>
          <p:cNvPr id="3" name="Content Placeholder 2"/>
          <p:cNvSpPr>
            <a:spLocks noGrp="1"/>
          </p:cNvSpPr>
          <p:nvPr>
            <p:ph idx="1"/>
          </p:nvPr>
        </p:nvSpPr>
        <p:spPr>
          <a:xfrm>
            <a:off x="152400" y="1600200"/>
            <a:ext cx="5943600" cy="4325112"/>
          </a:xfrm>
        </p:spPr>
        <p:txBody>
          <a:bodyPr>
            <a:normAutofit fontScale="92500" lnSpcReduction="10000"/>
          </a:bodyPr>
          <a:lstStyle/>
          <a:p>
            <a:r>
              <a:rPr lang="en-US" sz="1600" dirty="0" smtClean="0">
                <a:latin typeface="Times New Roman" pitchFamily="18" charset="0"/>
                <a:cs typeface="Times New Roman" pitchFamily="18" charset="0"/>
              </a:rPr>
              <a:t>Residents should engage in a pre and post rating on the level of depression for the program as a means to observe the depression rate throughout the activity and have a basis.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second way to evaluate depression is using the Cornell Scale for Depression in Dementia. I recommend using this before starting the program, halfway through the program, and at the end of the program. This scale is a 19 item scale, broken into five categories. Mood related signs, behavioral disturbance, physical signs, cyclic functions, and ideational disturbance. This will be a good tell throughout the program to see if it is successful in declining the depression or depressive symptoms,. </a:t>
            </a:r>
          </a:p>
          <a:p>
            <a:r>
              <a:rPr lang="en-US" sz="1600" dirty="0" smtClean="0">
                <a:latin typeface="Times New Roman" pitchFamily="18" charset="0"/>
                <a:cs typeface="Times New Roman" pitchFamily="18" charset="0"/>
              </a:rPr>
              <a:t>I would also evaluate the resident’s after the program each week, by answering just a couple questions. These questions will help determine if there is an improvement in their memory and mood which are two signs of dementia residents with depression. </a:t>
            </a:r>
          </a:p>
          <a:p>
            <a:r>
              <a:rPr lang="en-US" sz="1600" dirty="0" smtClean="0">
                <a:latin typeface="Times New Roman" pitchFamily="18" charset="0"/>
                <a:cs typeface="Times New Roman" pitchFamily="18" charset="0"/>
              </a:rPr>
              <a:t>Questions: </a:t>
            </a:r>
          </a:p>
          <a:p>
            <a:pPr marL="624078" indent="-514350">
              <a:buFont typeface="+mj-lt"/>
              <a:buAutoNum type="arabicPeriod"/>
            </a:pPr>
            <a:r>
              <a:rPr lang="en-US" sz="1600" dirty="0" smtClean="0">
                <a:latin typeface="Times New Roman" pitchFamily="18" charset="0"/>
                <a:cs typeface="Times New Roman" pitchFamily="18" charset="0"/>
              </a:rPr>
              <a:t>Were they actively engaged in the activity? </a:t>
            </a:r>
          </a:p>
          <a:p>
            <a:pPr marL="624078" indent="-514350">
              <a:buFont typeface="+mj-lt"/>
              <a:buAutoNum type="arabicPeriod"/>
            </a:pPr>
            <a:r>
              <a:rPr lang="en-US" sz="1600" dirty="0" smtClean="0">
                <a:latin typeface="Times New Roman" pitchFamily="18" charset="0"/>
                <a:cs typeface="Times New Roman" pitchFamily="18" charset="0"/>
              </a:rPr>
              <a:t>Were they able to follow directions throughout the activity? </a:t>
            </a:r>
          </a:p>
          <a:p>
            <a:pPr marL="624078" indent="-514350">
              <a:buFont typeface="+mj-lt"/>
              <a:buAutoNum type="arabicPeriod"/>
            </a:pPr>
            <a:r>
              <a:rPr lang="en-US" sz="1600" dirty="0" smtClean="0">
                <a:latin typeface="Times New Roman" pitchFamily="18" charset="0"/>
                <a:cs typeface="Times New Roman" pitchFamily="18" charset="0"/>
              </a:rPr>
              <a:t>Was there a change in their mood throughout the activity? </a:t>
            </a:r>
            <a:endParaRPr lang="en-US" dirty="0">
              <a:latin typeface="Times New Roman" pitchFamily="18" charset="0"/>
              <a:cs typeface="Times New Roman" pitchFamily="18" charset="0"/>
            </a:endParaRPr>
          </a:p>
        </p:txBody>
      </p:sp>
      <p:pic>
        <p:nvPicPr>
          <p:cNvPr id="3074" name="Picture 2" descr="See the source image"/>
          <p:cNvPicPr>
            <a:picLocks noChangeAspect="1" noChangeArrowheads="1"/>
          </p:cNvPicPr>
          <p:nvPr/>
        </p:nvPicPr>
        <p:blipFill>
          <a:blip r:embed="rId2"/>
          <a:srcRect/>
          <a:stretch>
            <a:fillRect/>
          </a:stretch>
        </p:blipFill>
        <p:spPr bwMode="auto">
          <a:xfrm>
            <a:off x="5867400" y="3686531"/>
            <a:ext cx="3276600" cy="317146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endParaRPr lang="en-US" dirty="0"/>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Park, K., Lee, S., Yang, J., Song, T., &amp; Hong, G. (2019, November). A systematic review and meta-analysis on the effect of reminiscence therapy for people with dementia. Retrieved June 28, 2020, from https://www.ncbi.nlm.nih.gov/pubmed/30712519</a:t>
            </a:r>
          </a:p>
          <a:p>
            <a:r>
              <a:rPr lang="en-US" sz="1600" dirty="0" smtClean="0">
                <a:latin typeface="Times New Roman" pitchFamily="18" charset="0"/>
                <a:cs typeface="Times New Roman" pitchFamily="18" charset="0"/>
              </a:rPr>
              <a:t>Song, D., </a:t>
            </a:r>
            <a:r>
              <a:rPr lang="en-US" sz="1600" dirty="0" err="1" smtClean="0">
                <a:latin typeface="Times New Roman" pitchFamily="18" charset="0"/>
                <a:cs typeface="Times New Roman" pitchFamily="18" charset="0"/>
              </a:rPr>
              <a:t>Shen</a:t>
            </a:r>
            <a:r>
              <a:rPr lang="en-US" sz="1600" dirty="0" smtClean="0">
                <a:latin typeface="Times New Roman" pitchFamily="18" charset="0"/>
                <a:cs typeface="Times New Roman" pitchFamily="18" charset="0"/>
              </a:rPr>
              <a:t>, Q., </a:t>
            </a:r>
            <a:r>
              <a:rPr lang="en-US" sz="1600" dirty="0" err="1" smtClean="0">
                <a:latin typeface="Times New Roman" pitchFamily="18" charset="0"/>
                <a:cs typeface="Times New Roman" pitchFamily="18" charset="0"/>
              </a:rPr>
              <a:t>Xu</a:t>
            </a:r>
            <a:r>
              <a:rPr lang="en-US" sz="1600" dirty="0" smtClean="0">
                <a:latin typeface="Times New Roman" pitchFamily="18" charset="0"/>
                <a:cs typeface="Times New Roman" pitchFamily="18" charset="0"/>
              </a:rPr>
              <a:t>, T., &amp; Sun, Q. (2014, November 01). Effects of group reminiscence on elderly depression: A meta-analysis. Retrieved June 28, 2020, from https://www.sciencedirect.com/science/article/pii/S2352013214000945</a:t>
            </a:r>
          </a:p>
          <a:p>
            <a:r>
              <a:rPr lang="en-US" sz="1600" dirty="0" err="1" smtClean="0">
                <a:latin typeface="Times New Roman" pitchFamily="18" charset="0"/>
                <a:cs typeface="Times New Roman" pitchFamily="18" charset="0"/>
              </a:rPr>
              <a:t>Lök</a:t>
            </a:r>
            <a:r>
              <a:rPr lang="en-US" sz="1600" dirty="0" smtClean="0">
                <a:latin typeface="Times New Roman" pitchFamily="18" charset="0"/>
                <a:cs typeface="Times New Roman" pitchFamily="18" charset="0"/>
              </a:rPr>
              <a:t>, N., </a:t>
            </a:r>
            <a:r>
              <a:rPr lang="en-US" sz="1600" dirty="0" err="1" smtClean="0">
                <a:latin typeface="Times New Roman" pitchFamily="18" charset="0"/>
                <a:cs typeface="Times New Roman" pitchFamily="18" charset="0"/>
              </a:rPr>
              <a:t>Bademli</a:t>
            </a:r>
            <a:r>
              <a:rPr lang="en-US" sz="1600" dirty="0" smtClean="0">
                <a:latin typeface="Times New Roman" pitchFamily="18" charset="0"/>
                <a:cs typeface="Times New Roman" pitchFamily="18" charset="0"/>
              </a:rPr>
              <a:t>, K., &amp;</a:t>
            </a:r>
            <a:r>
              <a:rPr lang="en-US" sz="1600" dirty="0" err="1" smtClean="0">
                <a:latin typeface="Times New Roman" pitchFamily="18" charset="0"/>
                <a:cs typeface="Times New Roman" pitchFamily="18" charset="0"/>
              </a:rPr>
              <a:t>Selçuk‐Tosun</a:t>
            </a:r>
            <a:r>
              <a:rPr lang="en-US" sz="1600" dirty="0" smtClean="0">
                <a:latin typeface="Times New Roman" pitchFamily="18" charset="0"/>
                <a:cs typeface="Times New Roman" pitchFamily="18" charset="0"/>
              </a:rPr>
              <a:t>, A. (2018, September 24). The effect of reminiscence therapy on cognitive functions, depression, and quality of life in Alzheimer patients: Randomized controlled trial. Retrieved June 28, 2020, from https://onlinelibrary.wiley.com/doi/full/10.1002/gps.4980</a:t>
            </a:r>
          </a:p>
          <a:p>
            <a:r>
              <a:rPr lang="en-US" sz="1600" dirty="0" smtClean="0">
                <a:latin typeface="Times New Roman" pitchFamily="18" charset="0"/>
                <a:cs typeface="Times New Roman" pitchFamily="18" charset="0"/>
              </a:rPr>
              <a:t>Song, D., </a:t>
            </a:r>
            <a:r>
              <a:rPr lang="en-US" sz="1600" dirty="0" err="1" smtClean="0">
                <a:latin typeface="Times New Roman" pitchFamily="18" charset="0"/>
                <a:cs typeface="Times New Roman" pitchFamily="18" charset="0"/>
              </a:rPr>
              <a:t>Shen</a:t>
            </a:r>
            <a:r>
              <a:rPr lang="en-US" sz="1600" dirty="0" smtClean="0">
                <a:latin typeface="Times New Roman" pitchFamily="18" charset="0"/>
                <a:cs typeface="Times New Roman" pitchFamily="18" charset="0"/>
              </a:rPr>
              <a:t>, Q., </a:t>
            </a:r>
            <a:r>
              <a:rPr lang="en-US" sz="1600" dirty="0" err="1" smtClean="0">
                <a:latin typeface="Times New Roman" pitchFamily="18" charset="0"/>
                <a:cs typeface="Times New Roman" pitchFamily="18" charset="0"/>
              </a:rPr>
              <a:t>Xu</a:t>
            </a:r>
            <a:r>
              <a:rPr lang="en-US" sz="1600" dirty="0" smtClean="0">
                <a:latin typeface="Times New Roman" pitchFamily="18" charset="0"/>
                <a:cs typeface="Times New Roman" pitchFamily="18" charset="0"/>
              </a:rPr>
              <a:t>, T., &amp; Sun, Q. (2014, November 01). Effects of group reminiscence on elderly depression: A meta-analysis. Retrieved June 28, 2020, from https://www.sciencedirect.com/science/article/pii/S2352013214000945</a:t>
            </a:r>
          </a:p>
          <a:p>
            <a:r>
              <a:rPr lang="en-US" sz="1600" dirty="0" smtClean="0">
                <a:latin typeface="Times New Roman" pitchFamily="18" charset="0"/>
                <a:cs typeface="Times New Roman" pitchFamily="18" charset="0"/>
              </a:rPr>
              <a:t>Cornell Scale for Depression in Dementia (CSDD). (</a:t>
            </a:r>
            <a:r>
              <a:rPr lang="en-US" sz="1600" dirty="0" err="1" smtClean="0">
                <a:latin typeface="Times New Roman" pitchFamily="18" charset="0"/>
                <a:cs typeface="Times New Roman" pitchFamily="18" charset="0"/>
              </a:rPr>
              <a:t>n.d</a:t>
            </a:r>
            <a:r>
              <a:rPr lang="en-US" sz="1600" dirty="0" smtClean="0">
                <a:latin typeface="Times New Roman" pitchFamily="18" charset="0"/>
                <a:cs typeface="Times New Roman" pitchFamily="18" charset="0"/>
              </a:rPr>
              <a:t>.). Retrieved July 13, 2020, from https://www.psychcongress.com/cornell-scale-depression-dementia-csdd</a:t>
            </a:r>
          </a:p>
          <a:p>
            <a:endParaRPr lang="en-US" sz="1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Summary </a:t>
            </a:r>
            <a:endParaRPr lang="en-US" dirty="0"/>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Imperial Plaza Senior Living includes Independent Living (IL), IL Plus which is just independent residents who need assistance with their medications, Assisted Living (AL), and Memory Care (MC) residential facility.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a:t>
            </a:r>
            <a:r>
              <a:rPr lang="en-US" sz="1800" dirty="0" smtClean="0">
                <a:latin typeface="Times New Roman" pitchFamily="18" charset="0"/>
                <a:cs typeface="Times New Roman" pitchFamily="18" charset="0"/>
              </a:rPr>
              <a:t>agency does provide full dining options, transportation, and ability to hire companions for appointments or needs in their apartments as well as a doctor’s office, grocery store, and pharmacy onsite. AL &amp; MC has 2 nurse practitioners who do room visits. Also has in house maintenance and activities for all levels of care</a:t>
            </a:r>
            <a:r>
              <a:rPr lang="en-US" sz="1800" dirty="0" smtClean="0">
                <a:latin typeface="Times New Roman" pitchFamily="18" charset="0"/>
                <a:cs typeface="Times New Roman" pitchFamily="18" charset="0"/>
              </a:rPr>
              <a:t>. The agency also offers housekeeping for all rooms.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Serve </a:t>
            </a:r>
            <a:r>
              <a:rPr lang="en-US" sz="1800" dirty="0" smtClean="0">
                <a:latin typeface="Times New Roman" pitchFamily="18" charset="0"/>
                <a:cs typeface="Times New Roman" pitchFamily="18" charset="0"/>
              </a:rPr>
              <a:t>older adults, which also include residents with mental health which includes those who have dementia/memory loss, Schizophrenia, Bi-Polar disorders and many more, residents with physical disabilities such as amputees, multiple sclerosis, visual impairments and many more, developmental disabilities like Down syndrome, ID and many more.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Imperial </a:t>
            </a:r>
            <a:r>
              <a:rPr lang="en-US" sz="1800" dirty="0" smtClean="0">
                <a:latin typeface="Times New Roman" pitchFamily="18" charset="0"/>
                <a:cs typeface="Times New Roman" pitchFamily="18" charset="0"/>
              </a:rPr>
              <a:t>Plaza is located in Richmond, VA near the Bryant Park Interchange.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Services</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Therapeutic Recreation services provided at Imperial Plaza include exercise programs, cooking programs, community outings, music programs, holiday theme events, family events, arts and crafts, virtual travel, </a:t>
            </a:r>
            <a:r>
              <a:rPr lang="en-US" dirty="0" smtClean="0">
                <a:latin typeface="Times New Roman" pitchFamily="18" charset="0"/>
                <a:cs typeface="Times New Roman" pitchFamily="18" charset="0"/>
              </a:rPr>
              <a:t>brain teasers, spiritual/religious programs, and Bingo</a:t>
            </a:r>
          </a:p>
          <a:p>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(Imperial Plaza, Monthly Calendar)</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Populations Served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Primary disability groups served by this agency are participants with memory loss like dementia and Alzheimer’s disease. Also diabetes which usually has another diagnosis along with that. Physical disabilities like weakness/loss of mobility/balance which is not necessarily due to a specific disease process, also the loss of hearing and sight which is generally not the total loss but only a partial loss of hearing or sight. Mental health disabilities like Schizophrenia. They also have developmental disabilities like Down syndrome and multiple sclerosis.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Strengths and Areas of Improvement </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sz="2400" dirty="0" smtClean="0">
                <a:latin typeface="Times New Roman" pitchFamily="18" charset="0"/>
                <a:cs typeface="Times New Roman" pitchFamily="18" charset="0"/>
              </a:rPr>
              <a:t>Strengths- The strengths of Imperial Plaza RT program is the variety of programs offered each week and especially each month which address physical, cognitive, social, spiritual, and intellectual needs of the participants. Another strength is the range of disabilities they are able to serve in just one population, older adults. They also have the strength of being able to think on the fly and change things as they go to better fit a goal or outcome they chose for the activity.</a:t>
            </a:r>
          </a:p>
          <a:p>
            <a:pPr fontAlgn="base">
              <a:buNone/>
            </a:pPr>
            <a:endParaRPr lang="en-US" sz="2400"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Areas of Improvement - One major weakness in the agency is the lack of documentation on the programs and the participants. This makes it difficult to know for sure which programs are working and which are not for individuals and as a whole the disability or population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RT Program </a:t>
            </a:r>
            <a:endParaRPr lang="en-US" dirty="0"/>
          </a:p>
        </p:txBody>
      </p:sp>
      <p:sp>
        <p:nvSpPr>
          <p:cNvPr id="3" name="Content Placeholder 2"/>
          <p:cNvSpPr>
            <a:spLocks noGrp="1"/>
          </p:cNvSpPr>
          <p:nvPr>
            <p:ph idx="1"/>
          </p:nvPr>
        </p:nvSpPr>
        <p:spPr/>
        <p:txBody>
          <a:bodyPr>
            <a:normAutofit fontScale="92500" lnSpcReduction="10000"/>
          </a:bodyPr>
          <a:lstStyle/>
          <a:p>
            <a:r>
              <a:rPr lang="en-US" sz="1600" dirty="0" smtClean="0">
                <a:latin typeface="Times New Roman" pitchFamily="18" charset="0"/>
                <a:cs typeface="Times New Roman" pitchFamily="18" charset="0"/>
              </a:rPr>
              <a:t>Following the </a:t>
            </a:r>
            <a:r>
              <a:rPr lang="en-US" sz="1600" dirty="0" smtClean="0">
                <a:latin typeface="Times New Roman" pitchFamily="18" charset="0"/>
                <a:cs typeface="Times New Roman" pitchFamily="18" charset="0"/>
              </a:rPr>
              <a:t>individual initial assessments after </a:t>
            </a:r>
            <a:r>
              <a:rPr lang="en-US" sz="1600" dirty="0" smtClean="0">
                <a:latin typeface="Times New Roman" pitchFamily="18" charset="0"/>
                <a:cs typeface="Times New Roman" pitchFamily="18" charset="0"/>
              </a:rPr>
              <a:t>admission which are also done with following up the questions with family to compare answers to ensure information is accurate, </a:t>
            </a:r>
            <a:r>
              <a:rPr lang="en-US" sz="1600" dirty="0" smtClean="0">
                <a:latin typeface="Times New Roman" pitchFamily="18" charset="0"/>
                <a:cs typeface="Times New Roman" pitchFamily="18" charset="0"/>
              </a:rPr>
              <a:t>the CTRSs base their </a:t>
            </a:r>
            <a:r>
              <a:rPr lang="en-US" sz="1600" dirty="0" smtClean="0">
                <a:latin typeface="Times New Roman" pitchFamily="18" charset="0"/>
                <a:cs typeface="Times New Roman" pitchFamily="18" charset="0"/>
              </a:rPr>
              <a:t>monthly programs </a:t>
            </a:r>
            <a:r>
              <a:rPr lang="en-US" sz="1600" dirty="0" smtClean="0">
                <a:latin typeface="Times New Roman" pitchFamily="18" charset="0"/>
                <a:cs typeface="Times New Roman" pitchFamily="18" charset="0"/>
              </a:rPr>
              <a:t>on the interests as well as the wants and needs of the </a:t>
            </a:r>
            <a:r>
              <a:rPr lang="en-US" sz="1600" dirty="0" smtClean="0">
                <a:latin typeface="Times New Roman" pitchFamily="18" charset="0"/>
                <a:cs typeface="Times New Roman" pitchFamily="18" charset="0"/>
              </a:rPr>
              <a:t>resident’s so they will be more involved and active and feel like they are more involved because their ideas are being used.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Recreation Therapy staff gather together in a meeting before the start of a new month to discuss the monthly calendar and the leisure activities they want to do based on holidays and just the normal activities they use each month. But along with the group they also take into consideration the ideas of the resident’s which they get when the have resident council meetings and ask what programs they would like to see on the calendar.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Their </a:t>
            </a:r>
            <a:r>
              <a:rPr lang="en-US" sz="1600" dirty="0" smtClean="0">
                <a:latin typeface="Times New Roman" pitchFamily="18" charset="0"/>
                <a:cs typeface="Times New Roman" pitchFamily="18" charset="0"/>
              </a:rPr>
              <a:t>programs include exercise, cooking, music, outings, health/beauty, travel, holiday themes, family events, and arts and </a:t>
            </a:r>
            <a:r>
              <a:rPr lang="en-US" sz="1600" dirty="0" smtClean="0">
                <a:latin typeface="Times New Roman" pitchFamily="18" charset="0"/>
                <a:cs typeface="Times New Roman" pitchFamily="18" charset="0"/>
              </a:rPr>
              <a:t>crafts</a:t>
            </a:r>
            <a:r>
              <a:rPr lang="en-US" sz="1600" dirty="0" smtClean="0">
                <a:latin typeface="Times New Roman" pitchFamily="18" charset="0"/>
                <a:cs typeface="Times New Roman" pitchFamily="18" charset="0"/>
              </a:rPr>
              <a:t>, bingo, brain teasers, virtual travel and religious/spiritual programs.</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Participants are reassessed only if needed to be as request of a staff member or recreational </a:t>
            </a:r>
            <a:r>
              <a:rPr lang="en-US" sz="1600" dirty="0" smtClean="0">
                <a:latin typeface="Times New Roman" pitchFamily="18" charset="0"/>
                <a:cs typeface="Times New Roman" pitchFamily="18" charset="0"/>
              </a:rPr>
              <a:t>therapist</a:t>
            </a:r>
            <a:r>
              <a:rPr lang="en-US" sz="1600" dirty="0" smtClean="0">
                <a:latin typeface="Times New Roman" pitchFamily="18" charset="0"/>
                <a:cs typeface="Times New Roman" pitchFamily="18" charset="0"/>
              </a:rPr>
              <a:t>, but they can also be done annually based on changes in the resident’s behavior or treatment. </a:t>
            </a:r>
          </a:p>
          <a:p>
            <a:r>
              <a:rPr lang="en-US" sz="1600" dirty="0" smtClean="0">
                <a:latin typeface="Times New Roman" pitchFamily="18" charset="0"/>
                <a:cs typeface="Times New Roman" pitchFamily="18" charset="0"/>
              </a:rPr>
              <a:t>Imperial Plaza does not do documentation on their programs, they do like attendance sheets to see who was there, but there is not much documentation done on the process of the program or residents. It is not mandated at the agency. They only use directions for programs or recipes for cooking programs. </a:t>
            </a:r>
            <a:endParaRPr lang="en-US"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dementia images"/>
          <p:cNvPicPr>
            <a:picLocks noChangeAspect="1" noChangeArrowheads="1"/>
          </p:cNvPicPr>
          <p:nvPr/>
        </p:nvPicPr>
        <p:blipFill>
          <a:blip r:embed="rId2"/>
          <a:srcRect/>
          <a:stretch>
            <a:fillRect/>
          </a:stretch>
        </p:blipFill>
        <p:spPr bwMode="auto">
          <a:xfrm>
            <a:off x="6324600" y="533400"/>
            <a:ext cx="2569085" cy="2057400"/>
          </a:xfrm>
          <a:prstGeom prst="rect">
            <a:avLst/>
          </a:prstGeom>
          <a:noFill/>
        </p:spPr>
      </p:pic>
      <p:sp>
        <p:nvSpPr>
          <p:cNvPr id="2" name="Title 1"/>
          <p:cNvSpPr>
            <a:spLocks noGrp="1"/>
          </p:cNvSpPr>
          <p:nvPr>
            <p:ph type="title"/>
          </p:nvPr>
        </p:nvSpPr>
        <p:spPr/>
        <p:txBody>
          <a:bodyPr/>
          <a:lstStyle/>
          <a:p>
            <a:r>
              <a:rPr lang="en-US" dirty="0" smtClean="0"/>
              <a:t>Identified Problem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Resident’s with </a:t>
            </a:r>
            <a:r>
              <a:rPr lang="en-US" dirty="0" smtClean="0">
                <a:latin typeface="Times New Roman" pitchFamily="18" charset="0"/>
                <a:cs typeface="Times New Roman" pitchFamily="18" charset="0"/>
              </a:rPr>
              <a:t>dementia quite often have depression or a form of depressive symptoms that come from the changes in their life due to the </a:t>
            </a:r>
            <a:r>
              <a:rPr lang="en-US" dirty="0" smtClean="0">
                <a:latin typeface="Times New Roman" pitchFamily="18" charset="0"/>
                <a:cs typeface="Times New Roman" pitchFamily="18" charset="0"/>
              </a:rPr>
              <a:t>disease. The depression causes changes in self- esteem which lowers, decline in the quality of life and behavioral changes. This is all also due to the memory loss which is associated with the disease. </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the last few years, the use of Reminiscence Therapy (RT) has been used to tackle these effects of dementia without the use of </a:t>
            </a:r>
            <a:r>
              <a:rPr lang="en-US" dirty="0" smtClean="0">
                <a:latin typeface="Times New Roman" pitchFamily="18" charset="0"/>
                <a:cs typeface="Times New Roman" pitchFamily="18" charset="0"/>
              </a:rPr>
              <a:t>antipsychotics or other medications used to control these symptoms or lessen them. But the research says that medications are not as successful for they cause side effects of their own which can be dangerous to the resident’s.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PICO(T) Statement </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Older Adults with dementia participate in a one hour reminiscence therapy group session once a week for 8 weeks to reduce depression versus the residents who do not receive the reminiscence therapy intervention.</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lstStyle/>
          <a:p>
            <a:r>
              <a:rPr lang="en-US" dirty="0" smtClean="0"/>
              <a:t>Key Findings- Literature </a:t>
            </a:r>
            <a:endParaRPr lang="en-US" dirty="0"/>
          </a:p>
        </p:txBody>
      </p:sp>
      <p:sp>
        <p:nvSpPr>
          <p:cNvPr id="3" name="Content Placeholder 2"/>
          <p:cNvSpPr>
            <a:spLocks noGrp="1"/>
          </p:cNvSpPr>
          <p:nvPr>
            <p:ph idx="1"/>
          </p:nvPr>
        </p:nvSpPr>
        <p:spPr>
          <a:xfrm>
            <a:off x="228600" y="1447800"/>
            <a:ext cx="6172200" cy="5181600"/>
          </a:xfrm>
        </p:spPr>
        <p:txBody>
          <a:bodyPr>
            <a:normAutofit fontScale="92500" lnSpcReduction="10000"/>
          </a:bodyPr>
          <a:lstStyle/>
          <a:p>
            <a:r>
              <a:rPr lang="en-US" sz="1600" dirty="0" smtClean="0">
                <a:latin typeface="Times New Roman" pitchFamily="18" charset="0"/>
                <a:cs typeface="Times New Roman" pitchFamily="18" charset="0"/>
              </a:rPr>
              <a:t>In studies I found, some said that at least 8 sessions </a:t>
            </a:r>
            <a:r>
              <a:rPr lang="en-US" sz="1600" dirty="0" smtClean="0">
                <a:latin typeface="Times New Roman" pitchFamily="18" charset="0"/>
                <a:cs typeface="Times New Roman" pitchFamily="18" charset="0"/>
              </a:rPr>
              <a:t>would be a minimum for Reminiscence Therapy to be beneficial, but my studies also recommend that doubling the sessions to 16 could show more change and positive results so doing two programs a week or one program a week for 16 weeks would be something to look into. </a:t>
            </a:r>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Receiving RT can help in decreasing depression and depressive symptoms, behavioral </a:t>
            </a:r>
            <a:r>
              <a:rPr lang="en-US" sz="1600" dirty="0" smtClean="0">
                <a:latin typeface="Times New Roman" pitchFamily="18" charset="0"/>
                <a:cs typeface="Times New Roman" pitchFamily="18" charset="0"/>
              </a:rPr>
              <a:t>changes</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improve memory, increase socialization, improve self-esteem </a:t>
            </a:r>
            <a:r>
              <a:rPr lang="en-US" sz="1600" dirty="0" smtClean="0">
                <a:latin typeface="Times New Roman" pitchFamily="18" charset="0"/>
                <a:cs typeface="Times New Roman" pitchFamily="18" charset="0"/>
              </a:rPr>
              <a:t>, lower irritability and </a:t>
            </a:r>
            <a:r>
              <a:rPr lang="en-US" sz="1600" dirty="0" smtClean="0">
                <a:latin typeface="Times New Roman" pitchFamily="18" charset="0"/>
                <a:cs typeface="Times New Roman" pitchFamily="18" charset="0"/>
              </a:rPr>
              <a:t>increase the quality of life. </a:t>
            </a:r>
          </a:p>
          <a:p>
            <a:r>
              <a:rPr lang="en-US" sz="1600" dirty="0" smtClean="0">
                <a:latin typeface="Times New Roman" pitchFamily="18" charset="0"/>
                <a:cs typeface="Times New Roman" pitchFamily="18" charset="0"/>
              </a:rPr>
              <a:t>There are different forms of implementing RT (i.e. group, 1:1, or digital/virtual settings) depending on the wants and needs of the resident. </a:t>
            </a:r>
            <a:r>
              <a:rPr lang="en-US" sz="1600" dirty="0" smtClean="0">
                <a:latin typeface="Times New Roman" pitchFamily="18" charset="0"/>
                <a:cs typeface="Times New Roman" pitchFamily="18" charset="0"/>
              </a:rPr>
              <a:t>In the instance of the different forms, group setting would benefit Imperial Plaza the most for the other programs are mostly done in group settings for it is not always enough time in the day to do 1:1 Reminiscence Therapy sessions and with this pandemic staff has also been short handed so it would benefit the staff as well to do a group setting. </a:t>
            </a:r>
          </a:p>
          <a:p>
            <a:r>
              <a:rPr lang="en-US" sz="1600" dirty="0" smtClean="0">
                <a:latin typeface="Times New Roman" pitchFamily="18" charset="0"/>
                <a:cs typeface="Times New Roman" pitchFamily="18" charset="0"/>
              </a:rPr>
              <a:t>In a couple of my studies, they recommended using a digital or virtual form of Reminiscence Therapy which is like a storybook done online. These forms were recommended as easier to maintain in a 1:1 setting more than other settings. This form would not be beneficial for Imperial Plaza for they do not have all the technology or means to implement this program virtually at the moment. </a:t>
            </a:r>
            <a:endParaRPr lang="en-US" sz="1600" dirty="0" smtClean="0">
              <a:latin typeface="Times New Roman" pitchFamily="18" charset="0"/>
              <a:cs typeface="Times New Roman" pitchFamily="18" charset="0"/>
            </a:endParaRPr>
          </a:p>
        </p:txBody>
      </p:sp>
      <p:pic>
        <p:nvPicPr>
          <p:cNvPr id="6146" name="Picture 2" descr="See the source image"/>
          <p:cNvPicPr>
            <a:picLocks noChangeAspect="1" noChangeArrowheads="1"/>
          </p:cNvPicPr>
          <p:nvPr/>
        </p:nvPicPr>
        <p:blipFill>
          <a:blip r:embed="rId2"/>
          <a:srcRect/>
          <a:stretch>
            <a:fillRect/>
          </a:stretch>
        </p:blipFill>
        <p:spPr bwMode="auto">
          <a:xfrm>
            <a:off x="6316502" y="4648200"/>
            <a:ext cx="2827498" cy="2209799"/>
          </a:xfrm>
          <a:prstGeom prst="rect">
            <a:avLst/>
          </a:prstGeom>
          <a:noFill/>
        </p:spPr>
      </p:pic>
      <p:pic>
        <p:nvPicPr>
          <p:cNvPr id="6148" name="Picture 4" descr="Image result for depression images"/>
          <p:cNvPicPr>
            <a:picLocks noChangeAspect="1" noChangeArrowheads="1"/>
          </p:cNvPicPr>
          <p:nvPr/>
        </p:nvPicPr>
        <p:blipFill>
          <a:blip r:embed="rId3"/>
          <a:srcRect/>
          <a:stretch>
            <a:fillRect/>
          </a:stretch>
        </p:blipFill>
        <p:spPr bwMode="auto">
          <a:xfrm>
            <a:off x="6477000" y="685800"/>
            <a:ext cx="2667001" cy="225380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287</TotalTime>
  <Words>2136</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The Effects of Reminiscence Therapy on Dementia with Depression Symptoms </vt:lpstr>
      <vt:lpstr>Agency Summary </vt:lpstr>
      <vt:lpstr>RT Services</vt:lpstr>
      <vt:lpstr>Populations Served </vt:lpstr>
      <vt:lpstr>Strengths and Areas of Improvement </vt:lpstr>
      <vt:lpstr>Overview of RT Program </vt:lpstr>
      <vt:lpstr>Identified Problem </vt:lpstr>
      <vt:lpstr>PICO(T) Statement </vt:lpstr>
      <vt:lpstr>Key Findings- Literature </vt:lpstr>
      <vt:lpstr>Key Findings- Expert</vt:lpstr>
      <vt:lpstr>Recommendations for Agency </vt:lpstr>
      <vt:lpstr>Recommendations for Evaluation </vt:lpstr>
      <vt:lpstr>Questions?</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Reminiscence Therapy </dc:title>
  <dc:creator>Rebecca Locey</dc:creator>
  <cp:lastModifiedBy>Rebecca Locey</cp:lastModifiedBy>
  <cp:revision>38</cp:revision>
  <dcterms:created xsi:type="dcterms:W3CDTF">2020-07-10T23:57:28Z</dcterms:created>
  <dcterms:modified xsi:type="dcterms:W3CDTF">2020-07-13T16:42:38Z</dcterms:modified>
</cp:coreProperties>
</file>