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mmer N. Chenault" initials="SNC" lastIdx="1" clrIdx="0">
    <p:extLst>
      <p:ext uri="{19B8F6BF-5375-455C-9EA6-DF929625EA0E}">
        <p15:presenceInfo xmlns:p15="http://schemas.microsoft.com/office/powerpoint/2012/main" userId="Summer N. Chenau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30T10:42:21.631"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11/30/2016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11/30/2016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randomBar dir="vert"/>
  </p:transition>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S-Xm7s9eGxU"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DID Asperger's Syndrome effect Erik Satie’s life and music?</a:t>
            </a:r>
          </a:p>
        </p:txBody>
      </p:sp>
      <p:sp>
        <p:nvSpPr>
          <p:cNvPr id="3" name="Subtitle 2"/>
          <p:cNvSpPr>
            <a:spLocks noGrp="1"/>
          </p:cNvSpPr>
          <p:nvPr>
            <p:ph type="subTitle" idx="1"/>
          </p:nvPr>
        </p:nvSpPr>
        <p:spPr/>
        <p:txBody>
          <a:bodyPr/>
          <a:lstStyle/>
          <a:p>
            <a:r>
              <a:rPr lang="en-US" dirty="0">
                <a:solidFill>
                  <a:srgbClr val="7030A0"/>
                </a:solidFill>
              </a:rPr>
              <a:t>Contemporary music research project on </a:t>
            </a:r>
            <a:r>
              <a:rPr lang="en-US" dirty="0" err="1">
                <a:solidFill>
                  <a:srgbClr val="7030A0"/>
                </a:solidFill>
              </a:rPr>
              <a:t>erik</a:t>
            </a:r>
            <a:r>
              <a:rPr lang="en-US" dirty="0">
                <a:solidFill>
                  <a:srgbClr val="7030A0"/>
                </a:solidFill>
              </a:rPr>
              <a:t> </a:t>
            </a:r>
            <a:r>
              <a:rPr lang="en-US" dirty="0" err="1">
                <a:solidFill>
                  <a:srgbClr val="7030A0"/>
                </a:solidFill>
              </a:rPr>
              <a:t>satie</a:t>
            </a:r>
            <a:r>
              <a:rPr lang="en-US" dirty="0">
                <a:solidFill>
                  <a:srgbClr val="7030A0"/>
                </a:solidFill>
              </a:rPr>
              <a:t> by summer Chenault</a:t>
            </a:r>
          </a:p>
        </p:txBody>
      </p:sp>
    </p:spTree>
    <p:extLst>
      <p:ext uri="{BB962C8B-B14F-4D97-AF65-F5344CB8AC3E}">
        <p14:creationId xmlns:p14="http://schemas.microsoft.com/office/powerpoint/2010/main" val="90369380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036948"/>
          </a:xfrm>
        </p:spPr>
        <p:txBody>
          <a:bodyPr/>
          <a:lstStyle/>
          <a:p>
            <a:r>
              <a:rPr lang="en-US" dirty="0">
                <a:solidFill>
                  <a:srgbClr val="7030A0"/>
                </a:solidFill>
              </a:rPr>
              <a:t>Satie and Asperger’s Syndrome Cont’d</a:t>
            </a:r>
          </a:p>
        </p:txBody>
      </p:sp>
      <p:sp>
        <p:nvSpPr>
          <p:cNvPr id="3" name="Content Placeholder 2"/>
          <p:cNvSpPr>
            <a:spLocks noGrp="1"/>
          </p:cNvSpPr>
          <p:nvPr>
            <p:ph idx="1"/>
          </p:nvPr>
        </p:nvSpPr>
        <p:spPr>
          <a:xfrm>
            <a:off x="1141412" y="1036948"/>
            <a:ext cx="9905999" cy="5821052"/>
          </a:xfrm>
        </p:spPr>
        <p:txBody>
          <a:bodyPr>
            <a:normAutofit/>
          </a:bodyPr>
          <a:lstStyle/>
          <a:p>
            <a:r>
              <a:rPr lang="en-US" sz="2000" dirty="0">
                <a:effectLst/>
              </a:rPr>
              <a:t>Another peculiar practice that Satie continued during his life was only eat white foods, even if those foods were molded. “My only nourishment consists of food that is white: eggs, sugar, shredded bones, the fat of dead animals, veal, salt, coco-nuts, chicken cooked in white water, moldy fruit, rice, turnips, sausages in camphor, pastry, cheese (white varieties), cotton salad, and certain kinds of fish (without their skin)” (Satie 2016). </a:t>
            </a:r>
          </a:p>
          <a:p>
            <a:r>
              <a:rPr lang="en-US" sz="2000" dirty="0">
                <a:effectLst/>
              </a:rPr>
              <a:t>Also in his journals, Satie describes his lack of social capability. He states that his “expression is very serious; when I laugh it is unintentional, and I always apologize very politely” (Satie 2016). </a:t>
            </a:r>
          </a:p>
          <a:p>
            <a:r>
              <a:rPr lang="en-US" sz="2000" dirty="0">
                <a:effectLst/>
              </a:rPr>
              <a:t>Lastly, after Satie’s death in 1925 his father and brother were the first people in his room in 27 years, and he had withdrawn from society. When entering Satie’s room, it only contained the bare necessities for living, “expression is very serious; when I laugh it is unintentional, and I always apologize very politely” (Satie 2016). </a:t>
            </a:r>
          </a:p>
          <a:p>
            <a:r>
              <a:rPr lang="en-US" sz="2000" dirty="0">
                <a:effectLst/>
              </a:rPr>
              <a:t>Also in his room wore the seven identical grey suits he wore, one for each day of the week.</a:t>
            </a:r>
          </a:p>
        </p:txBody>
      </p:sp>
    </p:spTree>
    <p:extLst>
      <p:ext uri="{BB962C8B-B14F-4D97-AF65-F5344CB8AC3E}">
        <p14:creationId xmlns:p14="http://schemas.microsoft.com/office/powerpoint/2010/main" val="1223289743"/>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989814"/>
          </a:xfrm>
        </p:spPr>
        <p:txBody>
          <a:bodyPr/>
          <a:lstStyle/>
          <a:p>
            <a:r>
              <a:rPr lang="en-US" dirty="0">
                <a:solidFill>
                  <a:srgbClr val="7030A0"/>
                </a:solidFill>
              </a:rPr>
              <a:t>Satie’s music</a:t>
            </a:r>
          </a:p>
        </p:txBody>
      </p:sp>
      <p:sp>
        <p:nvSpPr>
          <p:cNvPr id="3" name="Content Placeholder 2"/>
          <p:cNvSpPr>
            <a:spLocks noGrp="1"/>
          </p:cNvSpPr>
          <p:nvPr>
            <p:ph idx="1"/>
          </p:nvPr>
        </p:nvSpPr>
        <p:spPr>
          <a:xfrm>
            <a:off x="1141412" y="801278"/>
            <a:ext cx="9905999" cy="6056722"/>
          </a:xfrm>
        </p:spPr>
        <p:txBody>
          <a:bodyPr/>
          <a:lstStyle/>
          <a:p>
            <a:r>
              <a:rPr lang="en-US" sz="2200" dirty="0"/>
              <a:t>A new kind of music, neoclassicism that went against the time periods romantic music</a:t>
            </a:r>
          </a:p>
          <a:p>
            <a:r>
              <a:rPr lang="en-US" sz="2200" dirty="0"/>
              <a:t>After Satie’s death neoclassicism was embraced as the music of the time period</a:t>
            </a:r>
          </a:p>
          <a:p>
            <a:r>
              <a:rPr lang="en-US" sz="2200" dirty="0"/>
              <a:t>Satie was an artist who dabble in many different ideas such as </a:t>
            </a:r>
            <a:r>
              <a:rPr lang="en-US" sz="2200" dirty="0">
                <a:effectLst>
                  <a:outerShdw blurRad="38100" dist="38100" dir="2700000" algn="tl">
                    <a:srgbClr val="000000">
                      <a:alpha val="43137"/>
                    </a:srgbClr>
                  </a:outerShdw>
                </a:effectLst>
              </a:rPr>
              <a:t>Cubism, Dadaism, and Surrealism and he also started to intertwine composing music with other art mediums such as plays (Fung 2009). </a:t>
            </a:r>
          </a:p>
          <a:p>
            <a:r>
              <a:rPr lang="en-US" sz="2200" dirty="0">
                <a:effectLst>
                  <a:outerShdw blurRad="38100" dist="38100" dir="2700000" algn="tl">
                    <a:srgbClr val="000000">
                      <a:alpha val="43137"/>
                    </a:srgbClr>
                  </a:outerShdw>
                </a:effectLst>
              </a:rPr>
              <a:t>He started to gain fame when his precursors played his music before their own concerts</a:t>
            </a:r>
          </a:p>
          <a:p>
            <a:r>
              <a:rPr lang="en-US" sz="2200" dirty="0">
                <a:effectLst>
                  <a:outerShdw blurRad="38100" dist="38100" dir="2700000" algn="tl">
                    <a:srgbClr val="000000">
                      <a:alpha val="43137"/>
                    </a:srgbClr>
                  </a:outerShdw>
                </a:effectLst>
              </a:rPr>
              <a:t>Satie wanted to compose music that went back to classical music with traditionally themes to inspire a sense of calm and peace. His music tended to be very short piano pieces where he used humorous notes written in the music and titles to capture the attention of his audience. His music would poke fun of other romantic composers of the time and explore classic harmonic structure and themes. </a:t>
            </a:r>
          </a:p>
          <a:p>
            <a:endParaRPr lang="en-US" sz="2200"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0367414"/>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055802"/>
          </a:xfrm>
        </p:spPr>
        <p:txBody>
          <a:bodyPr/>
          <a:lstStyle/>
          <a:p>
            <a:r>
              <a:rPr lang="en-US" i="1" dirty="0">
                <a:solidFill>
                  <a:srgbClr val="7030A0"/>
                </a:solidFill>
              </a:rPr>
              <a:t>“Gymnopedies 1”</a:t>
            </a:r>
          </a:p>
        </p:txBody>
      </p:sp>
      <p:sp>
        <p:nvSpPr>
          <p:cNvPr id="3" name="Content Placeholder 2"/>
          <p:cNvSpPr>
            <a:spLocks noGrp="1"/>
          </p:cNvSpPr>
          <p:nvPr>
            <p:ph idx="1"/>
          </p:nvPr>
        </p:nvSpPr>
        <p:spPr>
          <a:xfrm>
            <a:off x="1141412" y="1055802"/>
            <a:ext cx="9905999" cy="5802198"/>
          </a:xfrm>
        </p:spPr>
        <p:txBody>
          <a:bodyPr/>
          <a:lstStyle/>
          <a:p>
            <a:r>
              <a:rPr lang="en-US" dirty="0"/>
              <a:t>Part of a trio of gymnopedies</a:t>
            </a:r>
          </a:p>
          <a:p>
            <a:r>
              <a:rPr lang="en-US" dirty="0"/>
              <a:t>Is meant to played by a single piano in the key of D major</a:t>
            </a:r>
          </a:p>
          <a:p>
            <a:r>
              <a:rPr lang="en-US" dirty="0"/>
              <a:t>Composed in 1888</a:t>
            </a:r>
          </a:p>
          <a:p>
            <a:r>
              <a:rPr lang="en-US" dirty="0">
                <a:effectLst>
                  <a:outerShdw blurRad="38100" dist="38100" dir="2700000" algn="tl">
                    <a:srgbClr val="000000">
                      <a:alpha val="43137"/>
                    </a:srgbClr>
                  </a:outerShdw>
                </a:effectLst>
              </a:rPr>
              <a:t>name was “derived from a festival of ancient Sparta at which young men danced and competed against each other unencumbered by clothing” (</a:t>
            </a:r>
            <a:r>
              <a:rPr lang="en-US" dirty="0" err="1">
                <a:effectLst>
                  <a:outerShdw blurRad="38100" dist="38100" dir="2700000" algn="tl">
                    <a:srgbClr val="000000">
                      <a:alpha val="43137"/>
                    </a:srgbClr>
                  </a:outerShdw>
                </a:effectLst>
              </a:rPr>
              <a:t>Schwarm</a:t>
            </a:r>
            <a:r>
              <a:rPr lang="en-US" dirty="0">
                <a:effectLst>
                  <a:outerShdw blurRad="38100" dist="38100" dir="2700000" algn="tl">
                    <a:srgbClr val="000000">
                      <a:alpha val="43137"/>
                    </a:srgbClr>
                  </a:outerShdw>
                </a:effectLst>
              </a:rPr>
              <a:t>, 2016). </a:t>
            </a:r>
          </a:p>
          <a:p>
            <a:r>
              <a:rPr lang="en-US" dirty="0">
                <a:effectLst>
                  <a:outerShdw blurRad="38100" dist="38100" dir="2700000" algn="tl">
                    <a:srgbClr val="000000">
                      <a:alpha val="43137"/>
                    </a:srgbClr>
                  </a:outerShdw>
                </a:effectLst>
              </a:rPr>
              <a:t>Soft piano melody that is smoothing and calming, sounds like soft jazz music</a:t>
            </a:r>
          </a:p>
          <a:p>
            <a:r>
              <a:rPr lang="en-US" dirty="0">
                <a:effectLst>
                  <a:outerShdw blurRad="38100" dist="38100" dir="2700000" algn="tl">
                    <a:srgbClr val="000000">
                      <a:alpha val="43137"/>
                    </a:srgbClr>
                  </a:outerShdw>
                </a:effectLst>
              </a:rPr>
              <a:t>Satie wanted to achieve “order, balance, clarity, economy, and emotional restraint” (</a:t>
            </a:r>
            <a:r>
              <a:rPr lang="en-US" i="1" dirty="0">
                <a:effectLst>
                  <a:outerShdw blurRad="38100" dist="38100" dir="2700000" algn="tl">
                    <a:srgbClr val="000000">
                      <a:alpha val="43137"/>
                    </a:srgbClr>
                  </a:outerShdw>
                </a:effectLst>
              </a:rPr>
              <a:t>Neoclassical Music - New World Encyclopedia</a:t>
            </a:r>
            <a:r>
              <a:rPr lang="en-US" dirty="0">
                <a:effectLst>
                  <a:outerShdw blurRad="38100" dist="38100" dir="2700000" algn="tl">
                    <a:srgbClr val="000000">
                      <a:alpha val="43137"/>
                    </a:srgbClr>
                  </a:outerShdw>
                </a:effectLst>
              </a:rPr>
              <a:t>. 2016) </a:t>
            </a:r>
          </a:p>
        </p:txBody>
      </p:sp>
    </p:spTree>
    <p:extLst>
      <p:ext uri="{BB962C8B-B14F-4D97-AF65-F5344CB8AC3E}">
        <p14:creationId xmlns:p14="http://schemas.microsoft.com/office/powerpoint/2010/main" val="263802160"/>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7134"/>
            <a:ext cx="9905998" cy="1055802"/>
          </a:xfrm>
        </p:spPr>
        <p:txBody>
          <a:bodyPr/>
          <a:lstStyle/>
          <a:p>
            <a:r>
              <a:rPr lang="en-US" i="1" dirty="0"/>
              <a:t>“</a:t>
            </a:r>
            <a:r>
              <a:rPr lang="en-US" dirty="0">
                <a:solidFill>
                  <a:srgbClr val="7030A0"/>
                </a:solidFill>
              </a:rPr>
              <a:t>Gymnopedies 1</a:t>
            </a:r>
            <a:r>
              <a:rPr lang="en-US" i="1" dirty="0">
                <a:solidFill>
                  <a:srgbClr val="7030A0"/>
                </a:solidFill>
              </a:rPr>
              <a:t>” </a:t>
            </a:r>
            <a:r>
              <a:rPr lang="en-US" dirty="0">
                <a:solidFill>
                  <a:srgbClr val="7030A0"/>
                </a:solidFill>
              </a:rPr>
              <a:t>cont’d</a:t>
            </a:r>
            <a:endParaRPr lang="en-US" i="1" dirty="0">
              <a:solidFill>
                <a:srgbClr val="7030A0"/>
              </a:solidFill>
            </a:endParaRPr>
          </a:p>
        </p:txBody>
      </p:sp>
      <p:sp>
        <p:nvSpPr>
          <p:cNvPr id="3" name="Content Placeholder 2"/>
          <p:cNvSpPr>
            <a:spLocks noGrp="1"/>
          </p:cNvSpPr>
          <p:nvPr>
            <p:ph idx="1"/>
          </p:nvPr>
        </p:nvSpPr>
        <p:spPr>
          <a:xfrm>
            <a:off x="1141413" y="697293"/>
            <a:ext cx="10240988" cy="5983057"/>
          </a:xfrm>
        </p:spPr>
        <p:txBody>
          <a:bodyPr>
            <a:normAutofit/>
          </a:bodyPr>
          <a:lstStyle/>
          <a:p>
            <a:r>
              <a:rPr lang="en-US" dirty="0"/>
              <a:t>Here is the link to the </a:t>
            </a:r>
            <a:r>
              <a:rPr lang="en-US" dirty="0" err="1"/>
              <a:t>youtube</a:t>
            </a:r>
            <a:r>
              <a:rPr lang="en-US" dirty="0"/>
              <a:t> recording of “gymnopedie 1</a:t>
            </a:r>
            <a:r>
              <a:rPr lang="en-US" i="1" dirty="0"/>
              <a:t>”</a:t>
            </a:r>
          </a:p>
          <a:p>
            <a:r>
              <a:rPr lang="en-US" dirty="0">
                <a:hlinkClick r:id="rId2"/>
              </a:rPr>
              <a:t>https://youtu.be/S-Xm7s9eGxU</a:t>
            </a:r>
            <a:endParaRPr lang="en-US" dirty="0"/>
          </a:p>
          <a:p>
            <a:r>
              <a:rPr lang="en-US" dirty="0"/>
              <a:t>Part of the sheet music for “gymnopedie 1” is below:</a:t>
            </a:r>
          </a:p>
          <a:p>
            <a:pPr marL="0" indent="0">
              <a:buNone/>
            </a:pPr>
            <a:endParaRPr lang="en-US" dirty="0"/>
          </a:p>
          <a:p>
            <a:pPr marL="0" indent="0">
              <a:buNone/>
            </a:pPr>
            <a:endParaRPr lang="en-US" dirty="0"/>
          </a:p>
          <a:p>
            <a:pPr marL="0" indent="0">
              <a:buNone/>
            </a:pPr>
            <a:endParaRPr lang="en-US" dirty="0"/>
          </a:p>
          <a:p>
            <a:endParaRPr lang="en-US" dirty="0"/>
          </a:p>
        </p:txBody>
      </p:sp>
      <p:pic>
        <p:nvPicPr>
          <p:cNvPr id="102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838" y="2227812"/>
            <a:ext cx="4675695" cy="44525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817108" y="2227812"/>
            <a:ext cx="6192640" cy="3816429"/>
          </a:xfrm>
          <a:prstGeom prst="rect">
            <a:avLst/>
          </a:prstGeom>
          <a:noFill/>
        </p:spPr>
        <p:txBody>
          <a:bodyPr wrap="square" rtlCol="0">
            <a:spAutoFit/>
          </a:bodyPr>
          <a:lstStyle/>
          <a:p>
            <a:r>
              <a:rPr lang="en-US" sz="2200" dirty="0"/>
              <a:t>This piece of work consists “of an alternating progression of two major seventh chords, the first on the subdominant, G, and the second on the tonic, D.”</a:t>
            </a:r>
          </a:p>
          <a:p>
            <a:endParaRPr lang="en-US" sz="2200" dirty="0"/>
          </a:p>
          <a:p>
            <a:r>
              <a:rPr lang="en-US" sz="2200" dirty="0"/>
              <a:t>The rhythm of the piece is slow in a ¾ time signature.</a:t>
            </a:r>
          </a:p>
          <a:p>
            <a:r>
              <a:rPr lang="en-US" sz="2200" dirty="0"/>
              <a:t>The harmonies are simplistic and meant to flow easily together.</a:t>
            </a:r>
          </a:p>
          <a:p>
            <a:r>
              <a:rPr lang="en-US" sz="2200" dirty="0"/>
              <a:t>The melody is contoured by many rises and falls or the piece with only slight variation in pitch.</a:t>
            </a:r>
          </a:p>
          <a:p>
            <a:r>
              <a:rPr lang="en-US" sz="2200" dirty="0"/>
              <a:t>The tone color is a bright piano notes intertwined with lower pitches.</a:t>
            </a:r>
          </a:p>
        </p:txBody>
      </p:sp>
    </p:spTree>
    <p:extLst>
      <p:ext uri="{BB962C8B-B14F-4D97-AF65-F5344CB8AC3E}">
        <p14:creationId xmlns:p14="http://schemas.microsoft.com/office/powerpoint/2010/main" val="640228141"/>
      </p:ext>
    </p:extLst>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5988"/>
            <a:ext cx="9905998" cy="782424"/>
          </a:xfrm>
        </p:spPr>
        <p:txBody>
          <a:bodyPr/>
          <a:lstStyle/>
          <a:p>
            <a:r>
              <a:rPr lang="en-US" dirty="0">
                <a:solidFill>
                  <a:srgbClr val="7030A0"/>
                </a:solidFill>
              </a:rPr>
              <a:t>Satie’s Compositions</a:t>
            </a:r>
          </a:p>
        </p:txBody>
      </p:sp>
      <p:sp>
        <p:nvSpPr>
          <p:cNvPr id="3" name="Content Placeholder 2"/>
          <p:cNvSpPr>
            <a:spLocks noGrp="1"/>
          </p:cNvSpPr>
          <p:nvPr>
            <p:ph idx="1"/>
          </p:nvPr>
        </p:nvSpPr>
        <p:spPr>
          <a:xfrm>
            <a:off x="1141412" y="848412"/>
            <a:ext cx="9905999" cy="6009588"/>
          </a:xfrm>
        </p:spPr>
        <p:txBody>
          <a:bodyPr/>
          <a:lstStyle/>
          <a:p>
            <a:r>
              <a:rPr lang="en-US" dirty="0"/>
              <a:t>Satie created musical compositions such as </a:t>
            </a:r>
            <a:r>
              <a:rPr lang="en-US" i="1" dirty="0"/>
              <a:t>Trios Gymnopedies </a:t>
            </a:r>
            <a:r>
              <a:rPr lang="en-US" dirty="0"/>
              <a:t>because he really enjoyed the simplistic qualities of music. </a:t>
            </a:r>
          </a:p>
          <a:p>
            <a:r>
              <a:rPr lang="en-US" dirty="0"/>
              <a:t>His pieces lacked emotional quality or on the expressive plane.</a:t>
            </a:r>
            <a:r>
              <a:rPr lang="en-US" i="1" dirty="0"/>
              <a:t> </a:t>
            </a:r>
          </a:p>
          <a:p>
            <a:endParaRPr lang="en-US" i="1" dirty="0"/>
          </a:p>
          <a:p>
            <a:r>
              <a:rPr lang="en-US" dirty="0"/>
              <a:t>This is logical because in his personal life he had problems connecting to other and following social norms due to his perceived Asperger’s Syndrome. With this in mind it is easy to see why Erik Satie created a whole new style of music than what was currently popular.</a:t>
            </a:r>
          </a:p>
          <a:p>
            <a:endParaRPr lang="en-US" i="1" dirty="0"/>
          </a:p>
        </p:txBody>
      </p:sp>
      <p:cxnSp>
        <p:nvCxnSpPr>
          <p:cNvPr id="5" name="Elbow Connector 4"/>
          <p:cNvCxnSpPr/>
          <p:nvPr/>
        </p:nvCxnSpPr>
        <p:spPr>
          <a:xfrm rot="16200000" flipH="1">
            <a:off x="1178352" y="2488677"/>
            <a:ext cx="857841" cy="273380"/>
          </a:xfrm>
          <a:prstGeom prst="bentConnector3">
            <a:avLst>
              <a:gd name="adj1" fmla="val 50000"/>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826374040"/>
      </p:ext>
    </p:extLst>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102936"/>
          </a:xfrm>
        </p:spPr>
        <p:txBody>
          <a:bodyPr/>
          <a:lstStyle/>
          <a:p>
            <a:r>
              <a:rPr lang="en-US" dirty="0">
                <a:solidFill>
                  <a:srgbClr val="7030A0"/>
                </a:solidFill>
              </a:rPr>
              <a:t>Conclusion</a:t>
            </a:r>
          </a:p>
        </p:txBody>
      </p:sp>
      <p:sp>
        <p:nvSpPr>
          <p:cNvPr id="3" name="Content Placeholder 2"/>
          <p:cNvSpPr>
            <a:spLocks noGrp="1"/>
          </p:cNvSpPr>
          <p:nvPr>
            <p:ph idx="1"/>
          </p:nvPr>
        </p:nvSpPr>
        <p:spPr>
          <a:xfrm>
            <a:off x="1141412" y="1102936"/>
            <a:ext cx="9905999" cy="5755063"/>
          </a:xfrm>
        </p:spPr>
        <p:txBody>
          <a:bodyPr>
            <a:noAutofit/>
          </a:bodyPr>
          <a:lstStyle/>
          <a:p>
            <a:r>
              <a:rPr lang="en-US" sz="3000" dirty="0"/>
              <a:t>Erik Satie was devoted to creating a different style of music</a:t>
            </a:r>
          </a:p>
          <a:p>
            <a:r>
              <a:rPr lang="en-US" sz="3000" dirty="0"/>
              <a:t>Was this devotion due to Asperger’s Syndrome and an intense fascination on music?</a:t>
            </a:r>
          </a:p>
          <a:p>
            <a:r>
              <a:rPr lang="en-US" sz="3000" dirty="0"/>
              <a:t>I believe that because Satie was “</a:t>
            </a:r>
            <a:r>
              <a:rPr lang="en-US" sz="3000" dirty="0">
                <a:effectLst>
                  <a:outerShdw blurRad="38100" dist="38100" dir="2700000" algn="tl">
                    <a:srgbClr val="000000">
                      <a:alpha val="43137"/>
                    </a:srgbClr>
                  </a:outerShdw>
                </a:effectLst>
              </a:rPr>
              <a:t>diagnosed with Asperger’s (and had)  “difficulty understanding social conventions and reading social cues” (Asperger’s Syndrome 2005) Satie created a new style of music where there was no need to interpret any emotion and to restore order and balance. </a:t>
            </a:r>
          </a:p>
        </p:txBody>
      </p:sp>
    </p:spTree>
    <p:extLst>
      <p:ext uri="{BB962C8B-B14F-4D97-AF65-F5344CB8AC3E}">
        <p14:creationId xmlns:p14="http://schemas.microsoft.com/office/powerpoint/2010/main" val="4154455257"/>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75414"/>
            <a:ext cx="9905998" cy="1234912"/>
          </a:xfrm>
        </p:spPr>
        <p:txBody>
          <a:bodyPr>
            <a:normAutofit/>
          </a:bodyPr>
          <a:lstStyle/>
          <a:p>
            <a:r>
              <a:rPr lang="en-US" sz="8000" dirty="0">
                <a:solidFill>
                  <a:srgbClr val="7030A0"/>
                </a:solidFill>
              </a:rPr>
              <a:t>Erik Satie</a:t>
            </a:r>
          </a:p>
        </p:txBody>
      </p:sp>
      <p:sp>
        <p:nvSpPr>
          <p:cNvPr id="4" name="Content Placeholder 3"/>
          <p:cNvSpPr>
            <a:spLocks noGrp="1"/>
          </p:cNvSpPr>
          <p:nvPr>
            <p:ph sz="half" idx="2"/>
          </p:nvPr>
        </p:nvSpPr>
        <p:spPr>
          <a:xfrm>
            <a:off x="6019800" y="1310325"/>
            <a:ext cx="5782559" cy="5547675"/>
          </a:xfrm>
        </p:spPr>
        <p:txBody>
          <a:bodyPr/>
          <a:lstStyle/>
          <a:p>
            <a:r>
              <a:rPr lang="en-US" dirty="0"/>
              <a:t>A 19</a:t>
            </a:r>
            <a:r>
              <a:rPr lang="en-US" baseline="30000" dirty="0"/>
              <a:t>th</a:t>
            </a:r>
            <a:r>
              <a:rPr lang="en-US" dirty="0"/>
              <a:t> century French neoclassical composer</a:t>
            </a:r>
          </a:p>
          <a:p>
            <a:r>
              <a:rPr lang="en-US" dirty="0"/>
              <a:t>Was known for his eccentric personality</a:t>
            </a:r>
          </a:p>
          <a:p>
            <a:r>
              <a:rPr lang="en-US" dirty="0"/>
              <a:t>His music was ground breaking, at first considered odd, then became greatly appreciated</a:t>
            </a:r>
          </a:p>
          <a:p>
            <a:r>
              <a:rPr lang="en-US" dirty="0"/>
              <a:t>Was he just an odd fellow, or did his personality have a deeper origin</a:t>
            </a:r>
          </a:p>
          <a:p>
            <a:r>
              <a:rPr lang="en-US" dirty="0"/>
              <a:t>Researchers believe that he had the prime characteristics of Asperger’s Syndrome</a:t>
            </a:r>
          </a:p>
        </p:txBody>
      </p:sp>
      <p:pic>
        <p:nvPicPr>
          <p:cNvPr id="1026" name="Picture 2" descr="Image result for erik sati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86465" y="1480008"/>
            <a:ext cx="5486433" cy="5377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3520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0256"/>
            <a:ext cx="9905998" cy="904973"/>
          </a:xfrm>
        </p:spPr>
        <p:txBody>
          <a:bodyPr/>
          <a:lstStyle/>
          <a:p>
            <a:r>
              <a:rPr lang="en-US" dirty="0">
                <a:solidFill>
                  <a:srgbClr val="7030A0"/>
                </a:solidFill>
              </a:rPr>
              <a:t>Satie’s early life</a:t>
            </a:r>
          </a:p>
        </p:txBody>
      </p:sp>
      <p:sp>
        <p:nvSpPr>
          <p:cNvPr id="3" name="Content Placeholder 2"/>
          <p:cNvSpPr>
            <a:spLocks noGrp="1"/>
          </p:cNvSpPr>
          <p:nvPr>
            <p:ph idx="1"/>
          </p:nvPr>
        </p:nvSpPr>
        <p:spPr>
          <a:xfrm>
            <a:off x="1141412" y="1065228"/>
            <a:ext cx="9905999" cy="5792771"/>
          </a:xfrm>
        </p:spPr>
        <p:txBody>
          <a:bodyPr/>
          <a:lstStyle/>
          <a:p>
            <a:r>
              <a:rPr lang="en-US" dirty="0"/>
              <a:t>He was born in Normandy, France on May 17</a:t>
            </a:r>
            <a:r>
              <a:rPr lang="en-US" baseline="30000" dirty="0"/>
              <a:t>th</a:t>
            </a:r>
            <a:r>
              <a:rPr lang="en-US" dirty="0"/>
              <a:t> , 1866 and died July 1, 1925</a:t>
            </a:r>
          </a:p>
          <a:p>
            <a:r>
              <a:rPr lang="en-US" dirty="0"/>
              <a:t>At the age of four, his family moved to Paris</a:t>
            </a:r>
          </a:p>
          <a:p>
            <a:r>
              <a:rPr lang="en-US" dirty="0"/>
              <a:t>When Satie was 6 years old, his mother died and he and his brother were sent to live with their grandparents</a:t>
            </a:r>
          </a:p>
          <a:p>
            <a:r>
              <a:rPr lang="en-US" dirty="0"/>
              <a:t>Satie received his first piano lesson from his grandparents</a:t>
            </a:r>
          </a:p>
          <a:p>
            <a:r>
              <a:rPr lang="en-US" dirty="0"/>
              <a:t>Later he was reintroduced to his father and his new wife a piano teacher </a:t>
            </a:r>
            <a:r>
              <a:rPr lang="en-US" dirty="0" err="1"/>
              <a:t>aanf</a:t>
            </a:r>
            <a:r>
              <a:rPr lang="en-US" dirty="0"/>
              <a:t> his father published music</a:t>
            </a:r>
          </a:p>
          <a:p>
            <a:endParaRPr lang="en-US" dirty="0"/>
          </a:p>
        </p:txBody>
      </p:sp>
    </p:spTree>
    <p:extLst>
      <p:ext uri="{BB962C8B-B14F-4D97-AF65-F5344CB8AC3E}">
        <p14:creationId xmlns:p14="http://schemas.microsoft.com/office/powerpoint/2010/main" val="3615594125"/>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999241"/>
          </a:xfrm>
        </p:spPr>
        <p:txBody>
          <a:bodyPr/>
          <a:lstStyle/>
          <a:p>
            <a:r>
              <a:rPr lang="en-US" dirty="0">
                <a:solidFill>
                  <a:srgbClr val="7030A0"/>
                </a:solidFill>
              </a:rPr>
              <a:t>Young Adulthood</a:t>
            </a:r>
          </a:p>
        </p:txBody>
      </p:sp>
      <p:sp>
        <p:nvSpPr>
          <p:cNvPr id="3" name="Content Placeholder 2"/>
          <p:cNvSpPr>
            <a:spLocks noGrp="1"/>
          </p:cNvSpPr>
          <p:nvPr>
            <p:ph idx="1"/>
          </p:nvPr>
        </p:nvSpPr>
        <p:spPr>
          <a:xfrm>
            <a:off x="1141412" y="999242"/>
            <a:ext cx="9905999" cy="5858758"/>
          </a:xfrm>
        </p:spPr>
        <p:txBody>
          <a:bodyPr/>
          <a:lstStyle/>
          <a:p>
            <a:r>
              <a:rPr lang="en-US" dirty="0"/>
              <a:t>Satie was later excepted into the Paris Conservatoire to study music</a:t>
            </a:r>
          </a:p>
          <a:p>
            <a:r>
              <a:rPr lang="en-US" dirty="0"/>
              <a:t>He was asked to leave after being deemed “not talented”</a:t>
            </a:r>
          </a:p>
          <a:p>
            <a:r>
              <a:rPr lang="en-US" dirty="0"/>
              <a:t>Later he was reaccepted to Paris Conservatoire but was again asked to leave</a:t>
            </a:r>
          </a:p>
          <a:p>
            <a:r>
              <a:rPr lang="en-US" dirty="0"/>
              <a:t>He was not known at all until his father published some of his compositions</a:t>
            </a:r>
          </a:p>
          <a:p>
            <a:r>
              <a:rPr lang="en-US" dirty="0"/>
              <a:t>He gained more recognition as an artists when others heard him playing piano in cafes</a:t>
            </a:r>
          </a:p>
          <a:p>
            <a:r>
              <a:rPr lang="en-US" dirty="0"/>
              <a:t>Because of his opposition to French romantic era of music, he was not popular until he was noticed buy other </a:t>
            </a:r>
            <a:r>
              <a:rPr lang="en-US" dirty="0" err="1"/>
              <a:t>muscians</a:t>
            </a:r>
            <a:r>
              <a:rPr lang="en-US" dirty="0"/>
              <a:t> for his unique and interesting pieces</a:t>
            </a:r>
          </a:p>
          <a:p>
            <a:endParaRPr lang="en-US" dirty="0"/>
          </a:p>
          <a:p>
            <a:endParaRPr lang="en-US" dirty="0"/>
          </a:p>
        </p:txBody>
      </p:sp>
    </p:spTree>
    <p:extLst>
      <p:ext uri="{BB962C8B-B14F-4D97-AF65-F5344CB8AC3E}">
        <p14:creationId xmlns:p14="http://schemas.microsoft.com/office/powerpoint/2010/main" val="5968944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13122"/>
            <a:ext cx="9905998" cy="1036948"/>
          </a:xfrm>
        </p:spPr>
        <p:txBody>
          <a:bodyPr/>
          <a:lstStyle/>
          <a:p>
            <a:r>
              <a:rPr lang="en-US" dirty="0">
                <a:solidFill>
                  <a:srgbClr val="7030A0"/>
                </a:solidFill>
              </a:rPr>
              <a:t>The Start of Neoclassicism </a:t>
            </a:r>
          </a:p>
        </p:txBody>
      </p:sp>
      <p:sp>
        <p:nvSpPr>
          <p:cNvPr id="3" name="Content Placeholder 2"/>
          <p:cNvSpPr>
            <a:spLocks noGrp="1"/>
          </p:cNvSpPr>
          <p:nvPr>
            <p:ph idx="1"/>
          </p:nvPr>
        </p:nvSpPr>
        <p:spPr>
          <a:xfrm>
            <a:off x="1141412" y="1150070"/>
            <a:ext cx="9905999" cy="5467546"/>
          </a:xfrm>
        </p:spPr>
        <p:txBody>
          <a:bodyPr/>
          <a:lstStyle/>
          <a:p>
            <a:r>
              <a:rPr lang="en-US" dirty="0"/>
              <a:t>French neoclassicism is defined as, </a:t>
            </a:r>
            <a:r>
              <a:rPr lang="en-US" dirty="0">
                <a:effectLst>
                  <a:outerShdw blurRad="38100" dist="38100" dir="2700000" algn="tl">
                    <a:srgbClr val="000000">
                      <a:alpha val="43137"/>
                    </a:srgbClr>
                  </a:outerShdw>
                </a:effectLst>
              </a:rPr>
              <a:t>“a trend in which composers sought to return to aesthetic precepts associated with the broadly defined concept of "classicism", namely order, balance, clarity, economy, and emotional restraint. As such, neoclassicism was a reaction against the unrestrained emotionalism and perceived formlessness of late romanticism” ("Neoclassical Music - New World Encyclopedia", 2016). </a:t>
            </a:r>
          </a:p>
          <a:p>
            <a:r>
              <a:rPr lang="en-US" dirty="0">
                <a:effectLst>
                  <a:outerShdw blurRad="38100" dist="38100" dir="2700000" algn="tl">
                    <a:srgbClr val="000000">
                      <a:alpha val="43137"/>
                    </a:srgbClr>
                  </a:outerShdw>
                </a:effectLst>
              </a:rPr>
              <a:t>This music was not based on emotion but more based on the forms of music. </a:t>
            </a:r>
          </a:p>
          <a:p>
            <a:r>
              <a:rPr lang="en-US" dirty="0">
                <a:effectLst>
                  <a:outerShdw blurRad="38100" dist="38100" dir="2700000" algn="tl">
                    <a:srgbClr val="000000">
                      <a:alpha val="43137"/>
                    </a:srgbClr>
                  </a:outerShdw>
                </a:effectLst>
              </a:rPr>
              <a:t>The music is very orderly and calmly and has a sense of restraint</a:t>
            </a:r>
          </a:p>
          <a:p>
            <a:endParaRPr lang="en-US" dirty="0"/>
          </a:p>
        </p:txBody>
      </p:sp>
    </p:spTree>
    <p:extLst>
      <p:ext uri="{BB962C8B-B14F-4D97-AF65-F5344CB8AC3E}">
        <p14:creationId xmlns:p14="http://schemas.microsoft.com/office/powerpoint/2010/main" val="1133624601"/>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150070"/>
          </a:xfrm>
        </p:spPr>
        <p:txBody>
          <a:bodyPr/>
          <a:lstStyle/>
          <a:p>
            <a:r>
              <a:rPr lang="en-US" dirty="0">
                <a:solidFill>
                  <a:srgbClr val="7030A0"/>
                </a:solidFill>
              </a:rPr>
              <a:t>Why did Satie enjoy Neoclassical Music</a:t>
            </a:r>
          </a:p>
        </p:txBody>
      </p:sp>
      <p:sp>
        <p:nvSpPr>
          <p:cNvPr id="3" name="Content Placeholder 2"/>
          <p:cNvSpPr>
            <a:spLocks noGrp="1"/>
          </p:cNvSpPr>
          <p:nvPr>
            <p:ph idx="1"/>
          </p:nvPr>
        </p:nvSpPr>
        <p:spPr>
          <a:xfrm>
            <a:off x="1141413" y="1150070"/>
            <a:ext cx="9905999" cy="5707930"/>
          </a:xfrm>
        </p:spPr>
        <p:txBody>
          <a:bodyPr/>
          <a:lstStyle/>
          <a:p>
            <a:r>
              <a:rPr lang="en-US" dirty="0"/>
              <a:t>As stated before the previously popular music in France was romantic music which was all about emotion and connecting to others</a:t>
            </a:r>
          </a:p>
          <a:p>
            <a:r>
              <a:rPr lang="en-US" dirty="0"/>
              <a:t>Erik Satie had a trouble making deeper connections to people which led to his disdain of Romantic style music</a:t>
            </a:r>
          </a:p>
          <a:p>
            <a:r>
              <a:rPr lang="en-US" dirty="0"/>
              <a:t>Many people believe that this was because of his perceived Asperger’s Syndrome</a:t>
            </a:r>
          </a:p>
        </p:txBody>
      </p:sp>
    </p:spTree>
    <p:extLst>
      <p:ext uri="{BB962C8B-B14F-4D97-AF65-F5344CB8AC3E}">
        <p14:creationId xmlns:p14="http://schemas.microsoft.com/office/powerpoint/2010/main" val="4253101630"/>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112363"/>
          </a:xfrm>
        </p:spPr>
        <p:txBody>
          <a:bodyPr/>
          <a:lstStyle/>
          <a:p>
            <a:r>
              <a:rPr lang="en-US" dirty="0">
                <a:solidFill>
                  <a:srgbClr val="7030A0"/>
                </a:solidFill>
              </a:rPr>
              <a:t>Asperger‘s Syndrome</a:t>
            </a:r>
          </a:p>
        </p:txBody>
      </p:sp>
      <p:sp>
        <p:nvSpPr>
          <p:cNvPr id="3" name="Content Placeholder 2"/>
          <p:cNvSpPr>
            <a:spLocks noGrp="1"/>
          </p:cNvSpPr>
          <p:nvPr>
            <p:ph idx="1"/>
          </p:nvPr>
        </p:nvSpPr>
        <p:spPr>
          <a:xfrm>
            <a:off x="1141412" y="1112363"/>
            <a:ext cx="9905999" cy="5745636"/>
          </a:xfrm>
        </p:spPr>
        <p:txBody>
          <a:bodyPr/>
          <a:lstStyle/>
          <a:p>
            <a:r>
              <a:rPr lang="en-US" dirty="0"/>
              <a:t>Asperger’s Syndrome is an Autism Spectrum Disorder and  is clinically defined as </a:t>
            </a:r>
            <a:r>
              <a:rPr lang="en-US" dirty="0">
                <a:effectLst/>
              </a:rPr>
              <a:t>“affected children and adults (who have) have difficulty with social interactions and exhibit a restricted range of interests and/or repetitive behaviors. Motor development may be delayed, leading to clumsiness or uncoordinated motor movements… however, those with Asperger syndrome do not have significant delays or difficulties in language or cognitive development. Some even demonstrate precocious vocabulary – often in a highly specialized field of interest” ("Asperger Syndrome", 2016)</a:t>
            </a:r>
          </a:p>
          <a:p>
            <a:r>
              <a:rPr lang="en-US" dirty="0">
                <a:effectLst/>
              </a:rPr>
              <a:t>Asperger’s affects every 1 out of 200 people </a:t>
            </a:r>
          </a:p>
          <a:p>
            <a:r>
              <a:rPr lang="en-US" dirty="0">
                <a:effectLst/>
              </a:rPr>
              <a:t>A high functioning form of Autism in which social skills are most lacking</a:t>
            </a:r>
          </a:p>
          <a:p>
            <a:endParaRPr lang="en-US" dirty="0"/>
          </a:p>
        </p:txBody>
      </p:sp>
    </p:spTree>
    <p:extLst>
      <p:ext uri="{BB962C8B-B14F-4D97-AF65-F5344CB8AC3E}">
        <p14:creationId xmlns:p14="http://schemas.microsoft.com/office/powerpoint/2010/main" val="3622159833"/>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
            <a:ext cx="9905998" cy="1093507"/>
          </a:xfrm>
        </p:spPr>
        <p:txBody>
          <a:bodyPr/>
          <a:lstStyle/>
          <a:p>
            <a:r>
              <a:rPr lang="en-US" dirty="0">
                <a:solidFill>
                  <a:srgbClr val="7030A0"/>
                </a:solidFill>
              </a:rPr>
              <a:t>Asperger’s Syndrome Cont’d</a:t>
            </a:r>
          </a:p>
        </p:txBody>
      </p:sp>
      <p:sp>
        <p:nvSpPr>
          <p:cNvPr id="3" name="Content Placeholder 2"/>
          <p:cNvSpPr>
            <a:spLocks noGrp="1"/>
          </p:cNvSpPr>
          <p:nvPr>
            <p:ph idx="1"/>
          </p:nvPr>
        </p:nvSpPr>
        <p:spPr>
          <a:xfrm>
            <a:off x="1141412" y="1093508"/>
            <a:ext cx="9905999" cy="5764491"/>
          </a:xfrm>
        </p:spPr>
        <p:txBody>
          <a:bodyPr/>
          <a:lstStyle/>
          <a:p>
            <a:r>
              <a:rPr lang="en-US" dirty="0"/>
              <a:t>People with Asperger’s can succeed in many areas and disciplines but mainly struggle with social norms, emotions, and communicating with peers </a:t>
            </a:r>
          </a:p>
          <a:p>
            <a:r>
              <a:rPr lang="en-US" dirty="0"/>
              <a:t>The most frequent behaviors associated with Asperger’s Syndrome are inappropriate social interactions, robotic speech, the tendency to discuss themselves and not others, special interests, and a love of routines.</a:t>
            </a:r>
          </a:p>
          <a:p>
            <a:r>
              <a:rPr lang="en-US" dirty="0"/>
              <a:t>Satie showed many of these characteristics in his daily life</a:t>
            </a:r>
          </a:p>
          <a:p>
            <a:r>
              <a:rPr lang="en-US" dirty="0"/>
              <a:t>After he was deceased, his family found other clues that he was not living an typical lifestyle.</a:t>
            </a:r>
          </a:p>
          <a:p>
            <a:endParaRPr lang="en-US" dirty="0"/>
          </a:p>
        </p:txBody>
      </p:sp>
    </p:spTree>
    <p:extLst>
      <p:ext uri="{BB962C8B-B14F-4D97-AF65-F5344CB8AC3E}">
        <p14:creationId xmlns:p14="http://schemas.microsoft.com/office/powerpoint/2010/main" val="1832680191"/>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1008668"/>
          </a:xfrm>
        </p:spPr>
        <p:txBody>
          <a:bodyPr/>
          <a:lstStyle/>
          <a:p>
            <a:r>
              <a:rPr lang="en-US" dirty="0">
                <a:solidFill>
                  <a:srgbClr val="7030A0"/>
                </a:solidFill>
              </a:rPr>
              <a:t>Satie and Asperger’s Syndrome</a:t>
            </a:r>
          </a:p>
        </p:txBody>
      </p:sp>
      <p:sp>
        <p:nvSpPr>
          <p:cNvPr id="3" name="Content Placeholder 2"/>
          <p:cNvSpPr>
            <a:spLocks noGrp="1"/>
          </p:cNvSpPr>
          <p:nvPr>
            <p:ph idx="1"/>
          </p:nvPr>
        </p:nvSpPr>
        <p:spPr>
          <a:xfrm>
            <a:off x="1141412" y="1008668"/>
            <a:ext cx="9905999" cy="5849332"/>
          </a:xfrm>
        </p:spPr>
        <p:txBody>
          <a:bodyPr/>
          <a:lstStyle/>
          <a:p>
            <a:r>
              <a:rPr lang="en-US" dirty="0"/>
              <a:t>An example of Satie’s love for routines is demonstrated in this journal except: </a:t>
            </a:r>
            <a:r>
              <a:rPr lang="en-US" dirty="0">
                <a:effectLst/>
              </a:rPr>
              <a:t>“I rise at 7.18; am inspired from 10.23 to 11.47. I lunch at 12.11 and leave the table at 12.14. A healthy ride on horse-back round my domain follows from 1.19 pm to 2.53 pm. Another bout of inspiration from 3.12 to 4.7 pm. From 5 to 6.47 pm various occupations (fencing, reflection, immobility, visits, contemplation, dexterity, natation, etc.) Dinner is served at 7.16 and finished at 7.20 pm. From 8.9 to 9.59 pm symphonic readings (out loud). I go to bed regularly at 10.37 pm. Once a week (on Tuesdays) I awake with a start at 3.14 am.” (Satie 2016). </a:t>
            </a:r>
            <a:endParaRPr lang="en-US" dirty="0"/>
          </a:p>
        </p:txBody>
      </p:sp>
    </p:spTree>
    <p:extLst>
      <p:ext uri="{BB962C8B-B14F-4D97-AF65-F5344CB8AC3E}">
        <p14:creationId xmlns:p14="http://schemas.microsoft.com/office/powerpoint/2010/main" val="785794839"/>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250</TotalTime>
  <Words>1303</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Tw Cen MT</vt:lpstr>
      <vt:lpstr>Circuit</vt:lpstr>
      <vt:lpstr>DID Asperger's Syndrome effect Erik Satie’s life and music?</vt:lpstr>
      <vt:lpstr>Erik Satie</vt:lpstr>
      <vt:lpstr>Satie’s early life</vt:lpstr>
      <vt:lpstr>Young Adulthood</vt:lpstr>
      <vt:lpstr>The Start of Neoclassicism </vt:lpstr>
      <vt:lpstr>Why did Satie enjoy Neoclassical Music</vt:lpstr>
      <vt:lpstr>Asperger‘s Syndrome</vt:lpstr>
      <vt:lpstr>Asperger’s Syndrome Cont’d</vt:lpstr>
      <vt:lpstr>Satie and Asperger’s Syndrome</vt:lpstr>
      <vt:lpstr>Satie and Asperger’s Syndrome Cont’d</vt:lpstr>
      <vt:lpstr>Satie’s music</vt:lpstr>
      <vt:lpstr>“Gymnopedies 1”</vt:lpstr>
      <vt:lpstr>“Gymnopedies 1” cont’d</vt:lpstr>
      <vt:lpstr>Satie’s Compositions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 Asperger's Syndrome effect Erik Satie’s life and music?</dc:title>
  <dc:creator>Summer N. Chenault</dc:creator>
  <cp:lastModifiedBy>Summer N. Chenault</cp:lastModifiedBy>
  <cp:revision>28</cp:revision>
  <dcterms:created xsi:type="dcterms:W3CDTF">2016-11-27T01:46:55Z</dcterms:created>
  <dcterms:modified xsi:type="dcterms:W3CDTF">2016-11-30T22:11:30Z</dcterms:modified>
</cp:coreProperties>
</file>