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5A5ED-BC3B-44CF-A904-857493E0E169}" v="70" dt="2018-11-24T00:02:41.371"/>
    <p1510:client id="{F3C0EF70-8872-4D15-B0A5-370A3D325835}" v="169" dt="2018-11-24T01:32:43.609"/>
    <p1510:client id="{2A8010A7-73E2-4623-B924-F7073D04CD28}" v="320" dt="2018-11-24T03:18:35.981"/>
    <p1510:client id="{78873144-3883-4999-91C2-5E4FA7213FE0}" v="87" dt="2018-11-24T03:21:47.794"/>
    <p1510:client id="{95B6AE5D-5BDE-4501-BDA0-1DBAB258DE76}" v="30" dt="2018-11-24T03:07:00.573"/>
    <p1510:client id="{89E52D32-EEDD-4EDC-8A01-6A9AE9BA424A}" v="22" dt="2018-11-24T03:06:45.545"/>
    <p1510:client id="{1D59745F-388B-4E43-901B-B65EF88E8814}" v="21" dt="2018-11-24T03:17:45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6" autoAdjust="0"/>
  </p:normalViewPr>
  <p:slideViewPr>
    <p:cSldViewPr snapToGrid="0">
      <p:cViewPr varScale="1">
        <p:scale>
          <a:sx n="12" d="100"/>
          <a:sy n="12" d="100"/>
        </p:scale>
        <p:origin x="24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89847-66AA-478F-9410-10B326F7D099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011972-49C2-462D-8481-AE7F1BE17B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Preparation</a:t>
          </a:r>
        </a:p>
      </dgm:t>
    </dgm:pt>
    <dgm:pt modelId="{6C778AFF-781F-49AF-B345-B216BFC2DC7C}" type="parTrans" cxnId="{A1A09CD8-638B-4EE9-9AF5-D772C6297EE7}">
      <dgm:prSet/>
      <dgm:spPr/>
      <dgm:t>
        <a:bodyPr/>
        <a:lstStyle/>
        <a:p>
          <a:endParaRPr lang="en-US"/>
        </a:p>
      </dgm:t>
    </dgm:pt>
    <dgm:pt modelId="{9DE82330-4431-4E70-911B-12035D9BE1D5}" type="sibTrans" cxnId="{A1A09CD8-638B-4EE9-9AF5-D772C6297EE7}">
      <dgm:prSet/>
      <dgm:spPr/>
      <dgm:t>
        <a:bodyPr/>
        <a:lstStyle/>
        <a:p>
          <a:endParaRPr lang="en-US"/>
        </a:p>
      </dgm:t>
    </dgm:pt>
    <dgm:pt modelId="{C1F45611-BFA2-4473-A55D-ACBA7DF736C3}">
      <dgm:prSet phldrT="[Text]" custT="1"/>
      <dgm:spPr/>
      <dgm:t>
        <a:bodyPr/>
        <a:lstStyle/>
        <a:p>
          <a:r>
            <a:rPr lang="en-US" sz="3600" dirty="0">
              <a:cs typeface="Calibri Light"/>
            </a:rPr>
            <a:t>Nutrient agar plates were inoculated by swabbing test subject's hands before and after washing in all four sinks</a:t>
          </a:r>
        </a:p>
      </dgm:t>
    </dgm:pt>
    <dgm:pt modelId="{F40D6FFD-DA74-42AA-B741-A2E1E881C1D9}" type="parTrans" cxnId="{1CF1D84A-93A5-4D1E-8542-00C54483DF9E}">
      <dgm:prSet/>
      <dgm:spPr/>
      <dgm:t>
        <a:bodyPr/>
        <a:lstStyle/>
        <a:p>
          <a:endParaRPr lang="en-US"/>
        </a:p>
      </dgm:t>
    </dgm:pt>
    <dgm:pt modelId="{F6027552-F04D-4D6F-B5BB-36E5D30EC66C}" type="sibTrans" cxnId="{1CF1D84A-93A5-4D1E-8542-00C54483DF9E}">
      <dgm:prSet/>
      <dgm:spPr/>
      <dgm:t>
        <a:bodyPr/>
        <a:lstStyle/>
        <a:p>
          <a:endParaRPr lang="en-US"/>
        </a:p>
      </dgm:t>
    </dgm:pt>
    <dgm:pt modelId="{E1E5895B-F7BD-41C0-A5C1-01876C458CE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Focus</a:t>
          </a:r>
        </a:p>
      </dgm:t>
    </dgm:pt>
    <dgm:pt modelId="{37CBDE67-005A-4716-A280-AD1693B56D45}" type="parTrans" cxnId="{E3F54182-7668-4CC2-A213-8381B5FFC448}">
      <dgm:prSet/>
      <dgm:spPr/>
      <dgm:t>
        <a:bodyPr/>
        <a:lstStyle/>
        <a:p>
          <a:endParaRPr lang="en-US"/>
        </a:p>
      </dgm:t>
    </dgm:pt>
    <dgm:pt modelId="{EF8CA12A-F30E-4588-851A-146DA3324518}" type="sibTrans" cxnId="{E3F54182-7668-4CC2-A213-8381B5FFC448}">
      <dgm:prSet/>
      <dgm:spPr/>
      <dgm:t>
        <a:bodyPr/>
        <a:lstStyle/>
        <a:p>
          <a:endParaRPr lang="en-US"/>
        </a:p>
      </dgm:t>
    </dgm:pt>
    <dgm:pt modelId="{5E08914B-E202-4E72-9382-ED97F7D4A026}">
      <dgm:prSet phldrT="[Text]" custT="1"/>
      <dgm:spPr/>
      <dgm:t>
        <a:bodyPr/>
        <a:lstStyle/>
        <a:p>
          <a:r>
            <a:rPr lang="en-US" sz="3600" dirty="0"/>
            <a:t>2 focus sinks were selected after examining number of colonies on plates from washed hands</a:t>
          </a:r>
        </a:p>
      </dgm:t>
    </dgm:pt>
    <dgm:pt modelId="{C9FC274E-E0C3-45A2-8EC8-4BE44169DB92}" type="parTrans" cxnId="{B3DAE57B-57F4-43CA-BD1D-374BEE84E384}">
      <dgm:prSet/>
      <dgm:spPr/>
      <dgm:t>
        <a:bodyPr/>
        <a:lstStyle/>
        <a:p>
          <a:endParaRPr lang="en-US"/>
        </a:p>
      </dgm:t>
    </dgm:pt>
    <dgm:pt modelId="{96CCF59B-D0A1-4367-878C-190580A1992F}" type="sibTrans" cxnId="{B3DAE57B-57F4-43CA-BD1D-374BEE84E384}">
      <dgm:prSet/>
      <dgm:spPr/>
      <dgm:t>
        <a:bodyPr/>
        <a:lstStyle/>
        <a:p>
          <a:endParaRPr lang="en-US"/>
        </a:p>
      </dgm:t>
    </dgm:pt>
    <dgm:pt modelId="{7267EF99-1B11-4CF9-94BA-5516EC2491AB}" type="pres">
      <dgm:prSet presAssocID="{99389847-66AA-478F-9410-10B326F7D099}" presName="linearFlow" presStyleCnt="0">
        <dgm:presLayoutVars>
          <dgm:dir/>
          <dgm:animLvl val="lvl"/>
          <dgm:resizeHandles val="exact"/>
        </dgm:presLayoutVars>
      </dgm:prSet>
      <dgm:spPr/>
    </dgm:pt>
    <dgm:pt modelId="{2DF54BCA-EAEA-4637-9C52-41B5D2DEA6C2}" type="pres">
      <dgm:prSet presAssocID="{02011972-49C2-462D-8481-AE7F1BE17B64}" presName="composite" presStyleCnt="0"/>
      <dgm:spPr/>
    </dgm:pt>
    <dgm:pt modelId="{121D4EF3-D25D-4BE9-8E2C-CDD1AB6CBBDD}" type="pres">
      <dgm:prSet presAssocID="{02011972-49C2-462D-8481-AE7F1BE17B6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4A8D79-5880-4CE1-8C76-6229507EA677}" type="pres">
      <dgm:prSet presAssocID="{02011972-49C2-462D-8481-AE7F1BE17B64}" presName="descendantText" presStyleLbl="alignAcc1" presStyleIdx="0" presStyleCnt="2">
        <dgm:presLayoutVars>
          <dgm:bulletEnabled val="1"/>
        </dgm:presLayoutVars>
      </dgm:prSet>
      <dgm:spPr/>
    </dgm:pt>
    <dgm:pt modelId="{2D7EAA1B-9FEB-43DC-84E6-6D62B11331D6}" type="pres">
      <dgm:prSet presAssocID="{9DE82330-4431-4E70-911B-12035D9BE1D5}" presName="sp" presStyleCnt="0"/>
      <dgm:spPr/>
    </dgm:pt>
    <dgm:pt modelId="{0455E823-59F6-4B30-9BEF-BB61AA79AE49}" type="pres">
      <dgm:prSet presAssocID="{E1E5895B-F7BD-41C0-A5C1-01876C458CE9}" presName="composite" presStyleCnt="0"/>
      <dgm:spPr/>
    </dgm:pt>
    <dgm:pt modelId="{40170D16-33B1-49E5-9B4C-5716A75F28B0}" type="pres">
      <dgm:prSet presAssocID="{E1E5895B-F7BD-41C0-A5C1-01876C458CE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6E9122A-D64E-4116-AD2A-008B89E53EB5}" type="pres">
      <dgm:prSet presAssocID="{E1E5895B-F7BD-41C0-A5C1-01876C458CE9}" presName="descendantText" presStyleLbl="alignAcc1" presStyleIdx="1" presStyleCnt="2" custLinFactNeighborX="0" custLinFactNeighborY="-18822">
        <dgm:presLayoutVars>
          <dgm:bulletEnabled val="1"/>
        </dgm:presLayoutVars>
      </dgm:prSet>
      <dgm:spPr/>
    </dgm:pt>
  </dgm:ptLst>
  <dgm:cxnLst>
    <dgm:cxn modelId="{25705516-23A9-4CBC-92BA-63A48014B911}" type="presOf" srcId="{5E08914B-E202-4E72-9382-ED97F7D4A026}" destId="{A6E9122A-D64E-4116-AD2A-008B89E53EB5}" srcOrd="0" destOrd="0" presId="urn:microsoft.com/office/officeart/2005/8/layout/chevron2"/>
    <dgm:cxn modelId="{36F4DC1E-544C-4DDF-9C74-170E03041FAE}" type="presOf" srcId="{E1E5895B-F7BD-41C0-A5C1-01876C458CE9}" destId="{40170D16-33B1-49E5-9B4C-5716A75F28B0}" srcOrd="0" destOrd="0" presId="urn:microsoft.com/office/officeart/2005/8/layout/chevron2"/>
    <dgm:cxn modelId="{27FAE13C-86A6-4DEA-A57A-A6C43A9966AC}" type="presOf" srcId="{99389847-66AA-478F-9410-10B326F7D099}" destId="{7267EF99-1B11-4CF9-94BA-5516EC2491AB}" srcOrd="0" destOrd="0" presId="urn:microsoft.com/office/officeart/2005/8/layout/chevron2"/>
    <dgm:cxn modelId="{1CF1D84A-93A5-4D1E-8542-00C54483DF9E}" srcId="{02011972-49C2-462D-8481-AE7F1BE17B64}" destId="{C1F45611-BFA2-4473-A55D-ACBA7DF736C3}" srcOrd="0" destOrd="0" parTransId="{F40D6FFD-DA74-42AA-B741-A2E1E881C1D9}" sibTransId="{F6027552-F04D-4D6F-B5BB-36E5D30EC66C}"/>
    <dgm:cxn modelId="{18CEBD55-34FA-409A-8425-41056A81F0E3}" type="presOf" srcId="{02011972-49C2-462D-8481-AE7F1BE17B64}" destId="{121D4EF3-D25D-4BE9-8E2C-CDD1AB6CBBDD}" srcOrd="0" destOrd="0" presId="urn:microsoft.com/office/officeart/2005/8/layout/chevron2"/>
    <dgm:cxn modelId="{B3DAE57B-57F4-43CA-BD1D-374BEE84E384}" srcId="{E1E5895B-F7BD-41C0-A5C1-01876C458CE9}" destId="{5E08914B-E202-4E72-9382-ED97F7D4A026}" srcOrd="0" destOrd="0" parTransId="{C9FC274E-E0C3-45A2-8EC8-4BE44169DB92}" sibTransId="{96CCF59B-D0A1-4367-878C-190580A1992F}"/>
    <dgm:cxn modelId="{E3F54182-7668-4CC2-A213-8381B5FFC448}" srcId="{99389847-66AA-478F-9410-10B326F7D099}" destId="{E1E5895B-F7BD-41C0-A5C1-01876C458CE9}" srcOrd="1" destOrd="0" parTransId="{37CBDE67-005A-4716-A280-AD1693B56D45}" sibTransId="{EF8CA12A-F30E-4588-851A-146DA3324518}"/>
    <dgm:cxn modelId="{A1A09CD8-638B-4EE9-9AF5-D772C6297EE7}" srcId="{99389847-66AA-478F-9410-10B326F7D099}" destId="{02011972-49C2-462D-8481-AE7F1BE17B64}" srcOrd="0" destOrd="0" parTransId="{6C778AFF-781F-49AF-B345-B216BFC2DC7C}" sibTransId="{9DE82330-4431-4E70-911B-12035D9BE1D5}"/>
    <dgm:cxn modelId="{2A165BE7-BDF2-445D-A3FC-5BD40D2F0AE8}" type="presOf" srcId="{C1F45611-BFA2-4473-A55D-ACBA7DF736C3}" destId="{FD4A8D79-5880-4CE1-8C76-6229507EA677}" srcOrd="0" destOrd="0" presId="urn:microsoft.com/office/officeart/2005/8/layout/chevron2"/>
    <dgm:cxn modelId="{87C83560-5456-4886-9A14-A5A1E08236FD}" type="presParOf" srcId="{7267EF99-1B11-4CF9-94BA-5516EC2491AB}" destId="{2DF54BCA-EAEA-4637-9C52-41B5D2DEA6C2}" srcOrd="0" destOrd="0" presId="urn:microsoft.com/office/officeart/2005/8/layout/chevron2"/>
    <dgm:cxn modelId="{C82E85C6-9A91-4C48-83EB-6481B1B41F54}" type="presParOf" srcId="{2DF54BCA-EAEA-4637-9C52-41B5D2DEA6C2}" destId="{121D4EF3-D25D-4BE9-8E2C-CDD1AB6CBBDD}" srcOrd="0" destOrd="0" presId="urn:microsoft.com/office/officeart/2005/8/layout/chevron2"/>
    <dgm:cxn modelId="{ED0ADA0B-40F9-4FD0-B171-D7175A7B9F32}" type="presParOf" srcId="{2DF54BCA-EAEA-4637-9C52-41B5D2DEA6C2}" destId="{FD4A8D79-5880-4CE1-8C76-6229507EA677}" srcOrd="1" destOrd="0" presId="urn:microsoft.com/office/officeart/2005/8/layout/chevron2"/>
    <dgm:cxn modelId="{8CB42E24-4F6C-47B2-9480-C4B4E7188289}" type="presParOf" srcId="{7267EF99-1B11-4CF9-94BA-5516EC2491AB}" destId="{2D7EAA1B-9FEB-43DC-84E6-6D62B11331D6}" srcOrd="1" destOrd="0" presId="urn:microsoft.com/office/officeart/2005/8/layout/chevron2"/>
    <dgm:cxn modelId="{6323243D-3A09-4A93-8D28-998E4F7FEC2C}" type="presParOf" srcId="{7267EF99-1B11-4CF9-94BA-5516EC2491AB}" destId="{0455E823-59F6-4B30-9BEF-BB61AA79AE49}" srcOrd="2" destOrd="0" presId="urn:microsoft.com/office/officeart/2005/8/layout/chevron2"/>
    <dgm:cxn modelId="{98B123D6-7F03-486A-921D-C811ECA425DC}" type="presParOf" srcId="{0455E823-59F6-4B30-9BEF-BB61AA79AE49}" destId="{40170D16-33B1-49E5-9B4C-5716A75F28B0}" srcOrd="0" destOrd="0" presId="urn:microsoft.com/office/officeart/2005/8/layout/chevron2"/>
    <dgm:cxn modelId="{48DE0141-5250-4683-BE6E-8A598EE52900}" type="presParOf" srcId="{0455E823-59F6-4B30-9BEF-BB61AA79AE49}" destId="{A6E9122A-D64E-4116-AD2A-008B89E53E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7110D-EE64-47D7-A1BD-694F677520E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ADD1A-C38C-43AB-9694-CD6BEF65765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400"/>
            <a:t>Variable</a:t>
          </a:r>
        </a:p>
      </dgm:t>
    </dgm:pt>
    <dgm:pt modelId="{E86D2B75-D150-4C2D-B058-3E235D3203F4}" type="parTrans" cxnId="{28B25E25-71ED-4ECD-8CE9-15F546010047}">
      <dgm:prSet/>
      <dgm:spPr/>
      <dgm:t>
        <a:bodyPr/>
        <a:lstStyle/>
        <a:p>
          <a:endParaRPr lang="en-US"/>
        </a:p>
      </dgm:t>
    </dgm:pt>
    <dgm:pt modelId="{C6E0E692-8241-4AE2-8F09-92D2355E5904}" type="sibTrans" cxnId="{28B25E25-71ED-4ECD-8CE9-15F546010047}">
      <dgm:prSet/>
      <dgm:spPr/>
      <dgm:t>
        <a:bodyPr/>
        <a:lstStyle/>
        <a:p>
          <a:endParaRPr lang="en-US"/>
        </a:p>
      </dgm:t>
    </dgm:pt>
    <dgm:pt modelId="{50666019-D463-42AB-8667-301A67551583}">
      <dgm:prSet phldrT="[Text]" custT="1"/>
      <dgm:spPr/>
      <dgm:t>
        <a:bodyPr/>
        <a:lstStyle/>
        <a:p>
          <a:r>
            <a:rPr lang="en-US" sz="3600" dirty="0"/>
            <a:t>Source of contamination was then explored:</a:t>
          </a:r>
        </a:p>
      </dgm:t>
    </dgm:pt>
    <dgm:pt modelId="{4057F8CD-9D1C-4EC5-9F0E-011D96A3BDB2}" type="parTrans" cxnId="{7252CB1D-8351-4693-BB8D-F44C133E4C06}">
      <dgm:prSet/>
      <dgm:spPr/>
      <dgm:t>
        <a:bodyPr/>
        <a:lstStyle/>
        <a:p>
          <a:endParaRPr lang="en-US"/>
        </a:p>
      </dgm:t>
    </dgm:pt>
    <dgm:pt modelId="{A5291987-5DF0-420A-99C3-E4D867E39F96}" type="sibTrans" cxnId="{7252CB1D-8351-4693-BB8D-F44C133E4C06}">
      <dgm:prSet/>
      <dgm:spPr/>
      <dgm:t>
        <a:bodyPr/>
        <a:lstStyle/>
        <a:p>
          <a:endParaRPr lang="en-US"/>
        </a:p>
      </dgm:t>
    </dgm:pt>
    <dgm:pt modelId="{D6B0503B-FB2E-4A34-B34A-42101C70BB8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400"/>
            <a:t>Analysis</a:t>
          </a:r>
        </a:p>
      </dgm:t>
    </dgm:pt>
    <dgm:pt modelId="{072D7513-D321-42C3-AB79-B46BBC702003}" type="parTrans" cxnId="{F290C257-3141-4C22-AFCE-178A978660A9}">
      <dgm:prSet/>
      <dgm:spPr/>
      <dgm:t>
        <a:bodyPr/>
        <a:lstStyle/>
        <a:p>
          <a:endParaRPr lang="en-US"/>
        </a:p>
      </dgm:t>
    </dgm:pt>
    <dgm:pt modelId="{9132368E-5A4F-430F-BC5A-0656005E8C24}" type="sibTrans" cxnId="{F290C257-3141-4C22-AFCE-178A978660A9}">
      <dgm:prSet/>
      <dgm:spPr/>
      <dgm:t>
        <a:bodyPr/>
        <a:lstStyle/>
        <a:p>
          <a:endParaRPr lang="en-US"/>
        </a:p>
      </dgm:t>
    </dgm:pt>
    <dgm:pt modelId="{2256F419-0252-41F8-9858-BBE3CE5B7BBA}">
      <dgm:prSet phldrT="[Text]" custT="1"/>
      <dgm:spPr/>
      <dgm:t>
        <a:bodyPr/>
        <a:lstStyle/>
        <a:p>
          <a:r>
            <a:rPr lang="en-US" sz="3600" dirty="0"/>
            <a:t>Gel electrophoresis was conducted on 16s rRNA</a:t>
          </a:r>
        </a:p>
      </dgm:t>
    </dgm:pt>
    <dgm:pt modelId="{09A09413-34E7-4EA0-9A2A-D0D4A1972051}" type="parTrans" cxnId="{D0F96719-0059-4B8C-9265-6599948D5E8C}">
      <dgm:prSet/>
      <dgm:spPr/>
      <dgm:t>
        <a:bodyPr/>
        <a:lstStyle/>
        <a:p>
          <a:endParaRPr lang="en-US"/>
        </a:p>
      </dgm:t>
    </dgm:pt>
    <dgm:pt modelId="{ADAD76DE-A3C2-4F35-B954-4F51A183B2B5}" type="sibTrans" cxnId="{D0F96719-0059-4B8C-9265-6599948D5E8C}">
      <dgm:prSet/>
      <dgm:spPr/>
      <dgm:t>
        <a:bodyPr/>
        <a:lstStyle/>
        <a:p>
          <a:endParaRPr lang="en-US"/>
        </a:p>
      </dgm:t>
    </dgm:pt>
    <dgm:pt modelId="{FE62815B-FC28-449F-BCAA-2F875F34DEDA}">
      <dgm:prSet phldrT="[Text]" custT="1"/>
      <dgm:spPr/>
      <dgm:t>
        <a:bodyPr/>
        <a:lstStyle/>
        <a:p>
          <a:r>
            <a:rPr lang="en-US" sz="3600" dirty="0"/>
            <a:t>Faucet handle</a:t>
          </a:r>
        </a:p>
      </dgm:t>
    </dgm:pt>
    <dgm:pt modelId="{5DBB20BE-E940-467C-A508-EBA9476BAD11}" type="parTrans" cxnId="{57A52474-8927-4159-BEE7-51CD109A902A}">
      <dgm:prSet/>
      <dgm:spPr/>
      <dgm:t>
        <a:bodyPr/>
        <a:lstStyle/>
        <a:p>
          <a:endParaRPr lang="en-US"/>
        </a:p>
      </dgm:t>
    </dgm:pt>
    <dgm:pt modelId="{6A580552-065F-4D0F-ACC0-AF5EEFE19483}" type="sibTrans" cxnId="{57A52474-8927-4159-BEE7-51CD109A902A}">
      <dgm:prSet/>
      <dgm:spPr/>
      <dgm:t>
        <a:bodyPr/>
        <a:lstStyle/>
        <a:p>
          <a:endParaRPr lang="en-US"/>
        </a:p>
      </dgm:t>
    </dgm:pt>
    <dgm:pt modelId="{73038836-0911-42E1-8A9A-E494C43AA577}">
      <dgm:prSet phldrT="[Text]" custT="1"/>
      <dgm:spPr/>
      <dgm:t>
        <a:bodyPr/>
        <a:lstStyle/>
        <a:p>
          <a:r>
            <a:rPr lang="en-US" sz="3600" dirty="0"/>
            <a:t>Water from faucet</a:t>
          </a:r>
        </a:p>
      </dgm:t>
    </dgm:pt>
    <dgm:pt modelId="{C239CA6E-0791-41ED-8088-5CAF5C4F6347}" type="parTrans" cxnId="{D15C812D-C759-4F73-9871-1A2EF9A8859F}">
      <dgm:prSet/>
      <dgm:spPr/>
      <dgm:t>
        <a:bodyPr/>
        <a:lstStyle/>
        <a:p>
          <a:endParaRPr lang="en-US"/>
        </a:p>
      </dgm:t>
    </dgm:pt>
    <dgm:pt modelId="{6979A976-E433-4040-B316-AF2FE9E80256}" type="sibTrans" cxnId="{D15C812D-C759-4F73-9871-1A2EF9A8859F}">
      <dgm:prSet/>
      <dgm:spPr/>
      <dgm:t>
        <a:bodyPr/>
        <a:lstStyle/>
        <a:p>
          <a:endParaRPr lang="en-US"/>
        </a:p>
      </dgm:t>
    </dgm:pt>
    <dgm:pt modelId="{F83750F3-846B-430A-A4DD-06F7E2515B73}">
      <dgm:prSet phldrT="[Text]" custT="1"/>
      <dgm:spPr/>
      <dgm:t>
        <a:bodyPr/>
        <a:lstStyle/>
        <a:p>
          <a:r>
            <a:rPr lang="en-US" sz="3600" dirty="0"/>
            <a:t>Soap dispenser</a:t>
          </a:r>
        </a:p>
      </dgm:t>
    </dgm:pt>
    <dgm:pt modelId="{1CBD47C1-D11C-4C1C-8042-B5D4A6119B7F}" type="parTrans" cxnId="{513D93EA-EA23-4B85-9D57-545C9217D723}">
      <dgm:prSet/>
      <dgm:spPr/>
      <dgm:t>
        <a:bodyPr/>
        <a:lstStyle/>
        <a:p>
          <a:endParaRPr lang="en-US"/>
        </a:p>
      </dgm:t>
    </dgm:pt>
    <dgm:pt modelId="{B1468B9E-EE0D-4CFE-B9CB-5AD71BAAC8E3}" type="sibTrans" cxnId="{513D93EA-EA23-4B85-9D57-545C9217D723}">
      <dgm:prSet/>
      <dgm:spPr/>
      <dgm:t>
        <a:bodyPr/>
        <a:lstStyle/>
        <a:p>
          <a:endParaRPr lang="en-US"/>
        </a:p>
      </dgm:t>
    </dgm:pt>
    <dgm:pt modelId="{75955A2C-A92D-4B71-89E2-1A388AE05F7C}" type="pres">
      <dgm:prSet presAssocID="{6397110D-EE64-47D7-A1BD-694F677520E5}" presName="linearFlow" presStyleCnt="0">
        <dgm:presLayoutVars>
          <dgm:dir/>
          <dgm:animLvl val="lvl"/>
          <dgm:resizeHandles val="exact"/>
        </dgm:presLayoutVars>
      </dgm:prSet>
      <dgm:spPr/>
    </dgm:pt>
    <dgm:pt modelId="{BE4430BA-CF42-4FF9-9FF2-E065D81E5798}" type="pres">
      <dgm:prSet presAssocID="{8A5ADD1A-C38C-43AB-9694-CD6BEF657657}" presName="composite" presStyleCnt="0"/>
      <dgm:spPr/>
    </dgm:pt>
    <dgm:pt modelId="{46BDB9DD-3CCB-483A-A996-63499F2145CD}" type="pres">
      <dgm:prSet presAssocID="{8A5ADD1A-C38C-43AB-9694-CD6BEF657657}" presName="parentText" presStyleLbl="alignNode1" presStyleIdx="0" presStyleCnt="2" custScaleX="99365">
        <dgm:presLayoutVars>
          <dgm:chMax val="1"/>
          <dgm:bulletEnabled val="1"/>
        </dgm:presLayoutVars>
      </dgm:prSet>
      <dgm:spPr/>
    </dgm:pt>
    <dgm:pt modelId="{0038D938-C9DD-4420-AEBB-D1DB7C889C9B}" type="pres">
      <dgm:prSet presAssocID="{8A5ADD1A-C38C-43AB-9694-CD6BEF657657}" presName="descendantText" presStyleLbl="alignAcc1" presStyleIdx="0" presStyleCnt="2" custScaleX="99827" custScaleY="128547" custLinFactNeighborX="878" custLinFactNeighborY="-148">
        <dgm:presLayoutVars>
          <dgm:bulletEnabled val="1"/>
        </dgm:presLayoutVars>
      </dgm:prSet>
      <dgm:spPr/>
    </dgm:pt>
    <dgm:pt modelId="{7BB89095-AC5D-4710-9F2F-0D3D118C9974}" type="pres">
      <dgm:prSet presAssocID="{C6E0E692-8241-4AE2-8F09-92D2355E5904}" presName="sp" presStyleCnt="0"/>
      <dgm:spPr/>
    </dgm:pt>
    <dgm:pt modelId="{F95A18E3-E68B-4AA7-A552-7127E3BA80DC}" type="pres">
      <dgm:prSet presAssocID="{D6B0503B-FB2E-4A34-B34A-42101C70BB8A}" presName="composite" presStyleCnt="0"/>
      <dgm:spPr/>
    </dgm:pt>
    <dgm:pt modelId="{A4B1B49C-9CBB-46EB-AAB6-498AD0D98C08}" type="pres">
      <dgm:prSet presAssocID="{D6B0503B-FB2E-4A34-B34A-42101C70BB8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F9DFA19-2364-4393-9028-AF6E50390CA9}" type="pres">
      <dgm:prSet presAssocID="{D6B0503B-FB2E-4A34-B34A-42101C70BB8A}" presName="descendantText" presStyleLbl="alignAcc1" presStyleIdx="1" presStyleCnt="2" custLinFactNeighborX="1282" custLinFactNeighborY="4396">
        <dgm:presLayoutVars>
          <dgm:bulletEnabled val="1"/>
        </dgm:presLayoutVars>
      </dgm:prSet>
      <dgm:spPr/>
    </dgm:pt>
  </dgm:ptLst>
  <dgm:cxnLst>
    <dgm:cxn modelId="{5E29E509-3F0C-46B5-A0C5-4509CEB5D67A}" type="presOf" srcId="{D6B0503B-FB2E-4A34-B34A-42101C70BB8A}" destId="{A4B1B49C-9CBB-46EB-AAB6-498AD0D98C08}" srcOrd="0" destOrd="0" presId="urn:microsoft.com/office/officeart/2005/8/layout/chevron2"/>
    <dgm:cxn modelId="{AF653712-004A-4041-82CA-2CBE2C54415C}" type="presOf" srcId="{F83750F3-846B-430A-A4DD-06F7E2515B73}" destId="{0038D938-C9DD-4420-AEBB-D1DB7C889C9B}" srcOrd="0" destOrd="3" presId="urn:microsoft.com/office/officeart/2005/8/layout/chevron2"/>
    <dgm:cxn modelId="{D0F96719-0059-4B8C-9265-6599948D5E8C}" srcId="{D6B0503B-FB2E-4A34-B34A-42101C70BB8A}" destId="{2256F419-0252-41F8-9858-BBE3CE5B7BBA}" srcOrd="0" destOrd="0" parTransId="{09A09413-34E7-4EA0-9A2A-D0D4A1972051}" sibTransId="{ADAD76DE-A3C2-4F35-B954-4F51A183B2B5}"/>
    <dgm:cxn modelId="{6B02841A-6AB5-42FC-87B4-431EA8CC226A}" type="presOf" srcId="{2256F419-0252-41F8-9858-BBE3CE5B7BBA}" destId="{4F9DFA19-2364-4393-9028-AF6E50390CA9}" srcOrd="0" destOrd="0" presId="urn:microsoft.com/office/officeart/2005/8/layout/chevron2"/>
    <dgm:cxn modelId="{7252CB1D-8351-4693-BB8D-F44C133E4C06}" srcId="{8A5ADD1A-C38C-43AB-9694-CD6BEF657657}" destId="{50666019-D463-42AB-8667-301A67551583}" srcOrd="0" destOrd="0" parTransId="{4057F8CD-9D1C-4EC5-9F0E-011D96A3BDB2}" sibTransId="{A5291987-5DF0-420A-99C3-E4D867E39F96}"/>
    <dgm:cxn modelId="{28B25E25-71ED-4ECD-8CE9-15F546010047}" srcId="{6397110D-EE64-47D7-A1BD-694F677520E5}" destId="{8A5ADD1A-C38C-43AB-9694-CD6BEF657657}" srcOrd="0" destOrd="0" parTransId="{E86D2B75-D150-4C2D-B058-3E235D3203F4}" sibTransId="{C6E0E692-8241-4AE2-8F09-92D2355E5904}"/>
    <dgm:cxn modelId="{359F9928-9528-455E-B767-7B2069D420D8}" type="presOf" srcId="{50666019-D463-42AB-8667-301A67551583}" destId="{0038D938-C9DD-4420-AEBB-D1DB7C889C9B}" srcOrd="0" destOrd="0" presId="urn:microsoft.com/office/officeart/2005/8/layout/chevron2"/>
    <dgm:cxn modelId="{D15C812D-C759-4F73-9871-1A2EF9A8859F}" srcId="{50666019-D463-42AB-8667-301A67551583}" destId="{73038836-0911-42E1-8A9A-E494C43AA577}" srcOrd="1" destOrd="0" parTransId="{C239CA6E-0791-41ED-8088-5CAF5C4F6347}" sibTransId="{6979A976-E433-4040-B316-AF2FE9E80256}"/>
    <dgm:cxn modelId="{F0A0F639-6412-49E6-B758-7A357A144B89}" type="presOf" srcId="{FE62815B-FC28-449F-BCAA-2F875F34DEDA}" destId="{0038D938-C9DD-4420-AEBB-D1DB7C889C9B}" srcOrd="0" destOrd="1" presId="urn:microsoft.com/office/officeart/2005/8/layout/chevron2"/>
    <dgm:cxn modelId="{57A52474-8927-4159-BEE7-51CD109A902A}" srcId="{50666019-D463-42AB-8667-301A67551583}" destId="{FE62815B-FC28-449F-BCAA-2F875F34DEDA}" srcOrd="0" destOrd="0" parTransId="{5DBB20BE-E940-467C-A508-EBA9476BAD11}" sibTransId="{6A580552-065F-4D0F-ACC0-AF5EEFE19483}"/>
    <dgm:cxn modelId="{0CFF4556-C15A-4D28-A0BD-CF4DD22407C7}" type="presOf" srcId="{6397110D-EE64-47D7-A1BD-694F677520E5}" destId="{75955A2C-A92D-4B71-89E2-1A388AE05F7C}" srcOrd="0" destOrd="0" presId="urn:microsoft.com/office/officeart/2005/8/layout/chevron2"/>
    <dgm:cxn modelId="{F290C257-3141-4C22-AFCE-178A978660A9}" srcId="{6397110D-EE64-47D7-A1BD-694F677520E5}" destId="{D6B0503B-FB2E-4A34-B34A-42101C70BB8A}" srcOrd="1" destOrd="0" parTransId="{072D7513-D321-42C3-AB79-B46BBC702003}" sibTransId="{9132368E-5A4F-430F-BC5A-0656005E8C24}"/>
    <dgm:cxn modelId="{A873F498-6E86-4433-A5FA-C95CD00E91E1}" type="presOf" srcId="{73038836-0911-42E1-8A9A-E494C43AA577}" destId="{0038D938-C9DD-4420-AEBB-D1DB7C889C9B}" srcOrd="0" destOrd="2" presId="urn:microsoft.com/office/officeart/2005/8/layout/chevron2"/>
    <dgm:cxn modelId="{513D93EA-EA23-4B85-9D57-545C9217D723}" srcId="{50666019-D463-42AB-8667-301A67551583}" destId="{F83750F3-846B-430A-A4DD-06F7E2515B73}" srcOrd="2" destOrd="0" parTransId="{1CBD47C1-D11C-4C1C-8042-B5D4A6119B7F}" sibTransId="{B1468B9E-EE0D-4CFE-B9CB-5AD71BAAC8E3}"/>
    <dgm:cxn modelId="{EB8E6CEF-7C17-4519-8D19-7BFA2F576840}" type="presOf" srcId="{8A5ADD1A-C38C-43AB-9694-CD6BEF657657}" destId="{46BDB9DD-3CCB-483A-A996-63499F2145CD}" srcOrd="0" destOrd="0" presId="urn:microsoft.com/office/officeart/2005/8/layout/chevron2"/>
    <dgm:cxn modelId="{544414C8-2D8D-4390-B455-609D2616811E}" type="presParOf" srcId="{75955A2C-A92D-4B71-89E2-1A388AE05F7C}" destId="{BE4430BA-CF42-4FF9-9FF2-E065D81E5798}" srcOrd="0" destOrd="0" presId="urn:microsoft.com/office/officeart/2005/8/layout/chevron2"/>
    <dgm:cxn modelId="{B8C1380F-32CC-4F42-A1BD-F6B25665D340}" type="presParOf" srcId="{BE4430BA-CF42-4FF9-9FF2-E065D81E5798}" destId="{46BDB9DD-3CCB-483A-A996-63499F2145CD}" srcOrd="0" destOrd="0" presId="urn:microsoft.com/office/officeart/2005/8/layout/chevron2"/>
    <dgm:cxn modelId="{C4B92ED0-A5B8-4309-B787-974E9CC48B0A}" type="presParOf" srcId="{BE4430BA-CF42-4FF9-9FF2-E065D81E5798}" destId="{0038D938-C9DD-4420-AEBB-D1DB7C889C9B}" srcOrd="1" destOrd="0" presId="urn:microsoft.com/office/officeart/2005/8/layout/chevron2"/>
    <dgm:cxn modelId="{8C934387-3F38-4C35-B3C6-63794614BE0D}" type="presParOf" srcId="{75955A2C-A92D-4B71-89E2-1A388AE05F7C}" destId="{7BB89095-AC5D-4710-9F2F-0D3D118C9974}" srcOrd="1" destOrd="0" presId="urn:microsoft.com/office/officeart/2005/8/layout/chevron2"/>
    <dgm:cxn modelId="{FA1D6A77-B70B-4693-99F0-9F93E9C3BDB7}" type="presParOf" srcId="{75955A2C-A92D-4B71-89E2-1A388AE05F7C}" destId="{F95A18E3-E68B-4AA7-A552-7127E3BA80DC}" srcOrd="2" destOrd="0" presId="urn:microsoft.com/office/officeart/2005/8/layout/chevron2"/>
    <dgm:cxn modelId="{D950227C-6C82-4877-B35E-5096C35AF066}" type="presParOf" srcId="{F95A18E3-E68B-4AA7-A552-7127E3BA80DC}" destId="{A4B1B49C-9CBB-46EB-AAB6-498AD0D98C08}" srcOrd="0" destOrd="0" presId="urn:microsoft.com/office/officeart/2005/8/layout/chevron2"/>
    <dgm:cxn modelId="{4BFCF9B9-B176-4093-B1C9-67AA3838F7F0}" type="presParOf" srcId="{F95A18E3-E68B-4AA7-A552-7127E3BA80DC}" destId="{4F9DFA19-2364-4393-9028-AF6E50390C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4EF3-D25D-4BE9-8E2C-CDD1AB6CBBDD}">
      <dsp:nvSpPr>
        <dsp:cNvPr id="0" name=""/>
        <dsp:cNvSpPr/>
      </dsp:nvSpPr>
      <dsp:spPr>
        <a:xfrm rot="5400000">
          <a:off x="-518308" y="521580"/>
          <a:ext cx="3455389" cy="2418772"/>
        </a:xfrm>
        <a:prstGeom prst="chevron">
          <a:avLst/>
        </a:prstGeom>
        <a:solidFill>
          <a:schemeClr val="tx1"/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Preparation</a:t>
          </a:r>
        </a:p>
      </dsp:txBody>
      <dsp:txXfrm rot="-5400000">
        <a:off x="1" y="1212657"/>
        <a:ext cx="2418772" cy="1036617"/>
      </dsp:txXfrm>
    </dsp:sp>
    <dsp:sp modelId="{FD4A8D79-5880-4CE1-8C76-6229507EA677}">
      <dsp:nvSpPr>
        <dsp:cNvPr id="0" name=""/>
        <dsp:cNvSpPr/>
      </dsp:nvSpPr>
      <dsp:spPr>
        <a:xfrm rot="5400000">
          <a:off x="6506234" y="-4084190"/>
          <a:ext cx="2246002" cy="104209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cs typeface="Calibri Light"/>
            </a:rPr>
            <a:t>Nutrient agar plates were inoculated by swabbing test subject's hands before and after washing in all four sinks</a:t>
          </a:r>
        </a:p>
      </dsp:txBody>
      <dsp:txXfrm rot="-5400000">
        <a:off x="2418773" y="112912"/>
        <a:ext cx="10311285" cy="2026720"/>
      </dsp:txXfrm>
    </dsp:sp>
    <dsp:sp modelId="{40170D16-33B1-49E5-9B4C-5716A75F28B0}">
      <dsp:nvSpPr>
        <dsp:cNvPr id="0" name=""/>
        <dsp:cNvSpPr/>
      </dsp:nvSpPr>
      <dsp:spPr>
        <a:xfrm rot="5400000">
          <a:off x="-518308" y="3698143"/>
          <a:ext cx="3455389" cy="2418772"/>
        </a:xfrm>
        <a:prstGeom prst="chevron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Focus</a:t>
          </a:r>
        </a:p>
      </dsp:txBody>
      <dsp:txXfrm rot="-5400000">
        <a:off x="1" y="4389220"/>
        <a:ext cx="2418772" cy="1036617"/>
      </dsp:txXfrm>
    </dsp:sp>
    <dsp:sp modelId="{A6E9122A-D64E-4116-AD2A-008B89E53EB5}">
      <dsp:nvSpPr>
        <dsp:cNvPr id="0" name=""/>
        <dsp:cNvSpPr/>
      </dsp:nvSpPr>
      <dsp:spPr>
        <a:xfrm rot="5400000">
          <a:off x="6506234" y="-1330369"/>
          <a:ext cx="2246002" cy="104209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2 focus sinks were selected after examining number of colonies on plates from washed hands</a:t>
          </a:r>
        </a:p>
      </dsp:txBody>
      <dsp:txXfrm rot="-5400000">
        <a:off x="2418773" y="2866733"/>
        <a:ext cx="10311285" cy="202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DB9DD-3CCB-483A-A996-63499F2145CD}">
      <dsp:nvSpPr>
        <dsp:cNvPr id="0" name=""/>
        <dsp:cNvSpPr/>
      </dsp:nvSpPr>
      <dsp:spPr>
        <a:xfrm rot="5400000">
          <a:off x="-513765" y="827687"/>
          <a:ext cx="3334122" cy="2306591"/>
        </a:xfrm>
        <a:prstGeom prst="chevron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Variable</a:t>
          </a:r>
        </a:p>
      </dsp:txBody>
      <dsp:txXfrm rot="-5400000">
        <a:off x="1" y="1467218"/>
        <a:ext cx="2306591" cy="1027531"/>
      </dsp:txXfrm>
    </dsp:sp>
    <dsp:sp modelId="{0038D938-C9DD-4420-AEBB-D1DB7C889C9B}">
      <dsp:nvSpPr>
        <dsp:cNvPr id="0" name=""/>
        <dsp:cNvSpPr/>
      </dsp:nvSpPr>
      <dsp:spPr>
        <a:xfrm rot="5400000">
          <a:off x="6195329" y="-3854723"/>
          <a:ext cx="2788567" cy="10500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Source of contamination was then explored: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Faucet handle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Water from faucet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Soap dispenser</a:t>
          </a:r>
        </a:p>
      </dsp:txBody>
      <dsp:txXfrm rot="-5400000">
        <a:off x="2339529" y="137204"/>
        <a:ext cx="10364041" cy="2516313"/>
      </dsp:txXfrm>
    </dsp:sp>
    <dsp:sp modelId="{A4B1B49C-9CBB-46EB-AAB6-498AD0D98C08}">
      <dsp:nvSpPr>
        <dsp:cNvPr id="0" name=""/>
        <dsp:cNvSpPr/>
      </dsp:nvSpPr>
      <dsp:spPr>
        <a:xfrm rot="5400000">
          <a:off x="-506394" y="3888690"/>
          <a:ext cx="3334122" cy="232133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Analysis</a:t>
          </a:r>
        </a:p>
      </dsp:txBody>
      <dsp:txXfrm rot="-5400000">
        <a:off x="1" y="4542961"/>
        <a:ext cx="2321332" cy="1012790"/>
      </dsp:txXfrm>
    </dsp:sp>
    <dsp:sp modelId="{4F9DFA19-2364-4393-9028-AF6E50390CA9}">
      <dsp:nvSpPr>
        <dsp:cNvPr id="0" name=""/>
        <dsp:cNvSpPr/>
      </dsp:nvSpPr>
      <dsp:spPr>
        <a:xfrm rot="5400000">
          <a:off x="6495866" y="-696876"/>
          <a:ext cx="2169297" cy="10518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Gel electrophoresis was conducted on 16s rRNA</a:t>
          </a:r>
        </a:p>
      </dsp:txBody>
      <dsp:txXfrm rot="-5400000">
        <a:off x="2321332" y="3583554"/>
        <a:ext cx="10412469" cy="195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7DEF-6D0C-4C5A-8E4E-8E9BA71D76A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322EA-A9ED-4AD7-87DA-5DD711E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322EA-A9ED-4AD7-87DA-5DD711EF2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7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B4A7-C599-49EB-A502-6CC95828200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592D-D24F-4D26-B4C6-359D26E5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diagramDrawing" Target="../diagrams/drawing2.xml"/><Relationship Id="rId23" Type="http://schemas.openxmlformats.org/officeDocument/2006/relationships/image" Target="../media/image10.png"/><Relationship Id="rId10" Type="http://schemas.microsoft.com/office/2007/relationships/diagramDrawing" Target="../diagrams/drawing1.xml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22B27E-0F71-4785-BE2E-91B5B208BB84}"/>
              </a:ext>
            </a:extLst>
          </p:cNvPr>
          <p:cNvSpPr/>
          <p:nvPr/>
        </p:nvSpPr>
        <p:spPr>
          <a:xfrm>
            <a:off x="0" y="0"/>
            <a:ext cx="27432000" cy="571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F073F-97C3-4177-9C1F-32076488F1D8}"/>
              </a:ext>
            </a:extLst>
          </p:cNvPr>
          <p:cNvSpPr txBox="1"/>
          <p:nvPr/>
        </p:nvSpPr>
        <p:spPr>
          <a:xfrm>
            <a:off x="1601229" y="566464"/>
            <a:ext cx="24191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Suspected Contamination in the Microbiology Lab: The Dirty Truth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1BF4C-16FF-4D8C-82A8-57B97C4596E4}"/>
              </a:ext>
            </a:extLst>
          </p:cNvPr>
          <p:cNvSpPr txBox="1"/>
          <p:nvPr/>
        </p:nvSpPr>
        <p:spPr>
          <a:xfrm>
            <a:off x="3920134" y="3536933"/>
            <a:ext cx="20201332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Kaitlyn Marston, Meagan St. John, Tiffany Yun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and Victoria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Acosta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Course: BIOL 305 Microbiology Instructor:  Denis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Trubitsyn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Biological &amp; Environmental Sciences, Longwood University, Farmville, VA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C89DF-34A6-4125-B258-E406139D2C78}"/>
              </a:ext>
            </a:extLst>
          </p:cNvPr>
          <p:cNvSpPr txBox="1"/>
          <p:nvPr/>
        </p:nvSpPr>
        <p:spPr>
          <a:xfrm>
            <a:off x="-11012" y="6206893"/>
            <a:ext cx="1353657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4EF92-A6F2-45E8-88B3-0A167B3CD8C0}"/>
              </a:ext>
            </a:extLst>
          </p:cNvPr>
          <p:cNvSpPr txBox="1"/>
          <p:nvPr/>
        </p:nvSpPr>
        <p:spPr>
          <a:xfrm>
            <a:off x="0" y="22498969"/>
            <a:ext cx="1352556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6D56D-F533-4E3F-9FAC-206C9101782B}"/>
              </a:ext>
            </a:extLst>
          </p:cNvPr>
          <p:cNvSpPr txBox="1"/>
          <p:nvPr/>
        </p:nvSpPr>
        <p:spPr>
          <a:xfrm>
            <a:off x="13895426" y="20848955"/>
            <a:ext cx="1353657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0836B-90A6-4B18-B756-D2B271C02D5F}"/>
              </a:ext>
            </a:extLst>
          </p:cNvPr>
          <p:cNvSpPr txBox="1"/>
          <p:nvPr/>
        </p:nvSpPr>
        <p:spPr>
          <a:xfrm>
            <a:off x="13839713" y="31973916"/>
            <a:ext cx="1352556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Cited</a:t>
            </a:r>
          </a:p>
        </p:txBody>
      </p:sp>
      <p:pic>
        <p:nvPicPr>
          <p:cNvPr id="20" name="Picture 6" descr="http://upload.wikimedia.org/wikipedia/en/3/35/Longwood_University_Logo.png">
            <a:extLst>
              <a:ext uri="{FF2B5EF4-FFF2-40B4-BE49-F238E27FC236}">
                <a16:creationId xmlns:a16="http://schemas.microsoft.com/office/drawing/2014/main" id="{5946C12E-0511-4D15-8C45-13200410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51" y="2952518"/>
            <a:ext cx="2318905" cy="2318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FBCFFB0F-86B8-4B38-938A-0A963AFCA0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97573" l="2041" r="97551">
                        <a14:foregroundMark x1="56327" y1="10680" x2="56327" y2="10680"/>
                        <a14:foregroundMark x1="65306" y1="5825" x2="65306" y2="5825"/>
                        <a14:foregroundMark x1="66122" y1="2913" x2="66122" y2="2913"/>
                        <a14:foregroundMark x1="69388" y1="2427" x2="69388" y2="2427"/>
                        <a14:foregroundMark x1="90204" y1="64078" x2="90204" y2="64078"/>
                        <a14:foregroundMark x1="73469" y1="91262" x2="73469" y2="91262"/>
                        <a14:foregroundMark x1="78367" y1="98058" x2="78367" y2="98058"/>
                        <a14:foregroundMark x1="97143" y1="74272" x2="97143" y2="74272"/>
                        <a14:foregroundMark x1="97959" y1="63592" x2="97959" y2="63592"/>
                        <a14:foregroundMark x1="24082" y1="46602" x2="24082" y2="46602"/>
                        <a14:foregroundMark x1="2041" y1="31553" x2="2041" y2="31553"/>
                        <a14:foregroundMark x1="69388" y1="34951" x2="69388" y2="34951"/>
                        <a14:foregroundMark x1="69388" y1="2427" x2="69388" y2="2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7825">
            <a:off x="23905283" y="2737727"/>
            <a:ext cx="2441950" cy="20532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9E7256-4A58-4150-8853-C418979748C9}"/>
              </a:ext>
            </a:extLst>
          </p:cNvPr>
          <p:cNvSpPr txBox="1"/>
          <p:nvPr/>
        </p:nvSpPr>
        <p:spPr>
          <a:xfrm>
            <a:off x="13895426" y="6206893"/>
            <a:ext cx="1353657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48F443-F44D-4CB9-A006-0FF0E16081CE}"/>
              </a:ext>
            </a:extLst>
          </p:cNvPr>
          <p:cNvSpPr txBox="1"/>
          <p:nvPr/>
        </p:nvSpPr>
        <p:spPr>
          <a:xfrm>
            <a:off x="79554" y="7252507"/>
            <a:ext cx="13446008" cy="7609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primary source of microbial contamination in rural water is found in fecal matter run off.</a:t>
            </a:r>
            <a:r>
              <a:rPr lang="en-US" sz="3600" baseline="30000" dirty="0">
                <a:cs typeface="Calibri"/>
              </a:rPr>
              <a:t>1</a:t>
            </a:r>
            <a:endParaRPr lang="en-US" sz="3600" dirty="0">
              <a:cs typeface="Calibri"/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Point sources: storage facilities and feedlots.</a:t>
            </a:r>
            <a:endParaRPr lang="en-US" sz="3600" dirty="0">
              <a:cs typeface="Calibri"/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Nonpoint sources: grazed pastures and rangelands.</a:t>
            </a:r>
            <a:endParaRPr lang="en-US" sz="3600" dirty="0">
              <a:cs typeface="Calibri"/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Non-agricultural sources: failing septic systems and wildlife. </a:t>
            </a:r>
            <a:endParaRPr lang="en-US" sz="3600" dirty="0">
              <a:cs typeface="Calibri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 has been previously researched that the most popular genus found on healthy mouse and human skin is </a:t>
            </a:r>
            <a:r>
              <a:rPr lang="en-US" sz="3600" i="1" dirty="0"/>
              <a:t>Pseudomonas </a:t>
            </a:r>
            <a:r>
              <a:rPr lang="en-US" sz="3600" dirty="0"/>
              <a:t>(Figure 1).</a:t>
            </a:r>
            <a:r>
              <a:rPr lang="en-US" sz="3600" baseline="30000" dirty="0"/>
              <a:t>2 </a:t>
            </a:r>
            <a:endParaRPr lang="en-US" sz="3600" baseline="30000" dirty="0">
              <a:cs typeface="Calibri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i="1" dirty="0"/>
              <a:t>Pseudomonas </a:t>
            </a:r>
            <a:r>
              <a:rPr lang="en-US" sz="3600" dirty="0"/>
              <a:t>is also found in drinking water (Table 1).</a:t>
            </a:r>
            <a:r>
              <a:rPr lang="en-US" sz="3600" baseline="30000" dirty="0"/>
              <a:t>3</a:t>
            </a:r>
            <a:endParaRPr lang="en-US" sz="3600" i="1" baseline="30000" dirty="0">
              <a:cs typeface="Calibri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Bacteria commonly form biofilms, which promote biogeochemical cycling, occupy distinctive niches, and can cause disease.</a:t>
            </a:r>
            <a:r>
              <a:rPr lang="en-US" sz="3600" baseline="30000" dirty="0"/>
              <a:t>4</a:t>
            </a:r>
            <a:r>
              <a:rPr lang="en-US" sz="3600" dirty="0"/>
              <a:t> </a:t>
            </a:r>
            <a:endParaRPr lang="en-US" sz="3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aseline="300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A1527E-5093-4ED1-9885-46431C642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075829"/>
              </p:ext>
            </p:extLst>
          </p:nvPr>
        </p:nvGraphicFramePr>
        <p:xfrm>
          <a:off x="280542" y="23545081"/>
          <a:ext cx="12839699" cy="663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E6380B4-3310-4D1F-8C9F-03F00F6D2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130593"/>
              </p:ext>
            </p:extLst>
          </p:nvPr>
        </p:nvGraphicFramePr>
        <p:xfrm>
          <a:off x="337426" y="29653992"/>
          <a:ext cx="12839698" cy="672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48CF9411-08C9-421F-8634-BD87EAF774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89" y="13738990"/>
            <a:ext cx="5846252" cy="49416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86316E-D9D8-4A0D-9DDC-9064D250F35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216" y="14865813"/>
            <a:ext cx="5527504" cy="4671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C0EEA1-994B-46CB-9A62-F638B442FBAC}"/>
              </a:ext>
            </a:extLst>
          </p:cNvPr>
          <p:cNvSpPr txBox="1"/>
          <p:nvPr/>
        </p:nvSpPr>
        <p:spPr>
          <a:xfrm>
            <a:off x="517130" y="18892910"/>
            <a:ext cx="619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1. Abundance of microbes on human and mouse skin. </a:t>
            </a:r>
            <a:r>
              <a:rPr lang="en-US" sz="2400" dirty="0"/>
              <a:t>Hum is human; </a:t>
            </a:r>
            <a:r>
              <a:rPr lang="en-US" sz="2400" dirty="0" err="1"/>
              <a:t>mus</a:t>
            </a:r>
            <a:r>
              <a:rPr lang="en-US" sz="2400" dirty="0"/>
              <a:t> is mouse.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DD35E1-5CF8-4CB4-A437-D0B6AA18F604}"/>
              </a:ext>
            </a:extLst>
          </p:cNvPr>
          <p:cNvSpPr txBox="1"/>
          <p:nvPr/>
        </p:nvSpPr>
        <p:spPr>
          <a:xfrm>
            <a:off x="6802558" y="13740398"/>
            <a:ext cx="584625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/>
              <a:t>Table 1. Common genera found in drinking water. </a:t>
            </a:r>
            <a:r>
              <a:rPr lang="en-US" sz="2400" dirty="0"/>
              <a:t>Genera are listed in no order of abundance.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D230D-675C-4FDD-AF24-7ABA02226FCA}"/>
              </a:ext>
            </a:extLst>
          </p:cNvPr>
          <p:cNvSpPr txBox="1"/>
          <p:nvPr/>
        </p:nvSpPr>
        <p:spPr>
          <a:xfrm>
            <a:off x="14655778" y="10161934"/>
            <a:ext cx="4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544F5-512A-44BA-AAC8-F96C8E32F20B}"/>
              </a:ext>
            </a:extLst>
          </p:cNvPr>
          <p:cNvSpPr txBox="1"/>
          <p:nvPr/>
        </p:nvSpPr>
        <p:spPr>
          <a:xfrm>
            <a:off x="14376468" y="13041839"/>
            <a:ext cx="5846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2. Sample collecting for unwashed and washed was conducted on the same day with a sterile swab. </a:t>
            </a:r>
            <a:r>
              <a:rPr lang="en-US" sz="2400" dirty="0"/>
              <a:t>A) Right hand unwashed. B) Right hand washed in sink 4. C) Right hand unwashed. D) Right hand washed in sink 3</a:t>
            </a:r>
            <a:r>
              <a:rPr lang="en-US" sz="2400" b="1" dirty="0"/>
              <a:t>. </a:t>
            </a:r>
          </a:p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F040B0-E526-4B90-9FC0-6EC0658DCF11}"/>
              </a:ext>
            </a:extLst>
          </p:cNvPr>
          <p:cNvSpPr txBox="1"/>
          <p:nvPr/>
        </p:nvSpPr>
        <p:spPr>
          <a:xfrm>
            <a:off x="12239739" y="8607505"/>
            <a:ext cx="5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050714-F22B-4F60-A7D5-508F8F211865}"/>
              </a:ext>
            </a:extLst>
          </p:cNvPr>
          <p:cNvSpPr txBox="1"/>
          <p:nvPr/>
        </p:nvSpPr>
        <p:spPr>
          <a:xfrm>
            <a:off x="18146207" y="7667118"/>
            <a:ext cx="17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D5F755-9F9E-4F04-99EC-11AB8F71D847}"/>
              </a:ext>
            </a:extLst>
          </p:cNvPr>
          <p:cNvSpPr txBox="1"/>
          <p:nvPr/>
        </p:nvSpPr>
        <p:spPr>
          <a:xfrm>
            <a:off x="270689" y="20201424"/>
            <a:ext cx="13189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Hypothesis:</a:t>
            </a:r>
          </a:p>
          <a:p>
            <a:r>
              <a:rPr lang="en-US" sz="3600" dirty="0"/>
              <a:t>Due to prevalence of microbes in the lab, there will be contamination of hands after washing.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D58B5A-9CB6-429F-AC90-E047991CA91D}"/>
              </a:ext>
            </a:extLst>
          </p:cNvPr>
          <p:cNvSpPr txBox="1"/>
          <p:nvPr/>
        </p:nvSpPr>
        <p:spPr>
          <a:xfrm>
            <a:off x="14003042" y="27259700"/>
            <a:ext cx="56826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u="sng" dirty="0"/>
              <a:t>Broader Implications</a:t>
            </a:r>
            <a:r>
              <a:rPr lang="en-US" sz="4000" b="1" dirty="0"/>
              <a:t>: </a:t>
            </a:r>
            <a:br>
              <a:rPr lang="en-US" sz="3600" dirty="0"/>
            </a:br>
            <a:r>
              <a:rPr lang="en-US" sz="3600" dirty="0"/>
              <a:t>Stricter safety practices in the lab including sanitizing all lab surfaces and requirement of thorough handwashing.  ​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DBA84-45CB-4420-9740-0E361898631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842" y="22161659"/>
            <a:ext cx="5682607" cy="4261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13BCE2-D142-412C-BC32-B621347028D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7424" y="15749045"/>
            <a:ext cx="2986499" cy="2892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50CC22-1E03-4424-A236-5174298447C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6109" y="15749045"/>
            <a:ext cx="3001533" cy="28920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8618C9-889E-4271-ACFF-DADBDE675C5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4803" y="15747833"/>
            <a:ext cx="2916435" cy="28305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03F7004-56E1-4419-B75C-0543104853B3}"/>
              </a:ext>
            </a:extLst>
          </p:cNvPr>
          <p:cNvSpPr txBox="1"/>
          <p:nvPr/>
        </p:nvSpPr>
        <p:spPr>
          <a:xfrm>
            <a:off x="19971917" y="22027470"/>
            <a:ext cx="7281415" cy="9456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An increase of bacterial colonies were found on the test subject's hands after washing from sink 4​.</a:t>
            </a:r>
          </a:p>
          <a:p>
            <a:pPr marL="571500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In sink 3, there was a slight decrease in bacterial colonies that were found on the hands after washing​.</a:t>
            </a:r>
            <a:endParaRPr lang="en-US" sz="3600" dirty="0">
              <a:cs typeface="Calibri"/>
            </a:endParaRPr>
          </a:p>
          <a:p>
            <a:pPr marL="571500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​No bacterial colonies were found in the water​</a:t>
            </a:r>
            <a:endParaRPr lang="en-US" sz="3600" dirty="0">
              <a:cs typeface="Calibri"/>
            </a:endParaRPr>
          </a:p>
          <a:p>
            <a:pPr marL="571500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Sink handle:​</a:t>
            </a:r>
          </a:p>
          <a:p>
            <a:pPr marL="1485900" lvl="2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dark yellow, irregular, serratus,​ raised​</a:t>
            </a:r>
            <a:endParaRPr lang="en-US" sz="3600" dirty="0">
              <a:cs typeface="Calibri"/>
            </a:endParaRPr>
          </a:p>
          <a:p>
            <a:pPr marL="571500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Soap dispenser:​</a:t>
            </a:r>
          </a:p>
          <a:p>
            <a:pPr marL="1485900" lvl="2" indent="-57150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light yellow, irregular, undulate,​ raised​</a:t>
            </a:r>
          </a:p>
          <a:p>
            <a:pPr fontAlgn="base"/>
            <a:r>
              <a:rPr lang="en-US" sz="3600" dirty="0"/>
              <a:t>​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094E5B-BF63-440E-9E3E-094A2BBD989D}"/>
              </a:ext>
            </a:extLst>
          </p:cNvPr>
          <p:cNvSpPr txBox="1"/>
          <p:nvPr/>
        </p:nvSpPr>
        <p:spPr>
          <a:xfrm>
            <a:off x="18930034" y="1583154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AC4930-26AA-41FB-8FC3-3BBC47FA8126}"/>
              </a:ext>
            </a:extLst>
          </p:cNvPr>
          <p:cNvSpPr txBox="1"/>
          <p:nvPr/>
        </p:nvSpPr>
        <p:spPr>
          <a:xfrm>
            <a:off x="23868573" y="1914409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7D30F01-0D08-4C14-9B6D-08191F10DBA9}"/>
              </a:ext>
            </a:extLst>
          </p:cNvPr>
          <p:cNvSpPr txBox="1"/>
          <p:nvPr/>
        </p:nvSpPr>
        <p:spPr>
          <a:xfrm>
            <a:off x="20876868" y="13105680"/>
            <a:ext cx="5965872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Figure 3. </a:t>
            </a:r>
            <a:r>
              <a:rPr lang="en-US" sz="2400" b="1" dirty="0"/>
              <a:t>Agarose gel electrophoresis of PCR were amplified. </a:t>
            </a:r>
            <a:r>
              <a:rPr lang="en-US" sz="2400"/>
              <a:t>Lanes four and five were utilized for this experiment. Lane one is used for size measurements of base pairs. Column</a:t>
            </a:r>
            <a:r>
              <a:rPr lang="en-US" sz="2400" dirty="0"/>
              <a:t> 4 is </a:t>
            </a:r>
            <a:r>
              <a:rPr lang="en-US" sz="2400"/>
              <a:t>the</a:t>
            </a:r>
            <a:r>
              <a:rPr lang="en-US" sz="2400" dirty="0"/>
              <a:t> colony </a:t>
            </a:r>
            <a:r>
              <a:rPr lang="en-US" sz="2400"/>
              <a:t>isolated </a:t>
            </a:r>
            <a:r>
              <a:rPr lang="en-US" sz="2400" dirty="0"/>
              <a:t>from Fig. 2B and 5 </a:t>
            </a:r>
            <a:r>
              <a:rPr lang="en-US" sz="2400"/>
              <a:t>is the colony isolated</a:t>
            </a:r>
            <a:r>
              <a:rPr lang="en-US" sz="2400" dirty="0"/>
              <a:t> from Figure 3C.</a:t>
            </a:r>
            <a:endParaRPr lang="en-US" sz="2400" b="1" dirty="0">
              <a:cs typeface="Calibri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6D1266-9411-4088-97E2-272F821649B2}"/>
              </a:ext>
            </a:extLst>
          </p:cNvPr>
          <p:cNvSpPr txBox="1"/>
          <p:nvPr/>
        </p:nvSpPr>
        <p:spPr>
          <a:xfrm>
            <a:off x="14003042" y="33239390"/>
            <a:ext cx="1283969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457200"/>
            <a:r>
              <a:rPr lang="en-US" sz="2400" dirty="0"/>
              <a:t>1. Jamieson, R., R. Gordon, D. Joy, and Lee H. 2004. Assessing microbial pollution of rural surface waters: a review of current watershed scale modeling approaches. Agricultural Water Management, 70(1): pp.1-17. </a:t>
            </a:r>
            <a:endParaRPr lang="en-US" sz="2400" dirty="0">
              <a:cs typeface="Calibri"/>
            </a:endParaRPr>
          </a:p>
          <a:p>
            <a:pPr indent="-457200"/>
            <a:r>
              <a:rPr lang="en-US" sz="2400" dirty="0"/>
              <a:t>2. Allen MJ et al. 2004. Heterotrophic plate count bacteria - what is their significance in drinking water? International Journal of Food Microbiology 92:265-274.</a:t>
            </a:r>
            <a:endParaRPr lang="en-US" sz="2400" dirty="0">
              <a:cs typeface="Calibri"/>
            </a:endParaRPr>
          </a:p>
          <a:p>
            <a:pPr indent="-457200"/>
            <a:r>
              <a:rPr lang="en-US" sz="2400" dirty="0"/>
              <a:t>2. Grice EA et al. 2008. A diversity profile of the human skin microbiota. Genome Research: 1-8.</a:t>
            </a:r>
            <a:endParaRPr lang="en-US" sz="2400" dirty="0">
              <a:cs typeface="Calibri"/>
            </a:endParaRPr>
          </a:p>
          <a:p>
            <a:pPr indent="-457200"/>
            <a:r>
              <a:rPr lang="en-US" sz="2400" dirty="0"/>
              <a:t>4. Nadell C, Drescher K, Foster KR. Spatial structure, cooperation and competition in biofilms. Nature Reviews Microbiology. 2016;14(9):589–600. doi:10.1038/nrmicro.2016.84</a:t>
            </a:r>
            <a:endParaRPr lang="en-US" sz="2400" dirty="0">
              <a:cs typeface="Calibri"/>
            </a:endParaRPr>
          </a:p>
        </p:txBody>
      </p:sp>
      <p:pic>
        <p:nvPicPr>
          <p:cNvPr id="16" name="Picture 15" descr="A screen shot of a computer&#10;&#10;Description automatically generated">
            <a:extLst>
              <a:ext uri="{FF2B5EF4-FFF2-40B4-BE49-F238E27FC236}">
                <a16:creationId xmlns:a16="http://schemas.microsoft.com/office/drawing/2014/main" id="{F502BD27-DA28-4981-86BE-3F543B09D97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7591" y="7382776"/>
            <a:ext cx="5846250" cy="56570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7B8985-9161-4932-8863-45AB17BAC51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6847" y="10165553"/>
            <a:ext cx="2990482" cy="282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5C18A9-3049-482E-B7BF-A3BD0865B19F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5239" y="7343778"/>
            <a:ext cx="2789491" cy="28475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CC2890D-ACC4-4AFD-B8BF-D4D08248925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1546" y="10135406"/>
            <a:ext cx="2812456" cy="2875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E6734B-DC26-4D8D-93A0-93275B767AC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6005" y="7347984"/>
            <a:ext cx="2977341" cy="28433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E3DFB5-95A6-42B7-A835-955EB534B0D2}"/>
              </a:ext>
            </a:extLst>
          </p:cNvPr>
          <p:cNvSpPr txBox="1"/>
          <p:nvPr/>
        </p:nvSpPr>
        <p:spPr>
          <a:xfrm>
            <a:off x="14385635" y="738306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353D5A-4C9A-4D4F-A2EA-6C1E095B88D8}"/>
              </a:ext>
            </a:extLst>
          </p:cNvPr>
          <p:cNvSpPr txBox="1"/>
          <p:nvPr/>
        </p:nvSpPr>
        <p:spPr>
          <a:xfrm>
            <a:off x="14385635" y="10127866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C31E74-5CAD-4333-949D-115C4B2DA701}"/>
              </a:ext>
            </a:extLst>
          </p:cNvPr>
          <p:cNvSpPr txBox="1"/>
          <p:nvPr/>
        </p:nvSpPr>
        <p:spPr>
          <a:xfrm>
            <a:off x="17321382" y="7383068"/>
            <a:ext cx="18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D7C8C8-A8D0-43FB-9E91-B5E2013C1DFB}"/>
              </a:ext>
            </a:extLst>
          </p:cNvPr>
          <p:cNvSpPr txBox="1"/>
          <p:nvPr/>
        </p:nvSpPr>
        <p:spPr>
          <a:xfrm>
            <a:off x="17264034" y="10161934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659D9B-3266-4DD8-9231-47418565B417}"/>
              </a:ext>
            </a:extLst>
          </p:cNvPr>
          <p:cNvSpPr/>
          <p:nvPr/>
        </p:nvSpPr>
        <p:spPr>
          <a:xfrm>
            <a:off x="15365443" y="18741491"/>
            <a:ext cx="985579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/>
              <a:t>Figure 4. Inoculated plates to test for growth. </a:t>
            </a:r>
            <a:r>
              <a:rPr lang="en-US" sz="2400" dirty="0"/>
              <a:t>A) Sink Handle at sink 4. B) Water tested at sink 4. C) Soap Dispenser tested at sink 4.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C33AE2-C5EA-43D9-A4BC-D9030D77B09B}"/>
              </a:ext>
            </a:extLst>
          </p:cNvPr>
          <p:cNvSpPr txBox="1"/>
          <p:nvPr/>
        </p:nvSpPr>
        <p:spPr>
          <a:xfrm>
            <a:off x="15530945" y="1575030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A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AB549A-B3C5-433F-9262-1DBCDC9FF8A7}"/>
              </a:ext>
            </a:extLst>
          </p:cNvPr>
          <p:cNvSpPr txBox="1"/>
          <p:nvPr/>
        </p:nvSpPr>
        <p:spPr>
          <a:xfrm>
            <a:off x="22296581" y="1575030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002A090-7BF5-4FB6-B124-D0E371076FB7}"/>
              </a:ext>
            </a:extLst>
          </p:cNvPr>
          <p:cNvSpPr/>
          <p:nvPr/>
        </p:nvSpPr>
        <p:spPr>
          <a:xfrm>
            <a:off x="14303554" y="12942496"/>
            <a:ext cx="5802701" cy="166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418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Acosta</dc:creator>
  <cp:lastModifiedBy>Meagan St. John</cp:lastModifiedBy>
  <cp:revision>264</cp:revision>
  <dcterms:created xsi:type="dcterms:W3CDTF">2018-11-08T15:00:42Z</dcterms:created>
  <dcterms:modified xsi:type="dcterms:W3CDTF">2019-03-31T17:02:25Z</dcterms:modified>
</cp:coreProperties>
</file>