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3800" autoAdjust="0"/>
  </p:normalViewPr>
  <p:slideViewPr>
    <p:cSldViewPr snapToGrid="0">
      <p:cViewPr varScale="1">
        <p:scale>
          <a:sx n="12" d="100"/>
          <a:sy n="12" d="100"/>
        </p:scale>
        <p:origin x="2478" y="9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impl\Documents\Cancer%20Bio\040318%20Propidium%20Iodide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impl\AppData\Local\Packages\Microsoft.MicrosoftEdge_8wekyb3d8bbwe\TempState\Downloads\LDH%20GRAPHS%20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simpl\AppData\Local\Packages\Microsoft.MicrosoftEdge_8wekyb3d8bbwe\TempState\Downloads\ELISA%20DATA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impl\AppData\Local\Packages\Microsoft.MicrosoftEdge_8wekyb3d8bbwe\TempState\Downloads\ELISA%20DATA%20(1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impl\AppData\Local\Packages\Microsoft.MicrosoftEdge_8wekyb3d8bbwe\TempState\Downloads\032018%20MTT%20DATA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DNA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Content</a:t>
            </a:r>
            <a:endParaRPr lang="en-US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67259677247991"/>
          <c:y val="0.15342518178339073"/>
          <c:w val="0.83684614385720524"/>
          <c:h val="0.76927566889959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'Meagan MTT'!$H$3:$H$9</c:f>
                <c:numCache>
                  <c:formatCode>General</c:formatCode>
                  <c:ptCount val="7"/>
                  <c:pt idx="0">
                    <c:v>15.50268793897798</c:v>
                  </c:pt>
                  <c:pt idx="1">
                    <c:v>11.846237095944574</c:v>
                  </c:pt>
                  <c:pt idx="2">
                    <c:v>1.5275252316519465</c:v>
                  </c:pt>
                  <c:pt idx="3">
                    <c:v>2.5166114784235836</c:v>
                  </c:pt>
                  <c:pt idx="4">
                    <c:v>2.0816659994661331</c:v>
                  </c:pt>
                  <c:pt idx="5">
                    <c:v>3.0550504633038935</c:v>
                  </c:pt>
                </c:numCache>
              </c:numRef>
            </c:plus>
            <c:minus>
              <c:numRef>
                <c:f>'Meagan MTT'!$H$3:$H$9</c:f>
                <c:numCache>
                  <c:formatCode>General</c:formatCode>
                  <c:ptCount val="7"/>
                  <c:pt idx="0">
                    <c:v>15.50268793897798</c:v>
                  </c:pt>
                  <c:pt idx="1">
                    <c:v>11.846237095944574</c:v>
                  </c:pt>
                  <c:pt idx="2">
                    <c:v>1.5275252316519465</c:v>
                  </c:pt>
                  <c:pt idx="3">
                    <c:v>2.5166114784235836</c:v>
                  </c:pt>
                  <c:pt idx="4">
                    <c:v>2.0816659994661331</c:v>
                  </c:pt>
                  <c:pt idx="5">
                    <c:v>3.0550504633038935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'Meagan MTT'!$L$3:$L$8</c:f>
              <c:strCache>
                <c:ptCount val="6"/>
                <c:pt idx="0">
                  <c:v>Media</c:v>
                </c:pt>
                <c:pt idx="1">
                  <c:v>DMSO</c:v>
                </c:pt>
                <c:pt idx="2">
                  <c:v>Ibu</c:v>
                </c:pt>
                <c:pt idx="3">
                  <c:v>Asp</c:v>
                </c:pt>
                <c:pt idx="4">
                  <c:v>Acet</c:v>
                </c:pt>
                <c:pt idx="5">
                  <c:v>Naprox</c:v>
                </c:pt>
              </c:strCache>
            </c:strRef>
          </c:cat>
          <c:val>
            <c:numRef>
              <c:f>'Meagan MTT'!$M$3:$M$8</c:f>
              <c:numCache>
                <c:formatCode>General</c:formatCode>
                <c:ptCount val="6"/>
                <c:pt idx="0">
                  <c:v>1974.3330000000001</c:v>
                </c:pt>
                <c:pt idx="1">
                  <c:v>1974.3330000000001</c:v>
                </c:pt>
                <c:pt idx="2">
                  <c:v>1024.6669999999999</c:v>
                </c:pt>
                <c:pt idx="3">
                  <c:v>1026.3330000000001</c:v>
                </c:pt>
                <c:pt idx="4">
                  <c:v>1024.3330000000001</c:v>
                </c:pt>
                <c:pt idx="5">
                  <c:v>1026.3330000000001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2-4F3E-B3C6-7935C143A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338328"/>
        <c:axId val="406337344"/>
      </c:barChart>
      <c:catAx>
        <c:axId val="40633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37344"/>
        <c:crosses val="autoZero"/>
        <c:auto val="1"/>
        <c:lblAlgn val="ctr"/>
        <c:lblOffset val="100"/>
        <c:noMultiLvlLbl val="0"/>
      </c:catAx>
      <c:valAx>
        <c:axId val="40633734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Mean</a:t>
                </a:r>
                <a:r>
                  <a:rPr lang="en-US" sz="1600" baseline="0">
                    <a:solidFill>
                      <a:sysClr val="windowText" lastClr="000000"/>
                    </a:solidFill>
                  </a:rPr>
                  <a:t> Fluorescnece Intensity</a:t>
                </a:r>
                <a:endParaRPr lang="en-US" sz="16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3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LDH Assay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'[LDH GRAPHS FINAL.xlsx]Meagan LDH'!$I$3:$I$8</c:f>
                <c:numCache>
                  <c:formatCode>General</c:formatCode>
                  <c:ptCount val="6"/>
                  <c:pt idx="0">
                    <c:v>1.5275252316519479E-3</c:v>
                  </c:pt>
                  <c:pt idx="1">
                    <c:v>1.0000000000000009E-3</c:v>
                  </c:pt>
                  <c:pt idx="2">
                    <c:v>1.5275252316519479E-3</c:v>
                  </c:pt>
                  <c:pt idx="3">
                    <c:v>2.0000000000000018E-3</c:v>
                  </c:pt>
                  <c:pt idx="4">
                    <c:v>1.0000000000000009E-3</c:v>
                  </c:pt>
                  <c:pt idx="5">
                    <c:v>1.0000000000000009E-3</c:v>
                  </c:pt>
                </c:numCache>
              </c:numRef>
            </c:plus>
            <c:minus>
              <c:numRef>
                <c:f>'[LDH GRAPHS FINAL.xlsx]Meagan LDH'!$I$3:$I$8</c:f>
                <c:numCache>
                  <c:formatCode>General</c:formatCode>
                  <c:ptCount val="6"/>
                  <c:pt idx="0">
                    <c:v>1.5275252316519479E-3</c:v>
                  </c:pt>
                  <c:pt idx="1">
                    <c:v>1.0000000000000009E-3</c:v>
                  </c:pt>
                  <c:pt idx="2">
                    <c:v>1.5275252316519479E-3</c:v>
                  </c:pt>
                  <c:pt idx="3">
                    <c:v>2.0000000000000018E-3</c:v>
                  </c:pt>
                  <c:pt idx="4">
                    <c:v>1.0000000000000009E-3</c:v>
                  </c:pt>
                  <c:pt idx="5">
                    <c:v>1.0000000000000009E-3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'[LDH GRAPHS FINAL.xlsx]Meagan LDH'!$L$3:$L$8</c:f>
              <c:strCache>
                <c:ptCount val="6"/>
                <c:pt idx="0">
                  <c:v>Media</c:v>
                </c:pt>
                <c:pt idx="1">
                  <c:v>DMSO</c:v>
                </c:pt>
                <c:pt idx="2">
                  <c:v>Ibu</c:v>
                </c:pt>
                <c:pt idx="3">
                  <c:v>Asp</c:v>
                </c:pt>
                <c:pt idx="4">
                  <c:v>Acet</c:v>
                </c:pt>
                <c:pt idx="5">
                  <c:v>Naprox</c:v>
                </c:pt>
              </c:strCache>
            </c:strRef>
          </c:cat>
          <c:val>
            <c:numRef>
              <c:f>'[LDH GRAPHS FINAL.xlsx]Meagan LDH'!$M$3:$M$8</c:f>
              <c:numCache>
                <c:formatCode>General</c:formatCode>
                <c:ptCount val="6"/>
                <c:pt idx="0">
                  <c:v>0.26109660574412552</c:v>
                </c:pt>
                <c:pt idx="1">
                  <c:v>0.21758050478677071</c:v>
                </c:pt>
                <c:pt idx="2">
                  <c:v>0.26109660574412552</c:v>
                </c:pt>
                <c:pt idx="3">
                  <c:v>8.7032201914707924E-2</c:v>
                </c:pt>
                <c:pt idx="4">
                  <c:v>8.7032201914707924E-2</c:v>
                </c:pt>
                <c:pt idx="5">
                  <c:v>0.21758050478677071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4AC8-BBAE-447DF5237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828368"/>
        <c:axId val="682823448"/>
      </c:barChart>
      <c:catAx>
        <c:axId val="68282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823448"/>
        <c:crosses val="autoZero"/>
        <c:auto val="1"/>
        <c:lblAlgn val="ctr"/>
        <c:lblOffset val="100"/>
        <c:noMultiLvlLbl val="0"/>
      </c:catAx>
      <c:valAx>
        <c:axId val="68282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Cytoxicity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82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TNF</a:t>
            </a:r>
            <a:r>
              <a:rPr lang="el-GR" sz="1800" b="1">
                <a:solidFill>
                  <a:schemeClr val="tx1"/>
                </a:solidFill>
              </a:rPr>
              <a:t>α</a:t>
            </a:r>
            <a:r>
              <a:rPr lang="en-US" sz="1800" b="1" baseline="0">
                <a:solidFill>
                  <a:schemeClr val="tx1"/>
                </a:solidFill>
              </a:rPr>
              <a:t> Secretion  </a:t>
            </a:r>
            <a:endParaRPr lang="en-US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587075655451299"/>
          <c:y val="4.3462488792153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'[ELISA DATA (1).xlsx]TNFa'!$M$34:$M$39</c:f>
                <c:numCache>
                  <c:formatCode>General</c:formatCode>
                  <c:ptCount val="6"/>
                  <c:pt idx="0">
                    <c:v>2.0484286387144848</c:v>
                  </c:pt>
                  <c:pt idx="1">
                    <c:v>2.1553139739945686</c:v>
                  </c:pt>
                  <c:pt idx="2">
                    <c:v>1.1000222472567784</c:v>
                  </c:pt>
                  <c:pt idx="3">
                    <c:v>0.32712199153460991</c:v>
                  </c:pt>
                  <c:pt idx="4">
                    <c:v>1.182588787547697</c:v>
                  </c:pt>
                  <c:pt idx="5">
                    <c:v>1.1000222472567784</c:v>
                  </c:pt>
                </c:numCache>
              </c:numRef>
            </c:plus>
            <c:minus>
              <c:numRef>
                <c:f>'[ELISA DATA (1).xlsx]TNFa'!$M$34:$M$39</c:f>
                <c:numCache>
                  <c:formatCode>General</c:formatCode>
                  <c:ptCount val="6"/>
                  <c:pt idx="0">
                    <c:v>2.0484286387144848</c:v>
                  </c:pt>
                  <c:pt idx="1">
                    <c:v>2.1553139739945686</c:v>
                  </c:pt>
                  <c:pt idx="2">
                    <c:v>1.1000222472567784</c:v>
                  </c:pt>
                  <c:pt idx="3">
                    <c:v>0.32712199153460991</c:v>
                  </c:pt>
                  <c:pt idx="4">
                    <c:v>1.182588787547697</c:v>
                  </c:pt>
                  <c:pt idx="5">
                    <c:v>1.1000222472567784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'[ELISA DATA (1).xlsx]TNFa'!$K$34:$K$39</c:f>
              <c:strCache>
                <c:ptCount val="6"/>
                <c:pt idx="0">
                  <c:v>Media</c:v>
                </c:pt>
                <c:pt idx="1">
                  <c:v>DMSO</c:v>
                </c:pt>
                <c:pt idx="2">
                  <c:v>Ibu</c:v>
                </c:pt>
                <c:pt idx="3">
                  <c:v>Asp</c:v>
                </c:pt>
                <c:pt idx="4">
                  <c:v>Acet</c:v>
                </c:pt>
                <c:pt idx="5">
                  <c:v>Naprox</c:v>
                </c:pt>
              </c:strCache>
            </c:strRef>
          </c:cat>
          <c:val>
            <c:numRef>
              <c:f>'[ELISA DATA (1).xlsx]TNFa'!$L$34:$L$39</c:f>
              <c:numCache>
                <c:formatCode>General</c:formatCode>
                <c:ptCount val="6"/>
                <c:pt idx="0">
                  <c:v>222.57504000366512</c:v>
                </c:pt>
                <c:pt idx="1">
                  <c:v>222.7990896412812</c:v>
                </c:pt>
                <c:pt idx="2">
                  <c:v>93.468634470459634</c:v>
                </c:pt>
                <c:pt idx="3">
                  <c:v>52.078467823108696</c:v>
                </c:pt>
                <c:pt idx="4">
                  <c:v>98.186096213450085</c:v>
                </c:pt>
                <c:pt idx="5">
                  <c:v>93.468634470459662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C-4B4B-B680-D1F12FA17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5327528"/>
        <c:axId val="2114139864"/>
      </c:barChart>
      <c:catAx>
        <c:axId val="212532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139864"/>
        <c:crosses val="autoZero"/>
        <c:auto val="1"/>
        <c:lblAlgn val="ctr"/>
        <c:lblOffset val="100"/>
        <c:noMultiLvlLbl val="0"/>
      </c:catAx>
      <c:valAx>
        <c:axId val="211413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TNFa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(pg/ml)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32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000"/>
            </a:pPr>
            <a:r>
              <a:rPr lang="en-US" sz="2000"/>
              <a:t>IL-6 Secretion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'[ELISA DATA (1).xlsx]IL-6'!$M$34:$M$39</c:f>
                <c:numCache>
                  <c:formatCode>General</c:formatCode>
                  <c:ptCount val="6"/>
                  <c:pt idx="0">
                    <c:v>2.2816978280799338</c:v>
                  </c:pt>
                  <c:pt idx="1">
                    <c:v>2.0245226256690123</c:v>
                  </c:pt>
                  <c:pt idx="2">
                    <c:v>1.0564480957732316</c:v>
                  </c:pt>
                  <c:pt idx="3">
                    <c:v>1.3186489194614806</c:v>
                  </c:pt>
                  <c:pt idx="4">
                    <c:v>0.67859914285978418</c:v>
                  </c:pt>
                  <c:pt idx="5">
                    <c:v>0.2418162463876341</c:v>
                  </c:pt>
                </c:numCache>
              </c:numRef>
            </c:plus>
            <c:minus>
              <c:numRef>
                <c:f>'[ELISA DATA (1).xlsx]IL-6'!$M$34:$M$39</c:f>
                <c:numCache>
                  <c:formatCode>General</c:formatCode>
                  <c:ptCount val="6"/>
                  <c:pt idx="0">
                    <c:v>2.2816978280799338</c:v>
                  </c:pt>
                  <c:pt idx="1">
                    <c:v>2.0245226256690123</c:v>
                  </c:pt>
                  <c:pt idx="2">
                    <c:v>1.0564480957732316</c:v>
                  </c:pt>
                  <c:pt idx="3">
                    <c:v>1.3186489194614806</c:v>
                  </c:pt>
                  <c:pt idx="4">
                    <c:v>0.67859914285978418</c:v>
                  </c:pt>
                  <c:pt idx="5">
                    <c:v>0.2418162463876341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'[ELISA DATA (1).xlsx]IL-6'!$K$34:$K$39</c:f>
              <c:strCache>
                <c:ptCount val="6"/>
                <c:pt idx="0">
                  <c:v>Media</c:v>
                </c:pt>
                <c:pt idx="1">
                  <c:v>DMSO</c:v>
                </c:pt>
                <c:pt idx="2">
                  <c:v>Ibu</c:v>
                </c:pt>
                <c:pt idx="3">
                  <c:v>Asp</c:v>
                </c:pt>
                <c:pt idx="4">
                  <c:v>Acet</c:v>
                </c:pt>
                <c:pt idx="5">
                  <c:v>Naprox</c:v>
                </c:pt>
              </c:strCache>
            </c:strRef>
          </c:cat>
          <c:val>
            <c:numRef>
              <c:f>'[ELISA DATA (1).xlsx]IL-6'!$L$34:$L$39</c:f>
              <c:numCache>
                <c:formatCode>General</c:formatCode>
                <c:ptCount val="6"/>
                <c:pt idx="0">
                  <c:v>286.75778479117895</c:v>
                </c:pt>
                <c:pt idx="1">
                  <c:v>289.80736291910711</c:v>
                </c:pt>
                <c:pt idx="2">
                  <c:v>137.22098426065406</c:v>
                </c:pt>
                <c:pt idx="3">
                  <c:v>94.638071615083064</c:v>
                </c:pt>
                <c:pt idx="4">
                  <c:v>51.861741729413417</c:v>
                </c:pt>
                <c:pt idx="5">
                  <c:v>85.906472304010279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6-4150-A413-025E0CA66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191928"/>
        <c:axId val="2113195432"/>
      </c:barChart>
      <c:catAx>
        <c:axId val="211319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113195432"/>
        <c:crosses val="autoZero"/>
        <c:auto val="1"/>
        <c:lblAlgn val="ctr"/>
        <c:lblOffset val="100"/>
        <c:noMultiLvlLbl val="0"/>
      </c:catAx>
      <c:valAx>
        <c:axId val="211319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IL-6 (pg/ml)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319192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MTT</a:t>
            </a:r>
            <a:r>
              <a:rPr lang="en-US" sz="2000" baseline="0"/>
              <a:t> Assay</a:t>
            </a:r>
            <a:r>
              <a:rPr lang="en-US" sz="2000"/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'[032018 MTT DATA.xlsx]Meagan MTT'!$K$3:$K$8</c:f>
                <c:numCache>
                  <c:formatCode>General</c:formatCode>
                  <c:ptCount val="6"/>
                  <c:pt idx="0">
                    <c:v>1.0000000000000009E-3</c:v>
                  </c:pt>
                  <c:pt idx="1">
                    <c:v>3.0550504633038477E-3</c:v>
                  </c:pt>
                  <c:pt idx="2">
                    <c:v>2.0000000000000018E-3</c:v>
                  </c:pt>
                  <c:pt idx="3">
                    <c:v>1.1547005383792527E-3</c:v>
                  </c:pt>
                  <c:pt idx="4">
                    <c:v>2.0816659994661348E-3</c:v>
                  </c:pt>
                  <c:pt idx="5">
                    <c:v>2.0000000000000018E-3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'[032018 MTT DATA.xlsx]Meagan MTT'!$I$3:$I$8</c:f>
              <c:strCache>
                <c:ptCount val="6"/>
                <c:pt idx="0">
                  <c:v>Media</c:v>
                </c:pt>
                <c:pt idx="1">
                  <c:v>DMSO</c:v>
                </c:pt>
                <c:pt idx="2">
                  <c:v>Ibu</c:v>
                </c:pt>
                <c:pt idx="3">
                  <c:v>Asp</c:v>
                </c:pt>
                <c:pt idx="4">
                  <c:v>Acet</c:v>
                </c:pt>
                <c:pt idx="5">
                  <c:v>Naprox</c:v>
                </c:pt>
              </c:strCache>
            </c:strRef>
          </c:cat>
          <c:val>
            <c:numRef>
              <c:f>'[032018 MTT DATA.xlsx]Meagan MTT'!$J$3:$J$8</c:f>
              <c:numCache>
                <c:formatCode>General</c:formatCode>
                <c:ptCount val="6"/>
                <c:pt idx="0">
                  <c:v>0.68400000000000016</c:v>
                </c:pt>
                <c:pt idx="1">
                  <c:v>0.68633333333333335</c:v>
                </c:pt>
                <c:pt idx="2">
                  <c:v>0.59599999999999997</c:v>
                </c:pt>
                <c:pt idx="3">
                  <c:v>0.50466666666666671</c:v>
                </c:pt>
                <c:pt idx="4">
                  <c:v>0.56633333333333324</c:v>
                </c:pt>
                <c:pt idx="5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E-4DD9-95F0-429F35780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043432"/>
        <c:axId val="2100513240"/>
      </c:barChart>
      <c:catAx>
        <c:axId val="2100043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3420000" vert="horz"/>
          <a:lstStyle/>
          <a:p>
            <a:pPr>
              <a:defRPr sz="1600"/>
            </a:pPr>
            <a:endParaRPr lang="en-US"/>
          </a:p>
        </c:txPr>
        <c:crossAx val="2100513240"/>
        <c:crossesAt val="0"/>
        <c:auto val="1"/>
        <c:lblAlgn val="ctr"/>
        <c:lblOffset val="100"/>
        <c:noMultiLvlLbl val="0"/>
      </c:catAx>
      <c:valAx>
        <c:axId val="210051324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/>
                  <a:t>Cell</a:t>
                </a:r>
                <a:r>
                  <a:rPr lang="en-US" sz="1600" b="0" baseline="0"/>
                  <a:t> Proliferation</a:t>
                </a:r>
                <a:endParaRPr lang="en-US" sz="1600" b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0004343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D6BA0-AD5C-4C74-93C3-18B07CA8FC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ED00F-B63B-46D2-82EB-E8F2F6033881}">
      <dgm:prSet phldrT="[Text]"/>
      <dgm:spPr/>
      <dgm:t>
        <a:bodyPr/>
        <a:lstStyle/>
        <a:p>
          <a:r>
            <a:rPr lang="en-US" dirty="0"/>
            <a:t>Culture Cells</a:t>
          </a:r>
        </a:p>
      </dgm:t>
    </dgm:pt>
    <dgm:pt modelId="{50589240-3525-4BD5-B68E-86F7370DCF1F}" type="parTrans" cxnId="{371F67FD-B5D6-447D-BC89-5DB5A1AEB8B6}">
      <dgm:prSet/>
      <dgm:spPr/>
      <dgm:t>
        <a:bodyPr/>
        <a:lstStyle/>
        <a:p>
          <a:endParaRPr lang="en-US"/>
        </a:p>
      </dgm:t>
    </dgm:pt>
    <dgm:pt modelId="{92A8BEF6-8755-4C0B-9432-5BC99AE073D9}" type="sibTrans" cxnId="{371F67FD-B5D6-447D-BC89-5DB5A1AEB8B6}">
      <dgm:prSet/>
      <dgm:spPr/>
      <dgm:t>
        <a:bodyPr/>
        <a:lstStyle/>
        <a:p>
          <a:endParaRPr lang="en-US"/>
        </a:p>
      </dgm:t>
    </dgm:pt>
    <dgm:pt modelId="{7AF48546-607F-47C5-87FF-A3E3E50BA680}">
      <dgm:prSet phldrT="[Text]" custT="1"/>
      <dgm:spPr/>
      <dgm:t>
        <a:bodyPr/>
        <a:lstStyle/>
        <a:p>
          <a:r>
            <a:rPr lang="en-US" sz="2800" dirty="0"/>
            <a:t>ID8 ovarian cancer cell line</a:t>
          </a:r>
        </a:p>
      </dgm:t>
    </dgm:pt>
    <dgm:pt modelId="{67A50E0D-468A-4C08-B914-22EC9C8B2EE9}" type="parTrans" cxnId="{6728CD6B-E4B0-4615-B152-5D63FF8A6756}">
      <dgm:prSet/>
      <dgm:spPr/>
      <dgm:t>
        <a:bodyPr/>
        <a:lstStyle/>
        <a:p>
          <a:endParaRPr lang="en-US"/>
        </a:p>
      </dgm:t>
    </dgm:pt>
    <dgm:pt modelId="{7DA95AFE-CC12-4B68-B982-26CD46838E1F}" type="sibTrans" cxnId="{6728CD6B-E4B0-4615-B152-5D63FF8A6756}">
      <dgm:prSet/>
      <dgm:spPr/>
      <dgm:t>
        <a:bodyPr/>
        <a:lstStyle/>
        <a:p>
          <a:endParaRPr lang="en-US"/>
        </a:p>
      </dgm:t>
    </dgm:pt>
    <dgm:pt modelId="{6EB8315E-BB84-4139-9ADE-5E8C0204275C}">
      <dgm:prSet phldrT="[Text]"/>
      <dgm:spPr/>
      <dgm:t>
        <a:bodyPr/>
        <a:lstStyle/>
        <a:p>
          <a:r>
            <a:rPr lang="en-US" dirty="0"/>
            <a:t>Proliferation Assay</a:t>
          </a:r>
        </a:p>
      </dgm:t>
    </dgm:pt>
    <dgm:pt modelId="{E12ED529-1A8A-496D-A358-2401AD6A3A21}" type="parTrans" cxnId="{8BEE3B51-2154-4088-A672-7A6F018161C3}">
      <dgm:prSet/>
      <dgm:spPr/>
      <dgm:t>
        <a:bodyPr/>
        <a:lstStyle/>
        <a:p>
          <a:endParaRPr lang="en-US"/>
        </a:p>
      </dgm:t>
    </dgm:pt>
    <dgm:pt modelId="{5A742296-18DD-49EA-A759-3692B4168426}" type="sibTrans" cxnId="{8BEE3B51-2154-4088-A672-7A6F018161C3}">
      <dgm:prSet/>
      <dgm:spPr/>
      <dgm:t>
        <a:bodyPr/>
        <a:lstStyle/>
        <a:p>
          <a:endParaRPr lang="en-US"/>
        </a:p>
      </dgm:t>
    </dgm:pt>
    <dgm:pt modelId="{B10DB6A2-762E-4228-A4AA-AA481227B609}">
      <dgm:prSet phldrT="[Text]" custT="1"/>
      <dgm:spPr/>
      <dgm:t>
        <a:bodyPr/>
        <a:lstStyle/>
        <a:p>
          <a:r>
            <a:rPr lang="en-US" sz="2800" dirty="0"/>
            <a:t>MTT assay in a 96-well plate, with triplicates of each treatment group</a:t>
          </a:r>
        </a:p>
      </dgm:t>
    </dgm:pt>
    <dgm:pt modelId="{0C2887BD-930A-45EB-B742-70CB16885F58}" type="parTrans" cxnId="{2148A392-176F-45BD-A59E-1FF4757E05D8}">
      <dgm:prSet/>
      <dgm:spPr/>
      <dgm:t>
        <a:bodyPr/>
        <a:lstStyle/>
        <a:p>
          <a:endParaRPr lang="en-US"/>
        </a:p>
      </dgm:t>
    </dgm:pt>
    <dgm:pt modelId="{56664B71-A765-4CC8-B381-05420B39782B}" type="sibTrans" cxnId="{2148A392-176F-45BD-A59E-1FF4757E05D8}">
      <dgm:prSet/>
      <dgm:spPr/>
      <dgm:t>
        <a:bodyPr/>
        <a:lstStyle/>
        <a:p>
          <a:endParaRPr lang="en-US"/>
        </a:p>
      </dgm:t>
    </dgm:pt>
    <dgm:pt modelId="{B07ADA2B-7D16-4D10-8175-5147D70BA6F6}">
      <dgm:prSet phldrT="[Text]"/>
      <dgm:spPr/>
      <dgm:t>
        <a:bodyPr/>
        <a:lstStyle/>
        <a:p>
          <a:r>
            <a:rPr lang="en-US" dirty="0"/>
            <a:t>Apoptosis Assay</a:t>
          </a:r>
        </a:p>
      </dgm:t>
    </dgm:pt>
    <dgm:pt modelId="{B3D9A3E3-EFE9-47D2-9F88-05A0E7A2EA00}" type="parTrans" cxnId="{151AB658-81F1-421A-B06E-C072786286CD}">
      <dgm:prSet/>
      <dgm:spPr/>
      <dgm:t>
        <a:bodyPr/>
        <a:lstStyle/>
        <a:p>
          <a:endParaRPr lang="en-US"/>
        </a:p>
      </dgm:t>
    </dgm:pt>
    <dgm:pt modelId="{8EE61538-EF61-4200-91EA-E419BB19F013}" type="sibTrans" cxnId="{151AB658-81F1-421A-B06E-C072786286CD}">
      <dgm:prSet/>
      <dgm:spPr/>
      <dgm:t>
        <a:bodyPr/>
        <a:lstStyle/>
        <a:p>
          <a:endParaRPr lang="en-US"/>
        </a:p>
      </dgm:t>
    </dgm:pt>
    <dgm:pt modelId="{B809F833-B30C-4F25-A054-EB6FA105F9B1}">
      <dgm:prSet phldrT="[Text]" custT="1"/>
      <dgm:spPr/>
      <dgm:t>
        <a:bodyPr/>
        <a:lstStyle/>
        <a:p>
          <a:r>
            <a:rPr lang="en-US" sz="2800" dirty="0"/>
            <a:t>LDH assay in a 96-well plate, with triplicates of each treatment group</a:t>
          </a:r>
        </a:p>
      </dgm:t>
    </dgm:pt>
    <dgm:pt modelId="{0584281A-DDB5-4430-9C95-7FB6CE256564}" type="parTrans" cxnId="{E0BE5B89-A77B-4102-8F8F-1904F6DF1A65}">
      <dgm:prSet/>
      <dgm:spPr/>
      <dgm:t>
        <a:bodyPr/>
        <a:lstStyle/>
        <a:p>
          <a:endParaRPr lang="en-US"/>
        </a:p>
      </dgm:t>
    </dgm:pt>
    <dgm:pt modelId="{1626E2D1-92AA-4559-9190-A7902AFF9079}" type="sibTrans" cxnId="{E0BE5B89-A77B-4102-8F8F-1904F6DF1A65}">
      <dgm:prSet/>
      <dgm:spPr/>
      <dgm:t>
        <a:bodyPr/>
        <a:lstStyle/>
        <a:p>
          <a:endParaRPr lang="en-US"/>
        </a:p>
      </dgm:t>
    </dgm:pt>
    <dgm:pt modelId="{7524784E-2FDB-4FA4-8C5B-F742F7BC45F4}">
      <dgm:prSet phldrT="[Text]"/>
      <dgm:spPr/>
      <dgm:t>
        <a:bodyPr/>
        <a:lstStyle/>
        <a:p>
          <a:r>
            <a:rPr lang="en-US" dirty="0"/>
            <a:t>Cell Cycle Analysis</a:t>
          </a:r>
        </a:p>
      </dgm:t>
    </dgm:pt>
    <dgm:pt modelId="{0B0E686B-A988-443E-B459-C7C1B69A3258}" type="parTrans" cxnId="{AD6ABB0E-6985-4542-AE50-C3D24D9B3C6E}">
      <dgm:prSet/>
      <dgm:spPr/>
      <dgm:t>
        <a:bodyPr/>
        <a:lstStyle/>
        <a:p>
          <a:endParaRPr lang="en-US"/>
        </a:p>
      </dgm:t>
    </dgm:pt>
    <dgm:pt modelId="{922F7EC4-89A3-4FD3-8610-022541C9B06A}" type="sibTrans" cxnId="{AD6ABB0E-6985-4542-AE50-C3D24D9B3C6E}">
      <dgm:prSet/>
      <dgm:spPr/>
      <dgm:t>
        <a:bodyPr/>
        <a:lstStyle/>
        <a:p>
          <a:endParaRPr lang="en-US"/>
        </a:p>
      </dgm:t>
    </dgm:pt>
    <dgm:pt modelId="{EAF35BC6-C373-487E-B182-B38D19C2E835}">
      <dgm:prSet phldrT="[Text]"/>
      <dgm:spPr/>
      <dgm:t>
        <a:bodyPr/>
        <a:lstStyle/>
        <a:p>
          <a:r>
            <a:rPr lang="en-US" dirty="0"/>
            <a:t>Cytokine Expression </a:t>
          </a:r>
        </a:p>
      </dgm:t>
    </dgm:pt>
    <dgm:pt modelId="{E98780C4-4CD7-43A9-AAFE-EACCF80F7C36}" type="parTrans" cxnId="{ADD442EE-6D45-4901-8599-DF23244D7E16}">
      <dgm:prSet/>
      <dgm:spPr/>
      <dgm:t>
        <a:bodyPr/>
        <a:lstStyle/>
        <a:p>
          <a:endParaRPr lang="en-US"/>
        </a:p>
      </dgm:t>
    </dgm:pt>
    <dgm:pt modelId="{3C2D50B4-1026-4B4A-B56E-B0A48B829305}" type="sibTrans" cxnId="{ADD442EE-6D45-4901-8599-DF23244D7E16}">
      <dgm:prSet/>
      <dgm:spPr/>
      <dgm:t>
        <a:bodyPr/>
        <a:lstStyle/>
        <a:p>
          <a:endParaRPr lang="en-US"/>
        </a:p>
      </dgm:t>
    </dgm:pt>
    <dgm:pt modelId="{A54B343B-4F80-47C1-9817-EFA1BEDF9D00}">
      <dgm:prSet phldrT="[Text]" custT="1"/>
      <dgm:spPr/>
      <dgm:t>
        <a:bodyPr/>
        <a:lstStyle/>
        <a:p>
          <a:r>
            <a:rPr lang="en-US" sz="2800" dirty="0"/>
            <a:t>Propidium iodide incorporated into DNA and analyzed with flow cytometry</a:t>
          </a:r>
        </a:p>
      </dgm:t>
    </dgm:pt>
    <dgm:pt modelId="{C811D10A-C7EC-4E4A-BDA5-D0FD7880CCD5}" type="parTrans" cxnId="{418D0B1B-71CA-4A75-8CF4-A56D09208101}">
      <dgm:prSet/>
      <dgm:spPr/>
      <dgm:t>
        <a:bodyPr/>
        <a:lstStyle/>
        <a:p>
          <a:endParaRPr lang="en-US"/>
        </a:p>
      </dgm:t>
    </dgm:pt>
    <dgm:pt modelId="{4108DBBE-FA16-49A5-9533-A279AE1599CD}" type="sibTrans" cxnId="{418D0B1B-71CA-4A75-8CF4-A56D09208101}">
      <dgm:prSet/>
      <dgm:spPr/>
      <dgm:t>
        <a:bodyPr/>
        <a:lstStyle/>
        <a:p>
          <a:endParaRPr lang="en-US"/>
        </a:p>
      </dgm:t>
    </dgm:pt>
    <dgm:pt modelId="{477C8F8E-455A-42DA-937F-435A251CD311}">
      <dgm:prSet phldrT="[Text]" custT="1"/>
      <dgm:spPr/>
      <dgm:t>
        <a:bodyPr/>
        <a:lstStyle/>
        <a:p>
          <a:r>
            <a:rPr lang="en-US" sz="2800" dirty="0"/>
            <a:t>ELISA was conducted to measure the amount of TNF</a:t>
          </a:r>
          <a:r>
            <a:rPr lang="el-GR" sz="2800" dirty="0"/>
            <a:t>α</a:t>
          </a:r>
          <a:r>
            <a:rPr lang="en-US" sz="2800" dirty="0"/>
            <a:t> and IL-6 secretion</a:t>
          </a:r>
        </a:p>
      </dgm:t>
    </dgm:pt>
    <dgm:pt modelId="{79B29C0B-CA04-437F-826B-3D16EC0C44DC}" type="parTrans" cxnId="{A443FDA4-2694-4F3E-A5D8-7376C806007E}">
      <dgm:prSet/>
      <dgm:spPr/>
      <dgm:t>
        <a:bodyPr/>
        <a:lstStyle/>
        <a:p>
          <a:endParaRPr lang="en-US"/>
        </a:p>
      </dgm:t>
    </dgm:pt>
    <dgm:pt modelId="{112F604E-4CA5-41C4-97E3-61B94C7749F2}" type="sibTrans" cxnId="{A443FDA4-2694-4F3E-A5D8-7376C806007E}">
      <dgm:prSet/>
      <dgm:spPr/>
      <dgm:t>
        <a:bodyPr/>
        <a:lstStyle/>
        <a:p>
          <a:endParaRPr lang="en-US"/>
        </a:p>
      </dgm:t>
    </dgm:pt>
    <dgm:pt modelId="{4475CB49-31C2-489B-B9FB-EFC3624452BB}">
      <dgm:prSet phldrT="[Text]" custT="1"/>
      <dgm:spPr/>
      <dgm:t>
        <a:bodyPr/>
        <a:lstStyle/>
        <a:p>
          <a:r>
            <a:rPr lang="en-US" sz="2800" dirty="0"/>
            <a:t>Treated with 200</a:t>
          </a:r>
          <a:r>
            <a:rPr lang="en-US" sz="2800" b="0" i="0" dirty="0"/>
            <a:t>µM Ibuprofen, 5mM Aspirin, 1mM Acetaminophen, 200µM Naproxen</a:t>
          </a:r>
          <a:endParaRPr lang="en-US" sz="2800" dirty="0"/>
        </a:p>
      </dgm:t>
    </dgm:pt>
    <dgm:pt modelId="{4121BE2C-DDD8-4041-AA97-9C69028A2B91}" type="parTrans" cxnId="{90A15C12-8AC7-4CB5-83C0-A06DEF94B764}">
      <dgm:prSet/>
      <dgm:spPr/>
      <dgm:t>
        <a:bodyPr/>
        <a:lstStyle/>
        <a:p>
          <a:endParaRPr lang="en-US"/>
        </a:p>
      </dgm:t>
    </dgm:pt>
    <dgm:pt modelId="{5355D57D-0D1E-48E4-9264-DAB2963CB880}" type="sibTrans" cxnId="{90A15C12-8AC7-4CB5-83C0-A06DEF94B764}">
      <dgm:prSet/>
      <dgm:spPr/>
      <dgm:t>
        <a:bodyPr/>
        <a:lstStyle/>
        <a:p>
          <a:endParaRPr lang="en-US"/>
        </a:p>
      </dgm:t>
    </dgm:pt>
    <dgm:pt modelId="{3CA43309-BDAD-47BA-B4D2-D5B6E11294A2}" type="pres">
      <dgm:prSet presAssocID="{B8BD6BA0-AD5C-4C74-93C3-18B07CA8FCF3}" presName="linearFlow" presStyleCnt="0">
        <dgm:presLayoutVars>
          <dgm:dir/>
          <dgm:animLvl val="lvl"/>
          <dgm:resizeHandles val="exact"/>
        </dgm:presLayoutVars>
      </dgm:prSet>
      <dgm:spPr/>
    </dgm:pt>
    <dgm:pt modelId="{96C2A79C-616D-4B70-805C-D6345F3923B1}" type="pres">
      <dgm:prSet presAssocID="{2A3ED00F-B63B-46D2-82EB-E8F2F6033881}" presName="composite" presStyleCnt="0"/>
      <dgm:spPr/>
    </dgm:pt>
    <dgm:pt modelId="{D4B9E24E-3F44-402E-B9C0-D02E962C8C04}" type="pres">
      <dgm:prSet presAssocID="{2A3ED00F-B63B-46D2-82EB-E8F2F603388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DE0DB8A-BA58-4AF0-9531-31700DA54CBC}" type="pres">
      <dgm:prSet presAssocID="{2A3ED00F-B63B-46D2-82EB-E8F2F6033881}" presName="descendantText" presStyleLbl="alignAcc1" presStyleIdx="0" presStyleCnt="5">
        <dgm:presLayoutVars>
          <dgm:bulletEnabled val="1"/>
        </dgm:presLayoutVars>
      </dgm:prSet>
      <dgm:spPr/>
    </dgm:pt>
    <dgm:pt modelId="{98D7EE34-72EF-4734-A67D-8B4D7EE14711}" type="pres">
      <dgm:prSet presAssocID="{92A8BEF6-8755-4C0B-9432-5BC99AE073D9}" presName="sp" presStyleCnt="0"/>
      <dgm:spPr/>
    </dgm:pt>
    <dgm:pt modelId="{0C5D7652-79A5-4BD8-8A63-232F690B1390}" type="pres">
      <dgm:prSet presAssocID="{6EB8315E-BB84-4139-9ADE-5E8C0204275C}" presName="composite" presStyleCnt="0"/>
      <dgm:spPr/>
    </dgm:pt>
    <dgm:pt modelId="{6E29A26E-42CA-4B4D-813D-F204626D2F80}" type="pres">
      <dgm:prSet presAssocID="{6EB8315E-BB84-4139-9ADE-5E8C0204275C}" presName="parentText" presStyleLbl="alignNode1" presStyleIdx="1" presStyleCnt="5" custLinFactNeighborX="149" custLinFactNeighborY="-35484">
        <dgm:presLayoutVars>
          <dgm:chMax val="1"/>
          <dgm:bulletEnabled val="1"/>
        </dgm:presLayoutVars>
      </dgm:prSet>
      <dgm:spPr/>
    </dgm:pt>
    <dgm:pt modelId="{A2FD45CB-9358-4ED2-8209-0C482319C4EC}" type="pres">
      <dgm:prSet presAssocID="{6EB8315E-BB84-4139-9ADE-5E8C0204275C}" presName="descendantText" presStyleLbl="alignAcc1" presStyleIdx="1" presStyleCnt="5" custLinFactNeighborY="-44729">
        <dgm:presLayoutVars>
          <dgm:bulletEnabled val="1"/>
        </dgm:presLayoutVars>
      </dgm:prSet>
      <dgm:spPr/>
    </dgm:pt>
    <dgm:pt modelId="{BA7EECB6-7326-4D46-9735-DA1EBBCE556B}" type="pres">
      <dgm:prSet presAssocID="{5A742296-18DD-49EA-A759-3692B4168426}" presName="sp" presStyleCnt="0"/>
      <dgm:spPr/>
    </dgm:pt>
    <dgm:pt modelId="{84BCCC9B-E3FD-49C1-BCAA-AE315793FE76}" type="pres">
      <dgm:prSet presAssocID="{B07ADA2B-7D16-4D10-8175-5147D70BA6F6}" presName="composite" presStyleCnt="0"/>
      <dgm:spPr/>
    </dgm:pt>
    <dgm:pt modelId="{4D7CF64D-4CB3-421E-8763-D58A9417970F}" type="pres">
      <dgm:prSet presAssocID="{B07ADA2B-7D16-4D10-8175-5147D70BA6F6}" presName="parentText" presStyleLbl="alignNode1" presStyleIdx="2" presStyleCnt="5" custLinFactNeighborX="0" custLinFactNeighborY="-69962">
        <dgm:presLayoutVars>
          <dgm:chMax val="1"/>
          <dgm:bulletEnabled val="1"/>
        </dgm:presLayoutVars>
      </dgm:prSet>
      <dgm:spPr/>
    </dgm:pt>
    <dgm:pt modelId="{6729E0E4-0D8F-45BA-B982-B1167E654A9F}" type="pres">
      <dgm:prSet presAssocID="{B07ADA2B-7D16-4D10-8175-5147D70BA6F6}" presName="descendantText" presStyleLbl="alignAcc1" presStyleIdx="2" presStyleCnt="5" custLinFactNeighborY="-91080">
        <dgm:presLayoutVars>
          <dgm:bulletEnabled val="1"/>
        </dgm:presLayoutVars>
      </dgm:prSet>
      <dgm:spPr/>
    </dgm:pt>
    <dgm:pt modelId="{E08B913D-E312-4DA5-9DFE-EBCFFB4F8BEC}" type="pres">
      <dgm:prSet presAssocID="{8EE61538-EF61-4200-91EA-E419BB19F013}" presName="sp" presStyleCnt="0"/>
      <dgm:spPr/>
    </dgm:pt>
    <dgm:pt modelId="{58E701C1-7D9E-428C-8160-DF8502F5DD6D}" type="pres">
      <dgm:prSet presAssocID="{7524784E-2FDB-4FA4-8C5B-F742F7BC45F4}" presName="composite" presStyleCnt="0"/>
      <dgm:spPr/>
    </dgm:pt>
    <dgm:pt modelId="{892A4FC3-D3ED-4AEA-9B33-29C62F2B8D0B}" type="pres">
      <dgm:prSet presAssocID="{7524784E-2FDB-4FA4-8C5B-F742F7BC45F4}" presName="parentText" presStyleLbl="alignNode1" presStyleIdx="3" presStyleCnt="5" custLinFactY="-5657" custLinFactNeighborX="149" custLinFactNeighborY="-100000">
        <dgm:presLayoutVars>
          <dgm:chMax val="1"/>
          <dgm:bulletEnabled val="1"/>
        </dgm:presLayoutVars>
      </dgm:prSet>
      <dgm:spPr/>
    </dgm:pt>
    <dgm:pt modelId="{997DD25E-F046-4BFF-AAD5-06DFF37CE93C}" type="pres">
      <dgm:prSet presAssocID="{7524784E-2FDB-4FA4-8C5B-F742F7BC45F4}" presName="descendantText" presStyleLbl="alignAcc1" presStyleIdx="3" presStyleCnt="5" custLinFactY="-36190" custLinFactNeighborY="-100000">
        <dgm:presLayoutVars>
          <dgm:bulletEnabled val="1"/>
        </dgm:presLayoutVars>
      </dgm:prSet>
      <dgm:spPr/>
    </dgm:pt>
    <dgm:pt modelId="{5320C8FB-249A-4C22-9611-EE5EAA86F19A}" type="pres">
      <dgm:prSet presAssocID="{922F7EC4-89A3-4FD3-8610-022541C9B06A}" presName="sp" presStyleCnt="0"/>
      <dgm:spPr/>
    </dgm:pt>
    <dgm:pt modelId="{4B6EDE49-38A1-408B-A5E8-D6941A98D8F9}" type="pres">
      <dgm:prSet presAssocID="{EAF35BC6-C373-487E-B182-B38D19C2E835}" presName="composite" presStyleCnt="0"/>
      <dgm:spPr/>
    </dgm:pt>
    <dgm:pt modelId="{4673C24E-839F-4BD5-8B1C-787464579073}" type="pres">
      <dgm:prSet presAssocID="{EAF35BC6-C373-487E-B182-B38D19C2E835}" presName="parentText" presStyleLbl="alignNode1" presStyleIdx="4" presStyleCnt="5" custLinFactY="-36825" custLinFactNeighborX="0" custLinFactNeighborY="-100000">
        <dgm:presLayoutVars>
          <dgm:chMax val="1"/>
          <dgm:bulletEnabled val="1"/>
        </dgm:presLayoutVars>
      </dgm:prSet>
      <dgm:spPr/>
    </dgm:pt>
    <dgm:pt modelId="{7FD4D728-CA00-4B72-BCB5-ED9C5D62D6F7}" type="pres">
      <dgm:prSet presAssocID="{EAF35BC6-C373-487E-B182-B38D19C2E835}" presName="descendantText" presStyleLbl="alignAcc1" presStyleIdx="4" presStyleCnt="5" custScaleY="93822" custLinFactY="-88988" custLinFactNeighborX="501" custLinFactNeighborY="-100000">
        <dgm:presLayoutVars>
          <dgm:bulletEnabled val="1"/>
        </dgm:presLayoutVars>
      </dgm:prSet>
      <dgm:spPr/>
    </dgm:pt>
  </dgm:ptLst>
  <dgm:cxnLst>
    <dgm:cxn modelId="{36FE8501-B018-42CF-ABA0-1B53D0D02F13}" type="presOf" srcId="{7524784E-2FDB-4FA4-8C5B-F742F7BC45F4}" destId="{892A4FC3-D3ED-4AEA-9B33-29C62F2B8D0B}" srcOrd="0" destOrd="0" presId="urn:microsoft.com/office/officeart/2005/8/layout/chevron2"/>
    <dgm:cxn modelId="{E4FF7E04-E888-4FBC-B8C0-E7DDFEAF50FF}" type="presOf" srcId="{B8BD6BA0-AD5C-4C74-93C3-18B07CA8FCF3}" destId="{3CA43309-BDAD-47BA-B4D2-D5B6E11294A2}" srcOrd="0" destOrd="0" presId="urn:microsoft.com/office/officeart/2005/8/layout/chevron2"/>
    <dgm:cxn modelId="{AD6ABB0E-6985-4542-AE50-C3D24D9B3C6E}" srcId="{B8BD6BA0-AD5C-4C74-93C3-18B07CA8FCF3}" destId="{7524784E-2FDB-4FA4-8C5B-F742F7BC45F4}" srcOrd="3" destOrd="0" parTransId="{0B0E686B-A988-443E-B459-C7C1B69A3258}" sibTransId="{922F7EC4-89A3-4FD3-8610-022541C9B06A}"/>
    <dgm:cxn modelId="{90A15C12-8AC7-4CB5-83C0-A06DEF94B764}" srcId="{2A3ED00F-B63B-46D2-82EB-E8F2F6033881}" destId="{4475CB49-31C2-489B-B9FB-EFC3624452BB}" srcOrd="1" destOrd="0" parTransId="{4121BE2C-DDD8-4041-AA97-9C69028A2B91}" sibTransId="{5355D57D-0D1E-48E4-9264-DAB2963CB880}"/>
    <dgm:cxn modelId="{418D0B1B-71CA-4A75-8CF4-A56D09208101}" srcId="{7524784E-2FDB-4FA4-8C5B-F742F7BC45F4}" destId="{A54B343B-4F80-47C1-9817-EFA1BEDF9D00}" srcOrd="0" destOrd="0" parTransId="{C811D10A-C7EC-4E4A-BDA5-D0FD7880CCD5}" sibTransId="{4108DBBE-FA16-49A5-9533-A279AE1599CD}"/>
    <dgm:cxn modelId="{111FB922-3CD4-4E1D-AB23-EE1B40983FE9}" type="presOf" srcId="{2A3ED00F-B63B-46D2-82EB-E8F2F6033881}" destId="{D4B9E24E-3F44-402E-B9C0-D02E962C8C04}" srcOrd="0" destOrd="0" presId="urn:microsoft.com/office/officeart/2005/8/layout/chevron2"/>
    <dgm:cxn modelId="{7987E335-AAE6-46E5-8365-E3B1F1A92044}" type="presOf" srcId="{4475CB49-31C2-489B-B9FB-EFC3624452BB}" destId="{1DE0DB8A-BA58-4AF0-9531-31700DA54CBC}" srcOrd="0" destOrd="1" presId="urn:microsoft.com/office/officeart/2005/8/layout/chevron2"/>
    <dgm:cxn modelId="{F099B037-F1B5-402B-AE9C-F86D0C768888}" type="presOf" srcId="{477C8F8E-455A-42DA-937F-435A251CD311}" destId="{7FD4D728-CA00-4B72-BCB5-ED9C5D62D6F7}" srcOrd="0" destOrd="0" presId="urn:microsoft.com/office/officeart/2005/8/layout/chevron2"/>
    <dgm:cxn modelId="{6728CD6B-E4B0-4615-B152-5D63FF8A6756}" srcId="{2A3ED00F-B63B-46D2-82EB-E8F2F6033881}" destId="{7AF48546-607F-47C5-87FF-A3E3E50BA680}" srcOrd="0" destOrd="0" parTransId="{67A50E0D-468A-4C08-B914-22EC9C8B2EE9}" sibTransId="{7DA95AFE-CC12-4B68-B982-26CD46838E1F}"/>
    <dgm:cxn modelId="{8BEE3B51-2154-4088-A672-7A6F018161C3}" srcId="{B8BD6BA0-AD5C-4C74-93C3-18B07CA8FCF3}" destId="{6EB8315E-BB84-4139-9ADE-5E8C0204275C}" srcOrd="1" destOrd="0" parTransId="{E12ED529-1A8A-496D-A358-2401AD6A3A21}" sibTransId="{5A742296-18DD-49EA-A759-3692B4168426}"/>
    <dgm:cxn modelId="{DDE7EF72-AECE-4C72-ADA9-D048503E6150}" type="presOf" srcId="{B07ADA2B-7D16-4D10-8175-5147D70BA6F6}" destId="{4D7CF64D-4CB3-421E-8763-D58A9417970F}" srcOrd="0" destOrd="0" presId="urn:microsoft.com/office/officeart/2005/8/layout/chevron2"/>
    <dgm:cxn modelId="{26C50D77-2C4D-455D-BA5A-032C8206DE0C}" type="presOf" srcId="{B809F833-B30C-4F25-A054-EB6FA105F9B1}" destId="{6729E0E4-0D8F-45BA-B982-B1167E654A9F}" srcOrd="0" destOrd="0" presId="urn:microsoft.com/office/officeart/2005/8/layout/chevron2"/>
    <dgm:cxn modelId="{151AB658-81F1-421A-B06E-C072786286CD}" srcId="{B8BD6BA0-AD5C-4C74-93C3-18B07CA8FCF3}" destId="{B07ADA2B-7D16-4D10-8175-5147D70BA6F6}" srcOrd="2" destOrd="0" parTransId="{B3D9A3E3-EFE9-47D2-9F88-05A0E7A2EA00}" sibTransId="{8EE61538-EF61-4200-91EA-E419BB19F013}"/>
    <dgm:cxn modelId="{E0BE5B89-A77B-4102-8F8F-1904F6DF1A65}" srcId="{B07ADA2B-7D16-4D10-8175-5147D70BA6F6}" destId="{B809F833-B30C-4F25-A054-EB6FA105F9B1}" srcOrd="0" destOrd="0" parTransId="{0584281A-DDB5-4430-9C95-7FB6CE256564}" sibTransId="{1626E2D1-92AA-4559-9190-A7902AFF9079}"/>
    <dgm:cxn modelId="{58C4398A-E7D7-4AE1-8C9E-1DB194FD1C82}" type="presOf" srcId="{A54B343B-4F80-47C1-9817-EFA1BEDF9D00}" destId="{997DD25E-F046-4BFF-AAD5-06DFF37CE93C}" srcOrd="0" destOrd="0" presId="urn:microsoft.com/office/officeart/2005/8/layout/chevron2"/>
    <dgm:cxn modelId="{A8846F8B-63FF-494A-BB7C-6706C08ADA87}" type="presOf" srcId="{EAF35BC6-C373-487E-B182-B38D19C2E835}" destId="{4673C24E-839F-4BD5-8B1C-787464579073}" srcOrd="0" destOrd="0" presId="urn:microsoft.com/office/officeart/2005/8/layout/chevron2"/>
    <dgm:cxn modelId="{2148A392-176F-45BD-A59E-1FF4757E05D8}" srcId="{6EB8315E-BB84-4139-9ADE-5E8C0204275C}" destId="{B10DB6A2-762E-4228-A4AA-AA481227B609}" srcOrd="0" destOrd="0" parTransId="{0C2887BD-930A-45EB-B742-70CB16885F58}" sibTransId="{56664B71-A765-4CC8-B381-05420B39782B}"/>
    <dgm:cxn modelId="{A443FDA4-2694-4F3E-A5D8-7376C806007E}" srcId="{EAF35BC6-C373-487E-B182-B38D19C2E835}" destId="{477C8F8E-455A-42DA-937F-435A251CD311}" srcOrd="0" destOrd="0" parTransId="{79B29C0B-CA04-437F-826B-3D16EC0C44DC}" sibTransId="{112F604E-4CA5-41C4-97E3-61B94C7749F2}"/>
    <dgm:cxn modelId="{73D4CCB7-A4C6-434B-BF4D-DAFEE09D76FB}" type="presOf" srcId="{7AF48546-607F-47C5-87FF-A3E3E50BA680}" destId="{1DE0DB8A-BA58-4AF0-9531-31700DA54CBC}" srcOrd="0" destOrd="0" presId="urn:microsoft.com/office/officeart/2005/8/layout/chevron2"/>
    <dgm:cxn modelId="{A0BBC0E0-61BE-48FA-9AAF-6A350944596B}" type="presOf" srcId="{6EB8315E-BB84-4139-9ADE-5E8C0204275C}" destId="{6E29A26E-42CA-4B4D-813D-F204626D2F80}" srcOrd="0" destOrd="0" presId="urn:microsoft.com/office/officeart/2005/8/layout/chevron2"/>
    <dgm:cxn modelId="{8563BAE5-DA7C-4B85-9BD6-5CED406DB30C}" type="presOf" srcId="{B10DB6A2-762E-4228-A4AA-AA481227B609}" destId="{A2FD45CB-9358-4ED2-8209-0C482319C4EC}" srcOrd="0" destOrd="0" presId="urn:microsoft.com/office/officeart/2005/8/layout/chevron2"/>
    <dgm:cxn modelId="{ADD442EE-6D45-4901-8599-DF23244D7E16}" srcId="{B8BD6BA0-AD5C-4C74-93C3-18B07CA8FCF3}" destId="{EAF35BC6-C373-487E-B182-B38D19C2E835}" srcOrd="4" destOrd="0" parTransId="{E98780C4-4CD7-43A9-AAFE-EACCF80F7C36}" sibTransId="{3C2D50B4-1026-4B4A-B56E-B0A48B829305}"/>
    <dgm:cxn modelId="{371F67FD-B5D6-447D-BC89-5DB5A1AEB8B6}" srcId="{B8BD6BA0-AD5C-4C74-93C3-18B07CA8FCF3}" destId="{2A3ED00F-B63B-46D2-82EB-E8F2F6033881}" srcOrd="0" destOrd="0" parTransId="{50589240-3525-4BD5-B68E-86F7370DCF1F}" sibTransId="{92A8BEF6-8755-4C0B-9432-5BC99AE073D9}"/>
    <dgm:cxn modelId="{17595603-01B9-4548-AD62-E7B0B123AF32}" type="presParOf" srcId="{3CA43309-BDAD-47BA-B4D2-D5B6E11294A2}" destId="{96C2A79C-616D-4B70-805C-D6345F3923B1}" srcOrd="0" destOrd="0" presId="urn:microsoft.com/office/officeart/2005/8/layout/chevron2"/>
    <dgm:cxn modelId="{86270BBA-AD88-4294-A8D9-4F3DBB914D07}" type="presParOf" srcId="{96C2A79C-616D-4B70-805C-D6345F3923B1}" destId="{D4B9E24E-3F44-402E-B9C0-D02E962C8C04}" srcOrd="0" destOrd="0" presId="urn:microsoft.com/office/officeart/2005/8/layout/chevron2"/>
    <dgm:cxn modelId="{A8E2F2B7-EF59-4E9C-BA7D-436B90A822A7}" type="presParOf" srcId="{96C2A79C-616D-4B70-805C-D6345F3923B1}" destId="{1DE0DB8A-BA58-4AF0-9531-31700DA54CBC}" srcOrd="1" destOrd="0" presId="urn:microsoft.com/office/officeart/2005/8/layout/chevron2"/>
    <dgm:cxn modelId="{C0D74582-1439-4705-92E2-16B3CD247E4B}" type="presParOf" srcId="{3CA43309-BDAD-47BA-B4D2-D5B6E11294A2}" destId="{98D7EE34-72EF-4734-A67D-8B4D7EE14711}" srcOrd="1" destOrd="0" presId="urn:microsoft.com/office/officeart/2005/8/layout/chevron2"/>
    <dgm:cxn modelId="{5A2F1C41-ADE7-426B-8E23-E79DBC16D07F}" type="presParOf" srcId="{3CA43309-BDAD-47BA-B4D2-D5B6E11294A2}" destId="{0C5D7652-79A5-4BD8-8A63-232F690B1390}" srcOrd="2" destOrd="0" presId="urn:microsoft.com/office/officeart/2005/8/layout/chevron2"/>
    <dgm:cxn modelId="{D24367CB-6121-4B0D-B8D0-02063943F9F6}" type="presParOf" srcId="{0C5D7652-79A5-4BD8-8A63-232F690B1390}" destId="{6E29A26E-42CA-4B4D-813D-F204626D2F80}" srcOrd="0" destOrd="0" presId="urn:microsoft.com/office/officeart/2005/8/layout/chevron2"/>
    <dgm:cxn modelId="{547E596C-4A39-4CF7-BD55-26F31C4922D5}" type="presParOf" srcId="{0C5D7652-79A5-4BD8-8A63-232F690B1390}" destId="{A2FD45CB-9358-4ED2-8209-0C482319C4EC}" srcOrd="1" destOrd="0" presId="urn:microsoft.com/office/officeart/2005/8/layout/chevron2"/>
    <dgm:cxn modelId="{5F3C2C4E-320F-4BA8-9AF4-80E6132CC085}" type="presParOf" srcId="{3CA43309-BDAD-47BA-B4D2-D5B6E11294A2}" destId="{BA7EECB6-7326-4D46-9735-DA1EBBCE556B}" srcOrd="3" destOrd="0" presId="urn:microsoft.com/office/officeart/2005/8/layout/chevron2"/>
    <dgm:cxn modelId="{62ABA710-E3DD-47E1-9211-E773591F0F73}" type="presParOf" srcId="{3CA43309-BDAD-47BA-B4D2-D5B6E11294A2}" destId="{84BCCC9B-E3FD-49C1-BCAA-AE315793FE76}" srcOrd="4" destOrd="0" presId="urn:microsoft.com/office/officeart/2005/8/layout/chevron2"/>
    <dgm:cxn modelId="{B43305B4-69F8-41BF-B2DF-4125CE2637D2}" type="presParOf" srcId="{84BCCC9B-E3FD-49C1-BCAA-AE315793FE76}" destId="{4D7CF64D-4CB3-421E-8763-D58A9417970F}" srcOrd="0" destOrd="0" presId="urn:microsoft.com/office/officeart/2005/8/layout/chevron2"/>
    <dgm:cxn modelId="{78D12AA2-494D-4F68-815C-7A59E6F2C3F3}" type="presParOf" srcId="{84BCCC9B-E3FD-49C1-BCAA-AE315793FE76}" destId="{6729E0E4-0D8F-45BA-B982-B1167E654A9F}" srcOrd="1" destOrd="0" presId="urn:microsoft.com/office/officeart/2005/8/layout/chevron2"/>
    <dgm:cxn modelId="{7C92DF2E-6F7F-4D14-8E23-4FE8E5728F70}" type="presParOf" srcId="{3CA43309-BDAD-47BA-B4D2-D5B6E11294A2}" destId="{E08B913D-E312-4DA5-9DFE-EBCFFB4F8BEC}" srcOrd="5" destOrd="0" presId="urn:microsoft.com/office/officeart/2005/8/layout/chevron2"/>
    <dgm:cxn modelId="{2462E499-8E23-4134-976E-D5CBFD963F3E}" type="presParOf" srcId="{3CA43309-BDAD-47BA-B4D2-D5B6E11294A2}" destId="{58E701C1-7D9E-428C-8160-DF8502F5DD6D}" srcOrd="6" destOrd="0" presId="urn:microsoft.com/office/officeart/2005/8/layout/chevron2"/>
    <dgm:cxn modelId="{A6CA484A-F5DE-4A51-9DA4-0BEAEE195D09}" type="presParOf" srcId="{58E701C1-7D9E-428C-8160-DF8502F5DD6D}" destId="{892A4FC3-D3ED-4AEA-9B33-29C62F2B8D0B}" srcOrd="0" destOrd="0" presId="urn:microsoft.com/office/officeart/2005/8/layout/chevron2"/>
    <dgm:cxn modelId="{CC064EF5-42CC-49F6-8B44-AA0D4291A90F}" type="presParOf" srcId="{58E701C1-7D9E-428C-8160-DF8502F5DD6D}" destId="{997DD25E-F046-4BFF-AAD5-06DFF37CE93C}" srcOrd="1" destOrd="0" presId="urn:microsoft.com/office/officeart/2005/8/layout/chevron2"/>
    <dgm:cxn modelId="{3C6AF9BF-CA0C-48B5-B68A-F73B89CDBF79}" type="presParOf" srcId="{3CA43309-BDAD-47BA-B4D2-D5B6E11294A2}" destId="{5320C8FB-249A-4C22-9611-EE5EAA86F19A}" srcOrd="7" destOrd="0" presId="urn:microsoft.com/office/officeart/2005/8/layout/chevron2"/>
    <dgm:cxn modelId="{61620BAA-7384-45B4-A3C9-84CE18A6F661}" type="presParOf" srcId="{3CA43309-BDAD-47BA-B4D2-D5B6E11294A2}" destId="{4B6EDE49-38A1-408B-A5E8-D6941A98D8F9}" srcOrd="8" destOrd="0" presId="urn:microsoft.com/office/officeart/2005/8/layout/chevron2"/>
    <dgm:cxn modelId="{73300522-694A-4131-B091-59FBE3B2DCA5}" type="presParOf" srcId="{4B6EDE49-38A1-408B-A5E8-D6941A98D8F9}" destId="{4673C24E-839F-4BD5-8B1C-787464579073}" srcOrd="0" destOrd="0" presId="urn:microsoft.com/office/officeart/2005/8/layout/chevron2"/>
    <dgm:cxn modelId="{D22A2DA9-82E0-48C5-ADF3-B039A83DF3B2}" type="presParOf" srcId="{4B6EDE49-38A1-408B-A5E8-D6941A98D8F9}" destId="{7FD4D728-CA00-4B72-BCB5-ED9C5D62D6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9E24E-3F44-402E-B9C0-D02E962C8C04}">
      <dsp:nvSpPr>
        <dsp:cNvPr id="0" name=""/>
        <dsp:cNvSpPr/>
      </dsp:nvSpPr>
      <dsp:spPr>
        <a:xfrm rot="5400000">
          <a:off x="-347116" y="353523"/>
          <a:ext cx="2314110" cy="1619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Culture Cells</a:t>
          </a:r>
        </a:p>
      </dsp:txBody>
      <dsp:txXfrm rot="-5400000">
        <a:off x="1" y="816346"/>
        <a:ext cx="1619877" cy="694233"/>
      </dsp:txXfrm>
    </dsp:sp>
    <dsp:sp modelId="{1DE0DB8A-BA58-4AF0-9531-31700DA54CBC}">
      <dsp:nvSpPr>
        <dsp:cNvPr id="0" name=""/>
        <dsp:cNvSpPr/>
      </dsp:nvSpPr>
      <dsp:spPr>
        <a:xfrm rot="5400000">
          <a:off x="6479434" y="-4853150"/>
          <a:ext cx="1504171" cy="1122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ID8 ovarian cancer cell line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Treated with 200</a:t>
          </a:r>
          <a:r>
            <a:rPr lang="en-US" sz="2800" b="0" i="0" kern="1200" dirty="0"/>
            <a:t>µM Ibuprofen, 5mM Aspirin, 1mM Acetaminophen, 200µM Naproxen</a:t>
          </a:r>
          <a:endParaRPr lang="en-US" sz="2800" kern="1200" dirty="0"/>
        </a:p>
      </dsp:txBody>
      <dsp:txXfrm rot="-5400000">
        <a:off x="1619877" y="79835"/>
        <a:ext cx="11149858" cy="1357315"/>
      </dsp:txXfrm>
    </dsp:sp>
    <dsp:sp modelId="{6E29A26E-42CA-4B4D-813D-F204626D2F80}">
      <dsp:nvSpPr>
        <dsp:cNvPr id="0" name=""/>
        <dsp:cNvSpPr/>
      </dsp:nvSpPr>
      <dsp:spPr>
        <a:xfrm rot="5400000">
          <a:off x="-344702" y="1735199"/>
          <a:ext cx="2314110" cy="1619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Proliferation Assay</a:t>
          </a:r>
        </a:p>
      </dsp:txBody>
      <dsp:txXfrm rot="-5400000">
        <a:off x="2415" y="2198022"/>
        <a:ext cx="1619877" cy="694233"/>
      </dsp:txXfrm>
    </dsp:sp>
    <dsp:sp modelId="{A2FD45CB-9358-4ED2-8209-0C482319C4EC}">
      <dsp:nvSpPr>
        <dsp:cNvPr id="0" name=""/>
        <dsp:cNvSpPr/>
      </dsp:nvSpPr>
      <dsp:spPr>
        <a:xfrm rot="5400000">
          <a:off x="6479434" y="-3323135"/>
          <a:ext cx="1504171" cy="1122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MTT assay in a 96-well plate, with triplicates of each treatment group</a:t>
          </a:r>
        </a:p>
      </dsp:txBody>
      <dsp:txXfrm rot="-5400000">
        <a:off x="1619877" y="1609850"/>
        <a:ext cx="11149858" cy="1357315"/>
      </dsp:txXfrm>
    </dsp:sp>
    <dsp:sp modelId="{4D7CF64D-4CB3-421E-8763-D58A9417970F}">
      <dsp:nvSpPr>
        <dsp:cNvPr id="0" name=""/>
        <dsp:cNvSpPr/>
      </dsp:nvSpPr>
      <dsp:spPr>
        <a:xfrm rot="5400000">
          <a:off x="-347116" y="3140156"/>
          <a:ext cx="2314110" cy="1619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Apoptosis Assay</a:t>
          </a:r>
        </a:p>
      </dsp:txBody>
      <dsp:txXfrm rot="-5400000">
        <a:off x="1" y="3602979"/>
        <a:ext cx="1619877" cy="694233"/>
      </dsp:txXfrm>
    </dsp:sp>
    <dsp:sp modelId="{6729E0E4-0D8F-45BA-B982-B1167E654A9F}">
      <dsp:nvSpPr>
        <dsp:cNvPr id="0" name=""/>
        <dsp:cNvSpPr/>
      </dsp:nvSpPr>
      <dsp:spPr>
        <a:xfrm rot="5400000">
          <a:off x="6479434" y="-1817518"/>
          <a:ext cx="1504171" cy="1122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LDH assay in a 96-well plate, with triplicates of each treatment group</a:t>
          </a:r>
        </a:p>
      </dsp:txBody>
      <dsp:txXfrm rot="-5400000">
        <a:off x="1619877" y="3115467"/>
        <a:ext cx="11149858" cy="1357315"/>
      </dsp:txXfrm>
    </dsp:sp>
    <dsp:sp modelId="{892A4FC3-D3ED-4AEA-9B33-29C62F2B8D0B}">
      <dsp:nvSpPr>
        <dsp:cNvPr id="0" name=""/>
        <dsp:cNvSpPr/>
      </dsp:nvSpPr>
      <dsp:spPr>
        <a:xfrm rot="5400000">
          <a:off x="-344702" y="4516950"/>
          <a:ext cx="2314110" cy="1619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 Cycle Analysis</a:t>
          </a:r>
        </a:p>
      </dsp:txBody>
      <dsp:txXfrm rot="-5400000">
        <a:off x="2415" y="4979773"/>
        <a:ext cx="1619877" cy="694233"/>
      </dsp:txXfrm>
    </dsp:sp>
    <dsp:sp modelId="{997DD25E-F046-4BFF-AAD5-06DFF37CE93C}">
      <dsp:nvSpPr>
        <dsp:cNvPr id="0" name=""/>
        <dsp:cNvSpPr/>
      </dsp:nvSpPr>
      <dsp:spPr>
        <a:xfrm rot="5400000">
          <a:off x="6479434" y="-293235"/>
          <a:ext cx="1504171" cy="1122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Propidium iodide incorporated into DNA and analyzed with flow cytometry</a:t>
          </a:r>
        </a:p>
      </dsp:txBody>
      <dsp:txXfrm rot="-5400000">
        <a:off x="1619877" y="4639750"/>
        <a:ext cx="11149858" cy="1357315"/>
      </dsp:txXfrm>
    </dsp:sp>
    <dsp:sp modelId="{4673C24E-839F-4BD5-8B1C-787464579073}">
      <dsp:nvSpPr>
        <dsp:cNvPr id="0" name=""/>
        <dsp:cNvSpPr/>
      </dsp:nvSpPr>
      <dsp:spPr>
        <a:xfrm rot="5400000">
          <a:off x="-347116" y="5998504"/>
          <a:ext cx="2314110" cy="1619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Cytokine Expression </a:t>
          </a:r>
        </a:p>
      </dsp:txBody>
      <dsp:txXfrm rot="-5400000">
        <a:off x="1" y="6461327"/>
        <a:ext cx="1619877" cy="694233"/>
      </dsp:txXfrm>
    </dsp:sp>
    <dsp:sp modelId="{7FD4D728-CA00-4B72-BCB5-ED9C5D62D6F7}">
      <dsp:nvSpPr>
        <dsp:cNvPr id="0" name=""/>
        <dsp:cNvSpPr/>
      </dsp:nvSpPr>
      <dsp:spPr>
        <a:xfrm rot="5400000">
          <a:off x="6525898" y="1115408"/>
          <a:ext cx="1411244" cy="1122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ELISA was conducted to measure the amount of TNF</a:t>
          </a:r>
          <a:r>
            <a:rPr lang="el-GR" sz="2800" kern="1200" dirty="0"/>
            <a:t>α</a:t>
          </a:r>
          <a:r>
            <a:rPr lang="en-US" sz="2800" kern="1200" dirty="0"/>
            <a:t> and IL-6 secretion</a:t>
          </a:r>
        </a:p>
      </dsp:txBody>
      <dsp:txXfrm rot="-5400000">
        <a:off x="1619878" y="6090320"/>
        <a:ext cx="11154395" cy="1273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0.45359</cdr:x>
      <cdr:y>0.46707</cdr:y>
    </cdr:from>
    <cdr:to>
      <cdr:x>0.51805</cdr:x>
      <cdr:y>0.54284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5D83B3-7FC1-4FBE-8470-60D1DAF71519}"/>
            </a:ext>
          </a:extLst>
        </cdr:cNvPr>
        <cdr:cNvSpPr txBox="1"/>
      </cdr:nvSpPr>
      <cdr:spPr>
        <a:xfrm xmlns:a="http://schemas.openxmlformats.org/drawingml/2006/main">
          <a:off x="2968797" y="2508941"/>
          <a:ext cx="421902" cy="40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</a:t>
          </a:r>
        </a:p>
      </cdr:txBody>
    </cdr:sp>
  </cdr:relSizeAnchor>
  <cdr:relSizeAnchor xmlns:cdr="http://schemas.openxmlformats.org/drawingml/2006/chartDrawing">
    <cdr:from>
      <cdr:x>0.59832</cdr:x>
      <cdr:y>0.46685</cdr:y>
    </cdr:from>
    <cdr:to>
      <cdr:x>0.66428</cdr:x>
      <cdr:y>0.55181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4093DEA-6F54-455C-B4AC-370E2D08BED6}"/>
            </a:ext>
          </a:extLst>
        </cdr:cNvPr>
        <cdr:cNvSpPr txBox="1"/>
      </cdr:nvSpPr>
      <cdr:spPr>
        <a:xfrm xmlns:a="http://schemas.openxmlformats.org/drawingml/2006/main">
          <a:off x="3916115" y="2507728"/>
          <a:ext cx="431720" cy="456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</a:t>
          </a:r>
        </a:p>
      </cdr:txBody>
    </cdr:sp>
  </cdr:relSizeAnchor>
  <cdr:relSizeAnchor xmlns:cdr="http://schemas.openxmlformats.org/drawingml/2006/chartDrawing">
    <cdr:from>
      <cdr:x>0.73298</cdr:x>
      <cdr:y>0.47129</cdr:y>
    </cdr:from>
    <cdr:to>
      <cdr:x>0.78545</cdr:x>
      <cdr:y>0.5287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3A80624-5EB7-4FCE-9F4C-FA2A5B1D0A79}"/>
            </a:ext>
          </a:extLst>
        </cdr:cNvPr>
        <cdr:cNvSpPr txBox="1"/>
      </cdr:nvSpPr>
      <cdr:spPr>
        <a:xfrm xmlns:a="http://schemas.openxmlformats.org/drawingml/2006/main">
          <a:off x="4797500" y="2531628"/>
          <a:ext cx="343425" cy="308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</a:t>
          </a:r>
        </a:p>
      </cdr:txBody>
    </cdr:sp>
  </cdr:relSizeAnchor>
  <cdr:relSizeAnchor xmlns:cdr="http://schemas.openxmlformats.org/drawingml/2006/chartDrawing">
    <cdr:from>
      <cdr:x>0.8714</cdr:x>
      <cdr:y>0.46628</cdr:y>
    </cdr:from>
    <cdr:to>
      <cdr:x>0.92687</cdr:x>
      <cdr:y>0.53746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12E063-8BF7-46D1-973A-8C28F6B72557}"/>
            </a:ext>
          </a:extLst>
        </cdr:cNvPr>
        <cdr:cNvSpPr txBox="1"/>
      </cdr:nvSpPr>
      <cdr:spPr>
        <a:xfrm xmlns:a="http://schemas.openxmlformats.org/drawingml/2006/main">
          <a:off x="5703464" y="2504691"/>
          <a:ext cx="363061" cy="382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0.47633</cdr:x>
      <cdr:y>0.54196</cdr:y>
    </cdr:from>
    <cdr:to>
      <cdr:x>0.53883</cdr:x>
      <cdr:y>0.64945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EFC8B3-071D-4CA3-8F9A-39B5EBFB8216}"/>
            </a:ext>
          </a:extLst>
        </cdr:cNvPr>
        <cdr:cNvSpPr txBox="1"/>
      </cdr:nvSpPr>
      <cdr:spPr>
        <a:xfrm xmlns:a="http://schemas.openxmlformats.org/drawingml/2006/main">
          <a:off x="3040136" y="2897521"/>
          <a:ext cx="398898" cy="57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0.61455</cdr:x>
      <cdr:y>0.67321</cdr:y>
    </cdr:from>
    <cdr:to>
      <cdr:x>0.67705</cdr:x>
      <cdr:y>0.7807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3922310" y="3599261"/>
          <a:ext cx="398899" cy="57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0.74881</cdr:x>
      <cdr:y>0.52825</cdr:y>
    </cdr:from>
    <cdr:to>
      <cdr:x>0.81131</cdr:x>
      <cdr:y>0.63574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4779211" y="2824215"/>
          <a:ext cx="398898" cy="57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  <cdr:relSizeAnchor xmlns:cdr="http://schemas.openxmlformats.org/drawingml/2006/chartDrawing">
    <cdr:from>
      <cdr:x>0.88626</cdr:x>
      <cdr:y>0.52915</cdr:y>
    </cdr:from>
    <cdr:to>
      <cdr:x>0.9372</cdr:x>
      <cdr:y>0.64563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5656422" y="2829068"/>
          <a:ext cx="325118" cy="622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0.48609</cdr:x>
      <cdr:y>0.51453</cdr:y>
    </cdr:from>
    <cdr:to>
      <cdr:x>0.54859</cdr:x>
      <cdr:y>0.62202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EFC8B3-071D-4CA3-8F9A-39B5EBFB8216}"/>
            </a:ext>
          </a:extLst>
        </cdr:cNvPr>
        <cdr:cNvSpPr txBox="1"/>
      </cdr:nvSpPr>
      <cdr:spPr>
        <a:xfrm xmlns:a="http://schemas.openxmlformats.org/drawingml/2006/main">
          <a:off x="2884484" y="1873782"/>
          <a:ext cx="370880" cy="39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*</a:t>
          </a:r>
        </a:p>
      </cdr:txBody>
    </cdr:sp>
  </cdr:relSizeAnchor>
  <cdr:relSizeAnchor xmlns:cdr="http://schemas.openxmlformats.org/drawingml/2006/chartDrawing">
    <cdr:from>
      <cdr:x>0.61677</cdr:x>
      <cdr:y>0.60388</cdr:y>
    </cdr:from>
    <cdr:to>
      <cdr:x>0.67927</cdr:x>
      <cdr:y>0.71138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3659974" y="2199157"/>
          <a:ext cx="370879" cy="39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</a:p>
      </cdr:txBody>
    </cdr:sp>
  </cdr:relSizeAnchor>
  <cdr:relSizeAnchor xmlns:cdr="http://schemas.openxmlformats.org/drawingml/2006/chartDrawing">
    <cdr:from>
      <cdr:x>0.75119</cdr:x>
      <cdr:y>0.68513</cdr:y>
    </cdr:from>
    <cdr:to>
      <cdr:x>0.81369</cdr:x>
      <cdr:y>0.79262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4457631" y="2495053"/>
          <a:ext cx="370879" cy="39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</a:p>
      </cdr:txBody>
    </cdr:sp>
  </cdr:relSizeAnchor>
  <cdr:relSizeAnchor xmlns:cdr="http://schemas.openxmlformats.org/drawingml/2006/chartDrawing">
    <cdr:from>
      <cdr:x>0.88676</cdr:x>
      <cdr:y>0.6168</cdr:y>
    </cdr:from>
    <cdr:to>
      <cdr:x>0.94926</cdr:x>
      <cdr:y>0.7243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91AC982-E64D-4947-8BA2-60FEBAB08864}"/>
            </a:ext>
          </a:extLst>
        </cdr:cNvPr>
        <cdr:cNvSpPr txBox="1"/>
      </cdr:nvSpPr>
      <cdr:spPr>
        <a:xfrm xmlns:a="http://schemas.openxmlformats.org/drawingml/2006/main">
          <a:off x="5262076" y="2246208"/>
          <a:ext cx="370880" cy="39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CB0D-3E55-4AA3-9D92-CEF36A57707E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A8318-EE0D-4B35-81E8-416B35BEBE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0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A8318-EE0D-4B35-81E8-416B35BEBE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9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5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1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8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7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7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1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7649-0ADF-461B-A27F-A0E4A6F1AB85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CA93-E6DF-4A42-A7B4-F458564F9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chart" Target="../charts/chart1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5" Type="http://schemas.openxmlformats.org/officeDocument/2006/relationships/chart" Target="../charts/chart4.xml"/><Relationship Id="rId10" Type="http://schemas.openxmlformats.org/officeDocument/2006/relationships/diagramColors" Target="../diagrams/colors1.xml"/><Relationship Id="rId4" Type="http://schemas.openxmlformats.org/officeDocument/2006/relationships/hyperlink" Target="https://en.wikipedia.org/wiki/File:Longwood_University_seal.svg" TargetMode="External"/><Relationship Id="rId9" Type="http://schemas.openxmlformats.org/officeDocument/2006/relationships/diagramQuickStyle" Target="../diagrams/quickStyle1.xml"/><Relationship Id="rId1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D98E5D-5269-42F9-9BD1-528F92C33D86}"/>
              </a:ext>
            </a:extLst>
          </p:cNvPr>
          <p:cNvSpPr/>
          <p:nvPr/>
        </p:nvSpPr>
        <p:spPr>
          <a:xfrm>
            <a:off x="0" y="0"/>
            <a:ext cx="27432000" cy="4405745"/>
          </a:xfrm>
          <a:prstGeom prst="rect">
            <a:avLst/>
          </a:prstGeom>
          <a:gradFill flip="none" rotWithShape="1">
            <a:gsLst>
              <a:gs pos="0">
                <a:srgbClr val="29CEDF">
                  <a:shade val="30000"/>
                  <a:satMod val="115000"/>
                </a:srgbClr>
              </a:gs>
              <a:gs pos="50000">
                <a:srgbClr val="29CEDF">
                  <a:shade val="67500"/>
                  <a:satMod val="115000"/>
                </a:srgbClr>
              </a:gs>
              <a:gs pos="100000">
                <a:srgbClr val="29CED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83D1A-733C-4531-BE2F-798743682002}"/>
              </a:ext>
            </a:extLst>
          </p:cNvPr>
          <p:cNvSpPr txBox="1"/>
          <p:nvPr/>
        </p:nvSpPr>
        <p:spPr>
          <a:xfrm>
            <a:off x="623454" y="0"/>
            <a:ext cx="26185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Prevention of Chronic Inflammation Induced Ovarian Cancer Using NSAIDs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3A477D-9A79-44DE-93BB-222BDA4C4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025236"/>
            <a:ext cx="2852749" cy="2852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F983F-D1D1-459C-8A6A-6011DC8B8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79250" y="1025235"/>
            <a:ext cx="2852749" cy="2852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2790C0-A7D2-48D7-BFC7-67514931FD79}"/>
              </a:ext>
            </a:extLst>
          </p:cNvPr>
          <p:cNvSpPr/>
          <p:nvPr/>
        </p:nvSpPr>
        <p:spPr>
          <a:xfrm>
            <a:off x="493845" y="4591722"/>
            <a:ext cx="12843164" cy="1995055"/>
          </a:xfrm>
          <a:prstGeom prst="rect">
            <a:avLst/>
          </a:prstGeom>
          <a:solidFill>
            <a:srgbClr val="29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8282B-756A-4542-BEE4-1DBE5C89CC85}"/>
              </a:ext>
            </a:extLst>
          </p:cNvPr>
          <p:cNvSpPr/>
          <p:nvPr/>
        </p:nvSpPr>
        <p:spPr>
          <a:xfrm>
            <a:off x="14225241" y="4571692"/>
            <a:ext cx="12843164" cy="1995055"/>
          </a:xfrm>
          <a:prstGeom prst="rect">
            <a:avLst/>
          </a:prstGeom>
          <a:solidFill>
            <a:srgbClr val="29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09A2E-F17C-4868-A279-5B0514D0A8F9}"/>
              </a:ext>
            </a:extLst>
          </p:cNvPr>
          <p:cNvSpPr/>
          <p:nvPr/>
        </p:nvSpPr>
        <p:spPr>
          <a:xfrm>
            <a:off x="623454" y="22809210"/>
            <a:ext cx="12843164" cy="1995055"/>
          </a:xfrm>
          <a:prstGeom prst="rect">
            <a:avLst/>
          </a:prstGeom>
          <a:solidFill>
            <a:srgbClr val="29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5257E-9D47-4E76-867C-91DA07A31845}"/>
              </a:ext>
            </a:extLst>
          </p:cNvPr>
          <p:cNvSpPr/>
          <p:nvPr/>
        </p:nvSpPr>
        <p:spPr>
          <a:xfrm>
            <a:off x="14225241" y="27157589"/>
            <a:ext cx="12843164" cy="1995055"/>
          </a:xfrm>
          <a:prstGeom prst="rect">
            <a:avLst/>
          </a:prstGeom>
          <a:solidFill>
            <a:srgbClr val="29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83D985-A4D7-408C-B7CD-5AF732626C7A}"/>
              </a:ext>
            </a:extLst>
          </p:cNvPr>
          <p:cNvSpPr/>
          <p:nvPr/>
        </p:nvSpPr>
        <p:spPr>
          <a:xfrm>
            <a:off x="623454" y="32928507"/>
            <a:ext cx="12843164" cy="1178924"/>
          </a:xfrm>
          <a:prstGeom prst="rect">
            <a:avLst/>
          </a:prstGeom>
          <a:solidFill>
            <a:srgbClr val="29C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21A27-A0ED-49CF-90F4-235BDED6AE54}"/>
              </a:ext>
            </a:extLst>
          </p:cNvPr>
          <p:cNvSpPr txBox="1"/>
          <p:nvPr/>
        </p:nvSpPr>
        <p:spPr>
          <a:xfrm>
            <a:off x="336248" y="5020981"/>
            <a:ext cx="1284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 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16430-1C8A-4F3C-A0F9-054EE8A873B8}"/>
              </a:ext>
            </a:extLst>
          </p:cNvPr>
          <p:cNvSpPr txBox="1"/>
          <p:nvPr/>
        </p:nvSpPr>
        <p:spPr>
          <a:xfrm>
            <a:off x="493845" y="23310056"/>
            <a:ext cx="1284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Methodology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DDC343-C459-47E4-B334-127E8542D368}"/>
              </a:ext>
            </a:extLst>
          </p:cNvPr>
          <p:cNvSpPr txBox="1"/>
          <p:nvPr/>
        </p:nvSpPr>
        <p:spPr>
          <a:xfrm>
            <a:off x="19425344" y="5058809"/>
            <a:ext cx="3004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Results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9F48A-F13C-49E2-9E07-58BD08898EDD}"/>
              </a:ext>
            </a:extLst>
          </p:cNvPr>
          <p:cNvSpPr txBox="1"/>
          <p:nvPr/>
        </p:nvSpPr>
        <p:spPr>
          <a:xfrm>
            <a:off x="18082391" y="27765907"/>
            <a:ext cx="1071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Conclusions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533A3-FF71-4BC7-BBAE-6837F73B7400}"/>
              </a:ext>
            </a:extLst>
          </p:cNvPr>
          <p:cNvSpPr txBox="1"/>
          <p:nvPr/>
        </p:nvSpPr>
        <p:spPr>
          <a:xfrm>
            <a:off x="429902" y="33041654"/>
            <a:ext cx="1284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Literature Cited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04785F-B7A8-42C8-BFFB-A9C7910F9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09" t="20899" r="39786" b="9145"/>
          <a:stretch/>
        </p:blipFill>
        <p:spPr>
          <a:xfrm>
            <a:off x="650001" y="6704804"/>
            <a:ext cx="6545179" cy="5117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6F82A7-F7E8-4A26-8E20-9EE4D41603E0}"/>
              </a:ext>
            </a:extLst>
          </p:cNvPr>
          <p:cNvSpPr txBox="1"/>
          <p:nvPr/>
        </p:nvSpPr>
        <p:spPr>
          <a:xfrm>
            <a:off x="7418015" y="7666044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Talcum powder particles induce ovarian cancer if the particles travel through the vagina, uterus, and fallopian tubes to the ovary</a:t>
            </a:r>
            <a:r>
              <a:rPr lang="en-US" sz="3200" baseline="30000" dirty="0"/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Chronic inflammation is the normal response, causing DNA damage that leads to cancer</a:t>
            </a:r>
            <a:r>
              <a:rPr lang="en-US" sz="3200" baseline="300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3A0B25-83B2-4EED-9280-5D42A9C125DF}"/>
              </a:ext>
            </a:extLst>
          </p:cNvPr>
          <p:cNvSpPr txBox="1"/>
          <p:nvPr/>
        </p:nvSpPr>
        <p:spPr>
          <a:xfrm>
            <a:off x="7418016" y="11174379"/>
            <a:ext cx="61721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Proinflammatory cytokines (IL-6 and TNF</a:t>
            </a:r>
            <a:r>
              <a:rPr lang="el-GR" sz="3200" dirty="0"/>
              <a:t>α</a:t>
            </a:r>
            <a:r>
              <a:rPr lang="en-US" sz="3200" dirty="0"/>
              <a:t>) are activated to regulate the immune response.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IL-6 plays a central role in neuronal reaction to nerve injury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TNF</a:t>
            </a:r>
            <a:r>
              <a:rPr lang="el-GR" sz="3200" dirty="0"/>
              <a:t>α</a:t>
            </a:r>
            <a:r>
              <a:rPr lang="en-US" sz="3200" dirty="0"/>
              <a:t> may induce apoptosis, activate other inflammatory cytokines, and activate stress-activated protein kinases (SAPKs)</a:t>
            </a:r>
            <a:r>
              <a:rPr lang="en-US" sz="3200" baseline="30000" dirty="0"/>
              <a:t>5</a:t>
            </a:r>
            <a:endParaRPr lang="en-US" sz="3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615AA7-D797-44BC-9017-D97673C3F3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"/>
          <a:stretch/>
        </p:blipFill>
        <p:spPr>
          <a:xfrm>
            <a:off x="561468" y="16815147"/>
            <a:ext cx="12580032" cy="5562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A89944-8E5D-4A59-A2F7-2394422B22C1}"/>
              </a:ext>
            </a:extLst>
          </p:cNvPr>
          <p:cNvSpPr txBox="1"/>
          <p:nvPr/>
        </p:nvSpPr>
        <p:spPr>
          <a:xfrm>
            <a:off x="623454" y="12196855"/>
            <a:ext cx="6545179" cy="4524315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Question: </a:t>
            </a:r>
            <a:r>
              <a:rPr lang="en-US" sz="3200" dirty="0"/>
              <a:t>Can the use of NSAIDs reduce the levels of TNF</a:t>
            </a:r>
            <a:r>
              <a:rPr lang="el-GR" sz="3200" dirty="0"/>
              <a:t>α</a:t>
            </a:r>
            <a:r>
              <a:rPr lang="en-US" sz="3200" dirty="0"/>
              <a:t> and IL-6 to act as a therapy for chronic inflammation induced ovarian cancer?</a:t>
            </a:r>
          </a:p>
          <a:p>
            <a:r>
              <a:rPr lang="en-US" sz="3200" b="1" dirty="0"/>
              <a:t>Hypothesis: </a:t>
            </a:r>
            <a:r>
              <a:rPr lang="en-US" sz="3200" dirty="0"/>
              <a:t>NSAIDs will reduce the cytokine levels and pose as a therapeutic and preventative option for all chronic inflammation induced cancers. </a:t>
            </a:r>
            <a:endParaRPr lang="en-US" sz="3200" b="1" dirty="0"/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3193DD3-D2D3-4A7C-B001-AE58735E7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309972"/>
              </p:ext>
            </p:extLst>
          </p:nvPr>
        </p:nvGraphicFramePr>
        <p:xfrm>
          <a:off x="581436" y="24871660"/>
          <a:ext cx="12843164" cy="1113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25241" y="29316123"/>
            <a:ext cx="6105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Conclusion: </a:t>
            </a:r>
            <a:r>
              <a:rPr lang="en-US" sz="3200" dirty="0"/>
              <a:t>All anti-inflammatory drugs decreased cytokine, TNF</a:t>
            </a:r>
            <a:r>
              <a:rPr lang="el-GR" sz="3200" dirty="0"/>
              <a:t>α</a:t>
            </a:r>
            <a:r>
              <a:rPr lang="en-US" sz="3200" dirty="0"/>
              <a:t> and IL-6, secretion and proliferation in an ovarian cancer cell line.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30938" y="31764381"/>
            <a:ext cx="5950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Aspirin may be the best NSAID to have an effect of tumor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Questionnaire research  verified chemo-preventative nature of the NSAID, Aspirin.</a:t>
            </a:r>
            <a:r>
              <a:rPr lang="en-US" sz="3200" baseline="30000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5241" y="34403611"/>
            <a:ext cx="13353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Future Directions: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Prescribe NSAIDs for prevention after gene testing of ovarian cancer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Tumorigenesis and metastasis therapies focusing on the interleukin family of cytokines</a:t>
            </a:r>
            <a:r>
              <a:rPr lang="en-US" sz="3200" baseline="30000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4B882-7743-4887-B0D7-3844B1FDDACD}"/>
              </a:ext>
            </a:extLst>
          </p:cNvPr>
          <p:cNvSpPr txBox="1"/>
          <p:nvPr/>
        </p:nvSpPr>
        <p:spPr>
          <a:xfrm>
            <a:off x="650001" y="34270910"/>
            <a:ext cx="13353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Talcum Powder Mesothelioma Lawsuits 2017. The Legal Herald. 2016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Lin W and Karin M. A cytokine-mediated link between innate immunity, inflammation, and cancer. </a:t>
            </a:r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Invest.</a:t>
            </a:r>
            <a:r>
              <a:rPr lang="en-US" dirty="0"/>
              <a:t> 2007;117(5):1175-1183.</a:t>
            </a:r>
          </a:p>
          <a:p>
            <a:pPr marL="342900" indent="-342900">
              <a:buAutoNum type="arabicPeriod"/>
            </a:pPr>
            <a:r>
              <a:rPr lang="en-US" dirty="0"/>
              <a:t>Talcum Powder and Cancer. 2017. American Cancer Society. </a:t>
            </a:r>
          </a:p>
          <a:p>
            <a:pPr marL="342900" indent="-342900">
              <a:buAutoNum type="arabicPeriod"/>
            </a:pPr>
            <a:r>
              <a:rPr lang="en-US" dirty="0"/>
              <a:t>Chronic Inflammation. 2015. National Cancer Institute. </a:t>
            </a:r>
          </a:p>
          <a:p>
            <a:pPr marL="342900" indent="-342900">
              <a:buAutoNum type="arabicPeriod"/>
            </a:pPr>
            <a:r>
              <a:rPr lang="en-US" dirty="0"/>
              <a:t>Zhang J, An J. Cytokines, Inflammation and Pain.  2007. International Anesthesiology Clinics. 45(2):27-37.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Vaughan et al. Aspirin use and the incidence of cancers in elderly women in the Iowa Women’s Health Study. 27(11);1395–1402.</a:t>
            </a:r>
          </a:p>
          <a:p>
            <a:pPr marL="342900" indent="-342900">
              <a:buAutoNum type="arabicPeriod"/>
            </a:pPr>
            <a:r>
              <a:rPr lang="en-US" dirty="0"/>
              <a:t>Taniguchi K and Karin M. Seminars in Immunology. 2014;26(1):54-74.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9B648-66EB-4FF0-99EC-D5275773C185}"/>
              </a:ext>
            </a:extLst>
          </p:cNvPr>
          <p:cNvSpPr txBox="1"/>
          <p:nvPr/>
        </p:nvSpPr>
        <p:spPr>
          <a:xfrm>
            <a:off x="3064236" y="1533584"/>
            <a:ext cx="21303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Kaitlyn Marston, Angelica Romero, Meagan St. John, Hastings Williamson</a:t>
            </a:r>
          </a:p>
          <a:p>
            <a:pPr algn="ctr"/>
            <a:r>
              <a:rPr lang="en-US" sz="5400" dirty="0"/>
              <a:t>BIOL 450 –The Biology of Cancer </a:t>
            </a:r>
          </a:p>
          <a:p>
            <a:pPr algn="ctr"/>
            <a:r>
              <a:rPr lang="en-US" sz="5400" dirty="0"/>
              <a:t>Department of Biological and Environmental Sciences </a:t>
            </a:r>
          </a:p>
          <a:p>
            <a:endParaRPr lang="en-US" dirty="0"/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F9A64930-6C2E-4516-AEB5-41E234C8D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46210"/>
              </p:ext>
            </p:extLst>
          </p:nvPr>
        </p:nvGraphicFramePr>
        <p:xfrm>
          <a:off x="14195795" y="14124337"/>
          <a:ext cx="6545179" cy="537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F5949DA-63EE-4D44-A823-D15E78666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059296"/>
              </p:ext>
            </p:extLst>
          </p:nvPr>
        </p:nvGraphicFramePr>
        <p:xfrm>
          <a:off x="20770420" y="10229857"/>
          <a:ext cx="6317792" cy="509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6D35AB6-F2E1-4C17-8B35-975D91B472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06929"/>
              </p:ext>
            </p:extLst>
          </p:nvPr>
        </p:nvGraphicFramePr>
        <p:xfrm>
          <a:off x="20753072" y="18952254"/>
          <a:ext cx="6252243" cy="523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4AB7FEB4-78B8-40A5-9DAD-C8286FD7C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32378"/>
              </p:ext>
            </p:extLst>
          </p:nvPr>
        </p:nvGraphicFramePr>
        <p:xfrm>
          <a:off x="14212091" y="21505950"/>
          <a:ext cx="6545179" cy="556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846681"/>
              </p:ext>
            </p:extLst>
          </p:nvPr>
        </p:nvGraphicFramePr>
        <p:xfrm>
          <a:off x="14225241" y="6711674"/>
          <a:ext cx="6545179" cy="53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EFFC335-0018-41BC-8DD1-AAFB4CA90B16}"/>
              </a:ext>
            </a:extLst>
          </p:cNvPr>
          <p:cNvSpPr txBox="1"/>
          <p:nvPr/>
        </p:nvSpPr>
        <p:spPr>
          <a:xfrm>
            <a:off x="623454" y="11805147"/>
            <a:ext cx="669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1. Lawsuits filed from talcum powder induced ovarian cancer</a:t>
            </a:r>
            <a:r>
              <a:rPr lang="en-US" b="1" dirty="0"/>
              <a:t>.</a:t>
            </a:r>
            <a:r>
              <a:rPr lang="en-US" b="1" baseline="30000" dirty="0"/>
              <a:t>1 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C0A9B-619C-4791-BEE9-9D94DCFAE9A5}"/>
              </a:ext>
            </a:extLst>
          </p:cNvPr>
          <p:cNvSpPr txBox="1"/>
          <p:nvPr/>
        </p:nvSpPr>
        <p:spPr>
          <a:xfrm>
            <a:off x="623454" y="22385658"/>
            <a:ext cx="1029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2. Cytokine signaling pathways induced by chronic inflammation.</a:t>
            </a:r>
            <a:r>
              <a:rPr lang="en-US" sz="1600" b="1" baseline="30000" dirty="0"/>
              <a:t>2</a:t>
            </a:r>
            <a:r>
              <a:rPr lang="en-US" sz="1600" b="1" dirty="0"/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82B826-65A3-4098-9A85-1AFC7CF1C595}"/>
              </a:ext>
            </a:extLst>
          </p:cNvPr>
          <p:cNvSpPr txBox="1"/>
          <p:nvPr/>
        </p:nvSpPr>
        <p:spPr>
          <a:xfrm>
            <a:off x="20927374" y="7431519"/>
            <a:ext cx="6198321" cy="2400657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3. NSAIDS decrease proliferation of ID8 cells. </a:t>
            </a:r>
            <a:r>
              <a:rPr lang="en-US" sz="3000" dirty="0"/>
              <a:t>Averages are displayed with standard deviation. Significance of p&lt;0.05 is displayed with asterisk.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921D8C-6C1A-40BE-9899-33F2BA24BE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10697" y="29287046"/>
            <a:ext cx="4053593" cy="485437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9F1ACA6-9C74-43A4-B367-7D6DA9A7FA9D}"/>
              </a:ext>
            </a:extLst>
          </p:cNvPr>
          <p:cNvSpPr txBox="1"/>
          <p:nvPr/>
        </p:nvSpPr>
        <p:spPr>
          <a:xfrm>
            <a:off x="14230938" y="12164890"/>
            <a:ext cx="6481640" cy="1938992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4. NSAIDs do not cause cell death.  </a:t>
            </a:r>
            <a:r>
              <a:rPr lang="en-US" sz="3000" dirty="0"/>
              <a:t>Averages </a:t>
            </a:r>
            <a:r>
              <a:rPr lang="en-US" sz="3000"/>
              <a:t>are displayed </a:t>
            </a:r>
            <a:r>
              <a:rPr lang="en-US" sz="3000" dirty="0"/>
              <a:t>with standard deviation. Treatments do not show statistically significant from media.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69A726-F40B-4EB0-954B-98DDCBAFA147}"/>
              </a:ext>
            </a:extLst>
          </p:cNvPr>
          <p:cNvSpPr txBox="1"/>
          <p:nvPr/>
        </p:nvSpPr>
        <p:spPr>
          <a:xfrm>
            <a:off x="20893790" y="15904910"/>
            <a:ext cx="6382382" cy="2400657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5. NSAIDs cause a decrease in cells in G</a:t>
            </a:r>
            <a:r>
              <a:rPr lang="en-US" sz="3000" b="1" baseline="-25000" dirty="0"/>
              <a:t>1 </a:t>
            </a:r>
            <a:r>
              <a:rPr lang="en-US" sz="3000" b="1" dirty="0"/>
              <a:t>and S phases. </a:t>
            </a:r>
            <a:r>
              <a:rPr lang="en-US" sz="3000" dirty="0"/>
              <a:t>Averages are displayed with standard deviation. Significance of p&lt;0.05 is displayed with asterisk.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6E7F2C-B3BA-4755-B121-F5E96D542457}"/>
              </a:ext>
            </a:extLst>
          </p:cNvPr>
          <p:cNvSpPr txBox="1"/>
          <p:nvPr/>
        </p:nvSpPr>
        <p:spPr>
          <a:xfrm>
            <a:off x="14224189" y="19561462"/>
            <a:ext cx="6545179" cy="1938992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6. NSAIDS reduce amount of TNF</a:t>
            </a:r>
            <a:r>
              <a:rPr lang="el-GR" sz="3000" b="1" dirty="0"/>
              <a:t>α</a:t>
            </a:r>
            <a:r>
              <a:rPr lang="en-US" sz="3000" b="1" dirty="0"/>
              <a:t> secretion. </a:t>
            </a:r>
            <a:r>
              <a:rPr lang="en-US" sz="3000" dirty="0"/>
              <a:t>Averages are displayed with standard deviation. Significance of p&lt;0.05 is displayed with asterisk.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12B67D-30BA-4EA4-A24D-88888CF505E4}"/>
              </a:ext>
            </a:extLst>
          </p:cNvPr>
          <p:cNvSpPr txBox="1"/>
          <p:nvPr/>
        </p:nvSpPr>
        <p:spPr>
          <a:xfrm>
            <a:off x="20863223" y="24637751"/>
            <a:ext cx="6382381" cy="1938992"/>
          </a:xfrm>
          <a:prstGeom prst="rect">
            <a:avLst/>
          </a:prstGeom>
          <a:noFill/>
          <a:ln w="76200">
            <a:solidFill>
              <a:srgbClr val="29CEDF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7. NSAIDs reduce amount of IL-6 secretion.  </a:t>
            </a:r>
            <a:r>
              <a:rPr lang="en-US" sz="3000" dirty="0"/>
              <a:t>Averages are displayed with standard deviation. Significance of p&lt;0.05 is displayed with asterisk.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CD0286-ED81-42C0-80C4-6BF0B7F180C9}"/>
              </a:ext>
            </a:extLst>
          </p:cNvPr>
          <p:cNvSpPr txBox="1"/>
          <p:nvPr/>
        </p:nvSpPr>
        <p:spPr>
          <a:xfrm>
            <a:off x="21220835" y="34149452"/>
            <a:ext cx="468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8. Aspirin consumption facilitates prevention of inflammation induced ovarian cancer. </a:t>
            </a:r>
            <a:r>
              <a:rPr lang="en-US" sz="1600" b="1" baseline="30000" dirty="0"/>
              <a:t>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385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667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St. John</dc:creator>
  <cp:lastModifiedBy>Meagan St. John</cp:lastModifiedBy>
  <cp:revision>57</cp:revision>
  <dcterms:created xsi:type="dcterms:W3CDTF">2018-04-15T20:08:50Z</dcterms:created>
  <dcterms:modified xsi:type="dcterms:W3CDTF">2018-05-02T18:28:36Z</dcterms:modified>
</cp:coreProperties>
</file>