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0" r:id="rId4"/>
    <p:sldId id="275" r:id="rId5"/>
    <p:sldId id="262" r:id="rId6"/>
    <p:sldId id="259" r:id="rId7"/>
    <p:sldId id="272" r:id="rId8"/>
    <p:sldId id="277" r:id="rId9"/>
    <p:sldId id="273" r:id="rId10"/>
    <p:sldId id="274" r:id="rId11"/>
    <p:sldId id="276" r:id="rId12"/>
    <p:sldId id="271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7" autoAdjust="0"/>
    <p:restoredTop sz="83154"/>
  </p:normalViewPr>
  <p:slideViewPr>
    <p:cSldViewPr snapToGrid="0">
      <p:cViewPr varScale="1">
        <p:scale>
          <a:sx n="56" d="100"/>
          <a:sy n="56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C1ABD-8AC1-4383-AFF9-2F384E21A55B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6FCB4-F20A-4B94-9EAB-C8A927D7F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90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6FCB4-F20A-4B94-9EAB-C8A927D7FC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296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6FCB4-F20A-4B94-9EAB-C8A927D7FC1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804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6FCB4-F20A-4B94-9EAB-C8A927D7FC1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39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6FCB4-F20A-4B94-9EAB-C8A927D7FC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50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6FCB4-F20A-4B94-9EAB-C8A927D7FC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99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6FCB4-F20A-4B94-9EAB-C8A927D7FC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78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6FCB4-F20A-4B94-9EAB-C8A927D7FC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11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6FCB4-F20A-4B94-9EAB-C8A927D7FC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54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6FCB4-F20A-4B94-9EAB-C8A927D7FC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46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6FCB4-F20A-4B94-9EAB-C8A927D7FC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150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6FCB4-F20A-4B94-9EAB-C8A927D7FC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04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78F72-57EE-4E5A-81C8-CA8753FE7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1671638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dirty="0"/>
              <a:t>The use of CRISPR/Cas9 to investigate missense mutations of p300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9C4824-A649-4B19-94BF-1841EA653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2" y="4331234"/>
            <a:ext cx="6848085" cy="1969243"/>
          </a:xfrm>
        </p:spPr>
        <p:txBody>
          <a:bodyPr>
            <a:normAutofit/>
          </a:bodyPr>
          <a:lstStyle/>
          <a:p>
            <a:r>
              <a:rPr lang="en-US" dirty="0"/>
              <a:t>Meagan St. John</a:t>
            </a:r>
          </a:p>
          <a:p>
            <a:r>
              <a:rPr lang="en-US" dirty="0"/>
              <a:t>PRISM Program </a:t>
            </a:r>
          </a:p>
          <a:p>
            <a:r>
              <a:rPr lang="en-US" dirty="0"/>
              <a:t>Department of Biological and Environmental Sciences</a:t>
            </a:r>
          </a:p>
          <a:p>
            <a:r>
              <a:rPr lang="en-US" dirty="0"/>
              <a:t>Longwood University</a:t>
            </a:r>
          </a:p>
        </p:txBody>
      </p:sp>
    </p:spTree>
    <p:extLst>
      <p:ext uri="{BB962C8B-B14F-4D97-AF65-F5344CB8AC3E}">
        <p14:creationId xmlns:p14="http://schemas.microsoft.com/office/powerpoint/2010/main" val="2273515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45303F1-AF94-4311-B5EF-A9C5F6D18D9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310D98-E16D-4AA1-8834-28F2202C0CC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5B65E675-687B-4B31-9CB4-880C4620538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FDE85C-BD1E-4791-89CD-133BC382B2E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62088" y="1171764"/>
            <a:ext cx="3981455" cy="41944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940F6C-3C89-43F5-A832-C56161C78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6574536" cy="1259894"/>
          </a:xfrm>
        </p:spPr>
        <p:txBody>
          <a:bodyPr>
            <a:normAutofit fontScale="90000"/>
          </a:bodyPr>
          <a:lstStyle/>
          <a:p>
            <a:r>
              <a:rPr lang="en-US" dirty="0"/>
              <a:t>Step 4: Collect RNA and Perform </a:t>
            </a:r>
            <a:br>
              <a:rPr lang="en-US" dirty="0"/>
            </a:br>
            <a:r>
              <a:rPr lang="en-US" dirty="0"/>
              <a:t>RT-PCR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1E71B-EC58-4473-957E-509C406A5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4" y="2133600"/>
            <a:ext cx="6574535" cy="3759253"/>
          </a:xfrm>
        </p:spPr>
        <p:txBody>
          <a:bodyPr>
            <a:normAutofit/>
          </a:bodyPr>
          <a:lstStyle/>
          <a:p>
            <a:r>
              <a:rPr lang="en-US" dirty="0"/>
              <a:t>Collect RNA after transfection</a:t>
            </a:r>
          </a:p>
          <a:p>
            <a:r>
              <a:rPr lang="en-US" dirty="0"/>
              <a:t>Reverse transcribe RNA to DNA</a:t>
            </a:r>
          </a:p>
          <a:p>
            <a:r>
              <a:rPr lang="en-US" dirty="0"/>
              <a:t>Perform PCR to detect expression of IL1RN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Predicted results: </a:t>
            </a:r>
            <a:r>
              <a:rPr lang="en-US" dirty="0"/>
              <a:t>Mutations in the p300 core domain will impair the ability of p300 to activate the expression of IL1RN. </a:t>
            </a:r>
            <a:endParaRPr lang="en-US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E98608-3943-4BBD-95EB-06FB228F3632}"/>
              </a:ext>
            </a:extLst>
          </p:cNvPr>
          <p:cNvSpPr/>
          <p:nvPr/>
        </p:nvSpPr>
        <p:spPr>
          <a:xfrm>
            <a:off x="7772400" y="1275053"/>
            <a:ext cx="274320" cy="4623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7C6501-7539-46A9-85DF-A38EE3442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/>
              <a:t>(Hilton et al. 2015)</a:t>
            </a:r>
          </a:p>
        </p:txBody>
      </p:sp>
    </p:spTree>
    <p:extLst>
      <p:ext uri="{BB962C8B-B14F-4D97-AF65-F5344CB8AC3E}">
        <p14:creationId xmlns:p14="http://schemas.microsoft.com/office/powerpoint/2010/main" val="2063262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5EB8-F164-4172-96EF-C21ACBD47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2A17E-9E57-4C02-9BC2-33302898D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results will determine the different enzymatic functions of missense mutations in p300 </a:t>
            </a:r>
          </a:p>
          <a:p>
            <a:endParaRPr lang="en-US" dirty="0"/>
          </a:p>
          <a:p>
            <a:r>
              <a:rPr lang="en-US" dirty="0"/>
              <a:t>Further studies can be performed with full length p300 mutants in cancer cells</a:t>
            </a:r>
          </a:p>
          <a:p>
            <a:pPr lvl="1"/>
            <a:r>
              <a:rPr lang="en-US" dirty="0"/>
              <a:t>Measure gene expression changes in cancer cells</a:t>
            </a:r>
          </a:p>
          <a:p>
            <a:endParaRPr lang="en-US" dirty="0"/>
          </a:p>
          <a:p>
            <a:r>
              <a:rPr lang="en-US" dirty="0"/>
              <a:t>The results will contribute to a greater understanding of how missense mutations alter protein function in cancer cells</a:t>
            </a:r>
          </a:p>
        </p:txBody>
      </p:sp>
    </p:spTree>
    <p:extLst>
      <p:ext uri="{BB962C8B-B14F-4D97-AF65-F5344CB8AC3E}">
        <p14:creationId xmlns:p14="http://schemas.microsoft.com/office/powerpoint/2010/main" val="3107015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1448" y="593918"/>
            <a:ext cx="8911687" cy="128089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208" y="1646208"/>
            <a:ext cx="8915400" cy="3777622"/>
          </a:xfrm>
        </p:spPr>
        <p:txBody>
          <a:bodyPr/>
          <a:lstStyle/>
          <a:p>
            <a:r>
              <a:rPr lang="en-US" dirty="0"/>
              <a:t>Katlyn Myers</a:t>
            </a:r>
          </a:p>
          <a:p>
            <a:r>
              <a:rPr lang="en-US" dirty="0"/>
              <a:t>Dr. Erin </a:t>
            </a:r>
            <a:r>
              <a:rPr lang="en-US" dirty="0" err="1"/>
              <a:t>Shanle</a:t>
            </a:r>
            <a:endParaRPr lang="en-US" dirty="0"/>
          </a:p>
          <a:p>
            <a:r>
              <a:rPr lang="en-US" dirty="0"/>
              <a:t>Dr. </a:t>
            </a:r>
            <a:r>
              <a:rPr lang="en-US" dirty="0" err="1"/>
              <a:t>Amorette</a:t>
            </a:r>
            <a:r>
              <a:rPr lang="en-US" dirty="0"/>
              <a:t> Barber</a:t>
            </a:r>
          </a:p>
          <a:p>
            <a:r>
              <a:rPr lang="en-US" dirty="0"/>
              <a:t>PRISM Program </a:t>
            </a:r>
          </a:p>
          <a:p>
            <a:r>
              <a:rPr lang="en-US" dirty="0"/>
              <a:t>Longwood University Department of Biological and Environmental Sciences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688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F597D-0FA3-4BD4-AC26-70C31611F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Cited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7DE04-3BF3-4798-A7B4-B6FDB1AC9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err="1"/>
              <a:t>Baylin</a:t>
            </a:r>
            <a:r>
              <a:rPr lang="en-US" b="1" dirty="0"/>
              <a:t> SB &amp; </a:t>
            </a:r>
            <a:r>
              <a:rPr lang="en-US" b="1" dirty="0" err="1"/>
              <a:t>Schuebel</a:t>
            </a:r>
            <a:r>
              <a:rPr lang="en-US" b="1" dirty="0"/>
              <a:t> KE. The epigenomic era opens. Nature. 2007. 448(7153):548-549.</a:t>
            </a:r>
          </a:p>
          <a:p>
            <a:r>
              <a:rPr lang="en-US" b="1" dirty="0"/>
              <a:t>CRISPR Cas9 Tools for Genomic Activation and Repression. ABM. 2017.</a:t>
            </a:r>
          </a:p>
          <a:p>
            <a:r>
              <a:rPr lang="en-US" b="1" dirty="0"/>
              <a:t>Hilton et al. Epigenome editing by a CRISPR-Cas9-based acetyltransferase activates genes from promoters and enhancers. Nature Biotechnology. 215. 33:510-517.</a:t>
            </a:r>
          </a:p>
          <a:p>
            <a:r>
              <a:rPr lang="en-US" b="1" dirty="0" err="1"/>
              <a:t>Karamouzis</a:t>
            </a:r>
            <a:r>
              <a:rPr lang="en-US" b="1" dirty="0"/>
              <a:t> MV et al. Roles of CREB-binding protein (CBP)/p300 in respiratory epithelium tumorigenesis. Cell Research. 2007. 17:324-332.</a:t>
            </a:r>
          </a:p>
          <a:p>
            <a:r>
              <a:rPr lang="en-US" b="1" dirty="0"/>
              <a:t>Peixoto L &amp; Abel T. The role of histone acetylation in memory formation and cognitive impairments. </a:t>
            </a:r>
            <a:r>
              <a:rPr lang="en-US" b="1" dirty="0" err="1"/>
              <a:t>Neuropsychopharmacology</a:t>
            </a:r>
            <a:r>
              <a:rPr lang="en-US" b="1" dirty="0"/>
              <a:t> Reviews. 2013. 38:62-76.</a:t>
            </a:r>
          </a:p>
          <a:p>
            <a:r>
              <a:rPr lang="en-US" b="1" dirty="0" err="1"/>
              <a:t>Shikama</a:t>
            </a:r>
            <a:r>
              <a:rPr lang="en-US" b="1" dirty="0"/>
              <a:t> N et al. Essential function of p300 acetyltransferase activity in heart, lung and small intestine formation. The EMBO Journal . 2003. 22(19):5175-5185.</a:t>
            </a:r>
          </a:p>
          <a:p>
            <a:r>
              <a:rPr lang="en-US" b="1" dirty="0" err="1"/>
              <a:t>Verdin</a:t>
            </a:r>
            <a:r>
              <a:rPr lang="en-US" b="1" dirty="0"/>
              <a:t> E &amp; Ott M. 50 years of protein acetylation: from gene regulation to epigenetics, metabolism and beyond. Nature Reviews Molecular Cell Biology. 2014.15:703-708.</a:t>
            </a:r>
          </a:p>
          <a:p>
            <a:r>
              <a:rPr lang="en-US" b="1" dirty="0"/>
              <a:t>Vogelstein et al. Cancer Genome Landscapes. Science. 2013. 339:1546-1558.</a:t>
            </a:r>
          </a:p>
        </p:txBody>
      </p:sp>
    </p:spTree>
    <p:extLst>
      <p:ext uri="{BB962C8B-B14F-4D97-AF65-F5344CB8AC3E}">
        <p14:creationId xmlns:p14="http://schemas.microsoft.com/office/powerpoint/2010/main" val="1178580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D11FD5-487C-4A6B-836F-3831DC830F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765169-F70D-4841-BE65-62E10CBED84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029570-CC25-40CE-8EF6-7FAED20508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847" y="1564252"/>
            <a:ext cx="6953577" cy="4328601"/>
          </a:xfrm>
          <a:prstGeom prst="rect">
            <a:avLst/>
          </a:prstGeom>
        </p:spPr>
      </p:pic>
      <p:sp>
        <p:nvSpPr>
          <p:cNvPr id="14" name="Freeform 14">
            <a:extLst>
              <a:ext uri="{FF2B5EF4-FFF2-40B4-BE49-F238E27FC236}">
                <a16:creationId xmlns:a16="http://schemas.microsoft.com/office/drawing/2014/main" id="{2A2CC818-8106-45C0-93D5-7051F99F2C8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44A748-666C-42E5-82A7-C15E4FB3C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8466201" cy="1259894"/>
          </a:xfrm>
        </p:spPr>
        <p:txBody>
          <a:bodyPr>
            <a:normAutofit/>
          </a:bodyPr>
          <a:lstStyle/>
          <a:p>
            <a:r>
              <a:rPr lang="en-US" dirty="0"/>
              <a:t>DNA is wrapped around histone proteins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BF7AB-86C5-48CC-97E2-E156ADF16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r>
              <a:rPr lang="en-US" dirty="0"/>
              <a:t>DNA is wrapped around histone proteins to create a chromatin structure</a:t>
            </a:r>
          </a:p>
          <a:p>
            <a:r>
              <a:rPr lang="en-US" dirty="0"/>
              <a:t>Genes are expressed based on how tightly the DNA is wrapped around the histone</a:t>
            </a:r>
          </a:p>
          <a:p>
            <a:r>
              <a:rPr lang="en-US" dirty="0">
                <a:solidFill>
                  <a:srgbClr val="000000"/>
                </a:solidFill>
              </a:rPr>
              <a:t>To unwind the DNA from the histone, it must be </a:t>
            </a:r>
            <a:r>
              <a:rPr lang="en-US" b="1" dirty="0">
                <a:solidFill>
                  <a:srgbClr val="000000"/>
                </a:solidFill>
              </a:rPr>
              <a:t>acetylated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962238-4B51-4522-839E-0781905E5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/>
              <a:t>(</a:t>
            </a:r>
            <a:r>
              <a:rPr lang="en-US" sz="1200" dirty="0" err="1"/>
              <a:t>Baylin</a:t>
            </a:r>
            <a:r>
              <a:rPr lang="en-US" sz="1200" dirty="0"/>
              <a:t> &amp; </a:t>
            </a:r>
            <a:r>
              <a:rPr lang="en-US" sz="1200" dirty="0" err="1"/>
              <a:t>Schuebel</a:t>
            </a:r>
            <a:r>
              <a:rPr lang="en-US" sz="1200" dirty="0"/>
              <a:t> 2007)</a:t>
            </a:r>
          </a:p>
        </p:txBody>
      </p:sp>
    </p:spTree>
    <p:extLst>
      <p:ext uri="{BB962C8B-B14F-4D97-AF65-F5344CB8AC3E}">
        <p14:creationId xmlns:p14="http://schemas.microsoft.com/office/powerpoint/2010/main" val="2888553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3FD2F7B-90ED-4138-8757-F3254DE1D5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99211" y="2041297"/>
            <a:ext cx="5370246" cy="2941685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FF3CF3A-AB39-4E6D-BC99-DEBA63C9E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627" y="760407"/>
            <a:ext cx="9491936" cy="1280890"/>
          </a:xfrm>
        </p:spPr>
        <p:txBody>
          <a:bodyPr>
            <a:normAutofit/>
          </a:bodyPr>
          <a:lstStyle/>
          <a:p>
            <a:r>
              <a:rPr lang="en-US" sz="3200" dirty="0"/>
              <a:t>p300: A histone acetyltransferase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9E9B9-23F3-42B0-A86D-804906501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5233" y="1512659"/>
            <a:ext cx="4304361" cy="377762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Turns on transcription by acetylating histones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p300 is required for normal development of the cardiovascular system, lungs, and small intestines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p300 is often considered a tumor suppressor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DFE1E6-E4DB-40FB-A403-E065F8745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/>
              <a:t>(</a:t>
            </a:r>
            <a:r>
              <a:rPr lang="en-US" sz="1200" dirty="0" err="1"/>
              <a:t>Karamouzis</a:t>
            </a:r>
            <a:r>
              <a:rPr lang="en-US" sz="1200" dirty="0"/>
              <a:t> et al. 2007) (</a:t>
            </a:r>
            <a:r>
              <a:rPr lang="en-US" sz="1200" dirty="0" err="1"/>
              <a:t>Shikama</a:t>
            </a:r>
            <a:r>
              <a:rPr lang="en-US" sz="1200" dirty="0"/>
              <a:t> N et al. 2003)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3D6708-9E40-4A09-9B8C-552A6533BA70}"/>
              </a:ext>
            </a:extLst>
          </p:cNvPr>
          <p:cNvSpPr/>
          <p:nvPr/>
        </p:nvSpPr>
        <p:spPr>
          <a:xfrm>
            <a:off x="6399211" y="2942795"/>
            <a:ext cx="236773" cy="569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C8565C0-3786-4C23-B208-6503F4563F59}"/>
              </a:ext>
            </a:extLst>
          </p:cNvPr>
          <p:cNvSpPr/>
          <p:nvPr/>
        </p:nvSpPr>
        <p:spPr>
          <a:xfrm>
            <a:off x="6379083" y="2652215"/>
            <a:ext cx="84373" cy="569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48A1AF-62D1-4D4A-B70E-09BB79DB7DD1}"/>
              </a:ext>
            </a:extLst>
          </p:cNvPr>
          <p:cNvSpPr txBox="1"/>
          <p:nvPr/>
        </p:nvSpPr>
        <p:spPr>
          <a:xfrm>
            <a:off x="2155486" y="5402028"/>
            <a:ext cx="89609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Even though p300 is mutated in many cancers, the effects of these mutations are not well characterized.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89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D11FD5-487C-4A6B-836F-3831DC830F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765169-F70D-4841-BE65-62E10CBED84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14">
            <a:extLst>
              <a:ext uri="{FF2B5EF4-FFF2-40B4-BE49-F238E27FC236}">
                <a16:creationId xmlns:a16="http://schemas.microsoft.com/office/drawing/2014/main" id="{2A2CC818-8106-45C0-93D5-7051F99F2C8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D347C5-98F7-4AF9-A3A4-CDB3E6098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7023164" cy="1259894"/>
          </a:xfrm>
        </p:spPr>
        <p:txBody>
          <a:bodyPr>
            <a:noAutofit/>
          </a:bodyPr>
          <a:lstStyle/>
          <a:p>
            <a:r>
              <a:rPr lang="en-US" sz="3200" dirty="0"/>
              <a:t>The majority of p300 mutations in cancers are missense mutations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68612-D268-4278-89DD-29434351E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4" y="2019488"/>
            <a:ext cx="4303650" cy="3759253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/>
              <a:t>Substitution mutations: </a:t>
            </a:r>
            <a:r>
              <a:rPr lang="en-US" sz="2400" dirty="0"/>
              <a:t>Single nucleotide changes in the DNA</a:t>
            </a:r>
          </a:p>
          <a:p>
            <a:endParaRPr lang="en-US" sz="2400" dirty="0"/>
          </a:p>
          <a:p>
            <a:r>
              <a:rPr lang="en-US" sz="2400" b="1" dirty="0"/>
              <a:t>Missense mutations: </a:t>
            </a:r>
            <a:r>
              <a:rPr lang="en-US" sz="2400" dirty="0"/>
              <a:t>Single amino acid changes in the protein</a:t>
            </a:r>
          </a:p>
          <a:p>
            <a:endParaRPr lang="en-US" sz="2400" dirty="0"/>
          </a:p>
          <a:p>
            <a:r>
              <a:rPr lang="en-US" sz="2400" dirty="0"/>
              <a:t>It is difficult to predict how these mutations affect the function of p300 in cells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1C0EF-1E6B-4997-8F90-7F66CB4A1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/>
              <a:t>(EP300 Catalogue of Somatic Mutations in Cancer Database)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A2E192-11A9-D541-8F9D-638C67CFCB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063" y="1905000"/>
            <a:ext cx="6997700" cy="387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975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9CFF7-4765-472D-B8EB-F5FC535DA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224185"/>
            <a:ext cx="8830517" cy="168475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 missense mutations observed in human tumors alter the ability of p300 to activate gene expression?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336E9-80A9-4D7D-9BC9-B33714DA9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042" y="3257550"/>
            <a:ext cx="8915400" cy="2828932"/>
          </a:xfrm>
        </p:spPr>
        <p:txBody>
          <a:bodyPr>
            <a:normAutofit/>
          </a:bodyPr>
          <a:lstStyle/>
          <a:p>
            <a:r>
              <a:rPr lang="en-US" sz="3200" b="1" dirty="0"/>
              <a:t>Hypothesis: </a:t>
            </a:r>
            <a:r>
              <a:rPr lang="en-US" sz="3200" dirty="0"/>
              <a:t>Missense mutations in p300 core domain will alter its ability to acetylate histones and activate transcription of genes.</a:t>
            </a:r>
          </a:p>
        </p:txBody>
      </p:sp>
    </p:spTree>
    <p:extLst>
      <p:ext uri="{BB962C8B-B14F-4D97-AF65-F5344CB8AC3E}">
        <p14:creationId xmlns:p14="http://schemas.microsoft.com/office/powerpoint/2010/main" val="836157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B6F9B-25EF-4B85-AEF0-78E4EB19A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446088"/>
            <a:ext cx="8594187" cy="1005840"/>
          </a:xfrm>
        </p:spPr>
        <p:txBody>
          <a:bodyPr anchor="b">
            <a:normAutofit/>
          </a:bodyPr>
          <a:lstStyle/>
          <a:p>
            <a:r>
              <a:rPr lang="en-US" sz="3200" dirty="0"/>
              <a:t>The p300 core acetylates histones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5CC84-3748-483E-9A4C-8EB877FDA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3028950"/>
            <a:ext cx="7940676" cy="3289420"/>
          </a:xfrm>
        </p:spPr>
        <p:txBody>
          <a:bodyPr>
            <a:normAutofit/>
          </a:bodyPr>
          <a:lstStyle/>
          <a:p>
            <a:r>
              <a:rPr lang="en-US" sz="2400" b="1" dirty="0"/>
              <a:t>KIX domain: </a:t>
            </a:r>
            <a:r>
              <a:rPr lang="en-US" sz="2400" dirty="0"/>
              <a:t>Binds transcription factor proteins to induce transcription 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rgbClr val="FF0000"/>
                </a:solidFill>
              </a:rPr>
              <a:t>p300 core: </a:t>
            </a:r>
          </a:p>
          <a:p>
            <a:pPr lvl="1"/>
            <a:r>
              <a:rPr lang="en-US" sz="2000" b="1" dirty="0">
                <a:solidFill>
                  <a:schemeClr val="accent3"/>
                </a:solidFill>
              </a:rPr>
              <a:t>Bromodomain: </a:t>
            </a:r>
            <a:r>
              <a:rPr lang="en-US" sz="2000" dirty="0"/>
              <a:t>binds acetylated histone tails</a:t>
            </a:r>
          </a:p>
          <a:p>
            <a:pPr lvl="1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HAT: </a:t>
            </a:r>
            <a:r>
              <a:rPr lang="en-US" sz="2000" dirty="0"/>
              <a:t>histone </a:t>
            </a:r>
            <a:r>
              <a:rPr lang="en-US" sz="2000" dirty="0" err="1"/>
              <a:t>acetylatransferase</a:t>
            </a:r>
            <a:r>
              <a:rPr lang="en-US" sz="2000" dirty="0"/>
              <a:t> domain </a:t>
            </a:r>
          </a:p>
          <a:p>
            <a:pPr lvl="1"/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9" name="Group 3">
            <a:extLst>
              <a:ext uri="{FF2B5EF4-FFF2-40B4-BE49-F238E27FC236}">
                <a16:creationId xmlns:a16="http://schemas.microsoft.com/office/drawing/2014/main" id="{6CFA651A-7AB5-DC46-8884-AF13F0DCBA3A}"/>
              </a:ext>
            </a:extLst>
          </p:cNvPr>
          <p:cNvGrpSpPr/>
          <p:nvPr/>
        </p:nvGrpSpPr>
        <p:grpSpPr>
          <a:xfrm>
            <a:off x="2903316" y="1707435"/>
            <a:ext cx="7312468" cy="777477"/>
            <a:chOff x="1868490" y="1399460"/>
            <a:chExt cx="5362479" cy="57015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B81305D-0E81-F143-8E6A-DA0DE1986D28}"/>
                </a:ext>
              </a:extLst>
            </p:cNvPr>
            <p:cNvSpPr/>
            <p:nvPr/>
          </p:nvSpPr>
          <p:spPr>
            <a:xfrm>
              <a:off x="3573905" y="1399460"/>
              <a:ext cx="641099" cy="570150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BRD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C49EC3F-87F5-2D4E-9674-B2B06ECFB8C6}"/>
                </a:ext>
              </a:extLst>
            </p:cNvPr>
            <p:cNvSpPr/>
            <p:nvPr/>
          </p:nvSpPr>
          <p:spPr>
            <a:xfrm>
              <a:off x="5066861" y="1399460"/>
              <a:ext cx="964769" cy="5701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HAT domain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21C4211-985C-2145-B8F8-A0182F8EFEEB}"/>
                </a:ext>
              </a:extLst>
            </p:cNvPr>
            <p:cNvSpPr/>
            <p:nvPr/>
          </p:nvSpPr>
          <p:spPr>
            <a:xfrm>
              <a:off x="6031630" y="1399460"/>
              <a:ext cx="1199339" cy="5701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2008EAC-8E24-6147-BADF-3E857C64B86D}"/>
                </a:ext>
              </a:extLst>
            </p:cNvPr>
            <p:cNvSpPr/>
            <p:nvPr/>
          </p:nvSpPr>
          <p:spPr>
            <a:xfrm>
              <a:off x="1868490" y="1399460"/>
              <a:ext cx="1705415" cy="5701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08AD3A8-72CF-A845-AFDF-B594398F9890}"/>
                </a:ext>
              </a:extLst>
            </p:cNvPr>
            <p:cNvSpPr/>
            <p:nvPr/>
          </p:nvSpPr>
          <p:spPr>
            <a:xfrm>
              <a:off x="4215005" y="1399460"/>
              <a:ext cx="851858" cy="5701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63266BF6-9465-6542-93C5-ED5887B5123B}"/>
              </a:ext>
            </a:extLst>
          </p:cNvPr>
          <p:cNvSpPr/>
          <p:nvPr/>
        </p:nvSpPr>
        <p:spPr>
          <a:xfrm>
            <a:off x="6400078" y="1707435"/>
            <a:ext cx="272185" cy="77747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A6A05C-0A26-DC4A-B41C-3054484A2EE4}"/>
              </a:ext>
            </a:extLst>
          </p:cNvPr>
          <p:cNvSpPr/>
          <p:nvPr/>
        </p:nvSpPr>
        <p:spPr>
          <a:xfrm>
            <a:off x="5228881" y="1707435"/>
            <a:ext cx="3351441" cy="77747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D23804-5F84-644C-BFC9-2FBAA4F18283}"/>
              </a:ext>
            </a:extLst>
          </p:cNvPr>
          <p:cNvSpPr/>
          <p:nvPr/>
        </p:nvSpPr>
        <p:spPr>
          <a:xfrm>
            <a:off x="3348302" y="1707435"/>
            <a:ext cx="1219299" cy="7774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KIX</a:t>
            </a:r>
          </a:p>
        </p:txBody>
      </p:sp>
    </p:spTree>
    <p:extLst>
      <p:ext uri="{BB962C8B-B14F-4D97-AF65-F5344CB8AC3E}">
        <p14:creationId xmlns:p14="http://schemas.microsoft.com/office/powerpoint/2010/main" val="3927850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500E7-7CB7-5747-80F0-C514B5556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126" y="642686"/>
            <a:ext cx="9408575" cy="1280890"/>
          </a:xfrm>
        </p:spPr>
        <p:txBody>
          <a:bodyPr/>
          <a:lstStyle/>
          <a:p>
            <a:r>
              <a:rPr lang="en-US" dirty="0"/>
              <a:t>Step 1: Identify cancer mutations in p300 core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9B52083-B602-A147-A59D-237229374C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273" y="2321485"/>
            <a:ext cx="5033689" cy="406979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80F7E0-7697-0840-A930-4488224802E1}"/>
              </a:ext>
            </a:extLst>
          </p:cNvPr>
          <p:cNvSpPr txBox="1"/>
          <p:nvPr/>
        </p:nvSpPr>
        <p:spPr>
          <a:xfrm>
            <a:off x="6657975" y="4171714"/>
            <a:ext cx="9236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Y1414C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71F8BE-0971-3741-B0C1-16E12A69A92D}"/>
              </a:ext>
            </a:extLst>
          </p:cNvPr>
          <p:cNvSpPr txBox="1"/>
          <p:nvPr/>
        </p:nvSpPr>
        <p:spPr>
          <a:xfrm>
            <a:off x="5610763" y="3804584"/>
            <a:ext cx="9236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Y1201R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8D9F9E-9611-CD49-8A2A-7D2D30EB6765}"/>
              </a:ext>
            </a:extLst>
          </p:cNvPr>
          <p:cNvSpPr txBox="1"/>
          <p:nvPr/>
        </p:nvSpPr>
        <p:spPr>
          <a:xfrm>
            <a:off x="4717743" y="3435252"/>
            <a:ext cx="90839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N1126S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Y1131N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S1136P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R1137L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761521E-02DA-1A44-83DE-E35B56E1FB1F}"/>
              </a:ext>
            </a:extLst>
          </p:cNvPr>
          <p:cNvSpPr txBox="1"/>
          <p:nvPr/>
        </p:nvSpPr>
        <p:spPr>
          <a:xfrm>
            <a:off x="6816694" y="5237530"/>
            <a:ext cx="1558440" cy="369332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HAT Domain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D028F25-0AFB-9E40-9DF4-D2C0ACFBC632}"/>
              </a:ext>
            </a:extLst>
          </p:cNvPr>
          <p:cNvSpPr/>
          <p:nvPr/>
        </p:nvSpPr>
        <p:spPr>
          <a:xfrm>
            <a:off x="5004059" y="5101917"/>
            <a:ext cx="676002" cy="61308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BRD</a:t>
            </a:r>
          </a:p>
        </p:txBody>
      </p:sp>
    </p:spTree>
    <p:extLst>
      <p:ext uri="{BB962C8B-B14F-4D97-AF65-F5344CB8AC3E}">
        <p14:creationId xmlns:p14="http://schemas.microsoft.com/office/powerpoint/2010/main" val="858712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68E45-1757-C248-A124-569FD983F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Testing p300 core activity using deactivated Cas9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9D5F7-9047-7A44-97CB-C28B8214C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56DCA2-014C-3247-BE81-641819893B4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1590" y="2822480"/>
            <a:ext cx="6652260" cy="2735778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194DA-EECF-314A-8CA9-DE6931B28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08042" y="6475737"/>
            <a:ext cx="7619999" cy="365125"/>
          </a:xfrm>
        </p:spPr>
        <p:txBody>
          <a:bodyPr/>
          <a:lstStyle/>
          <a:p>
            <a:r>
              <a:rPr lang="en-US" sz="1200" dirty="0"/>
              <a:t>(CRISPR Cas9 Tools for Genomic Activation and Repression 2017)</a:t>
            </a:r>
          </a:p>
        </p:txBody>
      </p:sp>
    </p:spTree>
    <p:extLst>
      <p:ext uri="{BB962C8B-B14F-4D97-AF65-F5344CB8AC3E}">
        <p14:creationId xmlns:p14="http://schemas.microsoft.com/office/powerpoint/2010/main" val="1951919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04EB9-E20F-4278-84A8-1A85BE94B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Make mutations in p300 core and transfect cells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C4A98-A092-41FC-BF2A-81549D370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Experimental variable: mutations identified in p300</a:t>
            </a:r>
          </a:p>
          <a:p>
            <a:pPr lvl="1"/>
            <a:r>
              <a:rPr lang="en-US" dirty="0"/>
              <a:t>Mutations are near the active binding site (1399)</a:t>
            </a:r>
          </a:p>
          <a:p>
            <a:r>
              <a:rPr lang="en-US" dirty="0"/>
              <a:t>Create p300 mutants in dCas9</a:t>
            </a:r>
            <a:r>
              <a:rPr lang="en-US" baseline="30000" dirty="0"/>
              <a:t>p300Core</a:t>
            </a:r>
            <a:r>
              <a:rPr lang="en-US" dirty="0"/>
              <a:t> DNA</a:t>
            </a:r>
          </a:p>
          <a:p>
            <a:r>
              <a:rPr lang="en-US" dirty="0"/>
              <a:t>Transfect cells with normal or mutant dCas9</a:t>
            </a:r>
            <a:r>
              <a:rPr lang="en-US" baseline="30000" dirty="0"/>
              <a:t>p300Core</a:t>
            </a:r>
            <a:r>
              <a:rPr lang="en-US" dirty="0"/>
              <a:t> DNA and gRNA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42EDE0-4049-4600-ACCD-70A64FC1F4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32312" y="4161684"/>
            <a:ext cx="5029200" cy="14859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3831A6C-9684-4667-A332-5D8CCE054599}"/>
              </a:ext>
            </a:extLst>
          </p:cNvPr>
          <p:cNvSpPr/>
          <p:nvPr/>
        </p:nvSpPr>
        <p:spPr>
          <a:xfrm>
            <a:off x="9275553" y="4161684"/>
            <a:ext cx="285959" cy="204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AD9F4C-0BB7-4B46-98D4-1E8268610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/>
              <a:t>(Hilton et al. 2015)</a:t>
            </a:r>
          </a:p>
        </p:txBody>
      </p:sp>
    </p:spTree>
    <p:extLst>
      <p:ext uri="{BB962C8B-B14F-4D97-AF65-F5344CB8AC3E}">
        <p14:creationId xmlns:p14="http://schemas.microsoft.com/office/powerpoint/2010/main" val="363620628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4617</TotalTime>
  <Words>677</Words>
  <Application>Microsoft Office PowerPoint</Application>
  <PresentationFormat>Widescreen</PresentationFormat>
  <Paragraphs>94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Wisp</vt:lpstr>
      <vt:lpstr>The use of CRISPR/Cas9 to investigate missense mutations of p300</vt:lpstr>
      <vt:lpstr>DNA is wrapped around histone proteins</vt:lpstr>
      <vt:lpstr>p300: A histone acetyltransferase</vt:lpstr>
      <vt:lpstr>The majority of p300 mutations in cancers are missense mutations</vt:lpstr>
      <vt:lpstr>How do missense mutations observed in human tumors alter the ability of p300 to activate gene expression? </vt:lpstr>
      <vt:lpstr>The p300 core acetylates histones</vt:lpstr>
      <vt:lpstr>Step 1: Identify cancer mutations in p300 core</vt:lpstr>
      <vt:lpstr>Step 2: Testing p300 core activity using deactivated Cas9</vt:lpstr>
      <vt:lpstr>Step 3: Make mutations in p300 core and transfect cells</vt:lpstr>
      <vt:lpstr>Step 4: Collect RNA and Perform  RT-PCR</vt:lpstr>
      <vt:lpstr>Significance</vt:lpstr>
      <vt:lpstr>Acknowledgements</vt:lpstr>
      <vt:lpstr>Literature Cited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use of CRISPR/Cas9 to identify and target bromodomain mutations of p300 in cancer</dc:title>
  <dc:creator>Meagan St. John</dc:creator>
  <cp:lastModifiedBy>Meagan St. John</cp:lastModifiedBy>
  <cp:revision>46</cp:revision>
  <dcterms:created xsi:type="dcterms:W3CDTF">2018-04-13T01:09:55Z</dcterms:created>
  <dcterms:modified xsi:type="dcterms:W3CDTF">2019-03-31T19:02:35Z</dcterms:modified>
</cp:coreProperties>
</file>