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2"/>
  </p:notesMasterIdLst>
  <p:sldIdLst>
    <p:sldId id="256" r:id="rId2"/>
    <p:sldId id="274" r:id="rId3"/>
    <p:sldId id="287" r:id="rId4"/>
    <p:sldId id="288" r:id="rId5"/>
    <p:sldId id="275" r:id="rId6"/>
    <p:sldId id="272" r:id="rId7"/>
    <p:sldId id="257" r:id="rId8"/>
    <p:sldId id="277" r:id="rId9"/>
    <p:sldId id="276" r:id="rId10"/>
    <p:sldId id="273" r:id="rId11"/>
    <p:sldId id="281" r:id="rId12"/>
    <p:sldId id="282" r:id="rId13"/>
    <p:sldId id="283" r:id="rId14"/>
    <p:sldId id="278" r:id="rId15"/>
    <p:sldId id="279" r:id="rId16"/>
    <p:sldId id="289" r:id="rId17"/>
    <p:sldId id="290" r:id="rId18"/>
    <p:sldId id="291" r:id="rId19"/>
    <p:sldId id="284" r:id="rId20"/>
    <p:sldId id="28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87085" autoAdjust="0"/>
  </p:normalViewPr>
  <p:slideViewPr>
    <p:cSldViewPr snapToGrid="0">
      <p:cViewPr varScale="1">
        <p:scale>
          <a:sx n="58" d="100"/>
          <a:sy n="58" d="100"/>
        </p:scale>
        <p:origin x="10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errBars>
            <c:errBarType val="both"/>
            <c:errValType val="cust"/>
            <c:noEndCap val="0"/>
            <c:plus>
              <c:numRef>
                <c:f>'9 AM'!$J$10:$L$10</c:f>
                <c:numCache>
                  <c:formatCode>General</c:formatCode>
                  <c:ptCount val="3"/>
                  <c:pt idx="0">
                    <c:v>0.97710414505725307</c:v>
                  </c:pt>
                  <c:pt idx="1">
                    <c:v>0.79528525227029889</c:v>
                  </c:pt>
                  <c:pt idx="2">
                    <c:v>0.66666666666666685</c:v>
                  </c:pt>
                </c:numCache>
              </c:numRef>
            </c:plus>
            <c:minus>
              <c:numRef>
                <c:f>'9 AM'!$J$10:$L$10</c:f>
                <c:numCache>
                  <c:formatCode>General</c:formatCode>
                  <c:ptCount val="3"/>
                  <c:pt idx="0">
                    <c:v>0.97710414505725307</c:v>
                  </c:pt>
                  <c:pt idx="1">
                    <c:v>0.79528525227029889</c:v>
                  </c:pt>
                  <c:pt idx="2">
                    <c:v>0.66666666666666685</c:v>
                  </c:pt>
                </c:numCache>
              </c:numRef>
            </c:minus>
            <c:spPr>
              <a:noFill/>
              <a:ln w="9525" cap="flat" cmpd="sng" algn="ctr">
                <a:solidFill>
                  <a:schemeClr val="tx1">
                    <a:lumMod val="65000"/>
                    <a:lumOff val="35000"/>
                  </a:schemeClr>
                </a:solidFill>
                <a:round/>
              </a:ln>
              <a:effectLst/>
            </c:spPr>
          </c:errBars>
          <c:cat>
            <c:strRef>
              <c:f>'9 AM'!$J$12:$L$12</c:f>
              <c:strCache>
                <c:ptCount val="3"/>
                <c:pt idx="0">
                  <c:v>9AM </c:v>
                </c:pt>
                <c:pt idx="1">
                  <c:v>12PM</c:v>
                </c:pt>
                <c:pt idx="2">
                  <c:v>4PM</c:v>
                </c:pt>
              </c:strCache>
            </c:strRef>
          </c:cat>
          <c:val>
            <c:numRef>
              <c:f>'9 AM'!$J$13:$L$13</c:f>
              <c:numCache>
                <c:formatCode>General</c:formatCode>
                <c:ptCount val="3"/>
                <c:pt idx="0">
                  <c:v>2.8825629979491461</c:v>
                </c:pt>
                <c:pt idx="1">
                  <c:v>2.6029382178116749</c:v>
                </c:pt>
                <c:pt idx="2">
                  <c:v>1.8438592435780061</c:v>
                </c:pt>
              </c:numCache>
            </c:numRef>
          </c:val>
          <c:extLst>
            <c:ext xmlns:c16="http://schemas.microsoft.com/office/drawing/2014/chart" uri="{C3380CC4-5D6E-409C-BE32-E72D297353CC}">
              <c16:uniqueId val="{00000000-783A-41EC-BD07-5E34A5DC20F5}"/>
            </c:ext>
          </c:extLst>
        </c:ser>
        <c:dLbls>
          <c:showLegendKey val="0"/>
          <c:showVal val="0"/>
          <c:showCatName val="0"/>
          <c:showSerName val="0"/>
          <c:showPercent val="0"/>
          <c:showBubbleSize val="0"/>
        </c:dLbls>
        <c:gapWidth val="219"/>
        <c:overlap val="-27"/>
        <c:axId val="418259096"/>
        <c:axId val="418248928"/>
      </c:barChart>
      <c:catAx>
        <c:axId val="418259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8248928"/>
        <c:crosses val="autoZero"/>
        <c:auto val="1"/>
        <c:lblAlgn val="ctr"/>
        <c:lblOffset val="100"/>
        <c:noMultiLvlLbl val="0"/>
      </c:catAx>
      <c:valAx>
        <c:axId val="418248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Number</a:t>
                </a:r>
                <a:r>
                  <a:rPr lang="en-US" sz="1400" baseline="0"/>
                  <a:t> of speceis</a:t>
                </a:r>
                <a:endParaRPr lang="en-US" sz="140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8259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errBars>
            <c:errBarType val="both"/>
            <c:errValType val="cust"/>
            <c:noEndCap val="0"/>
            <c:plus>
              <c:numRef>
                <c:f>'9 AM'!$J$26:$L$26</c:f>
                <c:numCache>
                  <c:formatCode>General</c:formatCode>
                  <c:ptCount val="3"/>
                  <c:pt idx="0">
                    <c:v>3.8274587049127295</c:v>
                  </c:pt>
                  <c:pt idx="1">
                    <c:v>1.3816985594155149</c:v>
                  </c:pt>
                  <c:pt idx="2">
                    <c:v>1.9751543149590198</c:v>
                  </c:pt>
                </c:numCache>
              </c:numRef>
            </c:plus>
            <c:minus>
              <c:numRef>
                <c:f>'9 AM'!$J$26:$L$26</c:f>
                <c:numCache>
                  <c:formatCode>General</c:formatCode>
                  <c:ptCount val="3"/>
                  <c:pt idx="0">
                    <c:v>3.8274587049127295</c:v>
                  </c:pt>
                  <c:pt idx="1">
                    <c:v>1.3816985594155149</c:v>
                  </c:pt>
                  <c:pt idx="2">
                    <c:v>1.9751543149590198</c:v>
                  </c:pt>
                </c:numCache>
              </c:numRef>
            </c:minus>
            <c:spPr>
              <a:noFill/>
              <a:ln w="9525" cap="flat" cmpd="sng" algn="ctr">
                <a:solidFill>
                  <a:schemeClr val="tx1">
                    <a:lumMod val="65000"/>
                    <a:lumOff val="35000"/>
                  </a:schemeClr>
                </a:solidFill>
                <a:round/>
              </a:ln>
              <a:effectLst/>
            </c:spPr>
          </c:errBars>
          <c:cat>
            <c:strRef>
              <c:f>'9 AM'!$J$28:$L$28</c:f>
              <c:strCache>
                <c:ptCount val="3"/>
                <c:pt idx="0">
                  <c:v>9AM </c:v>
                </c:pt>
                <c:pt idx="1">
                  <c:v>12PM</c:v>
                </c:pt>
                <c:pt idx="2">
                  <c:v>4PM</c:v>
                </c:pt>
              </c:strCache>
            </c:strRef>
          </c:cat>
          <c:val>
            <c:numRef>
              <c:f>'9 AM'!$J$29:$L$29</c:f>
              <c:numCache>
                <c:formatCode>General</c:formatCode>
                <c:ptCount val="3"/>
                <c:pt idx="0">
                  <c:v>16.356179259586437</c:v>
                </c:pt>
                <c:pt idx="1">
                  <c:v>8.2594164192970982</c:v>
                </c:pt>
                <c:pt idx="2">
                  <c:v>5.6335390866120258</c:v>
                </c:pt>
              </c:numCache>
            </c:numRef>
          </c:val>
          <c:extLst>
            <c:ext xmlns:c16="http://schemas.microsoft.com/office/drawing/2014/chart" uri="{C3380CC4-5D6E-409C-BE32-E72D297353CC}">
              <c16:uniqueId val="{00000000-CC37-4C1A-937B-43559EC45E1A}"/>
            </c:ext>
          </c:extLst>
        </c:ser>
        <c:dLbls>
          <c:showLegendKey val="0"/>
          <c:showVal val="0"/>
          <c:showCatName val="0"/>
          <c:showSerName val="0"/>
          <c:showPercent val="0"/>
          <c:showBubbleSize val="0"/>
        </c:dLbls>
        <c:gapWidth val="219"/>
        <c:overlap val="-27"/>
        <c:axId val="416439680"/>
        <c:axId val="416442960"/>
      </c:barChart>
      <c:catAx>
        <c:axId val="41643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6442960"/>
        <c:crosses val="autoZero"/>
        <c:auto val="1"/>
        <c:lblAlgn val="ctr"/>
        <c:lblOffset val="100"/>
        <c:noMultiLvlLbl val="0"/>
      </c:catAx>
      <c:valAx>
        <c:axId val="4164429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Total</a:t>
                </a:r>
                <a:r>
                  <a:rPr lang="en-US" sz="1400" baseline="0"/>
                  <a:t> number of birds</a:t>
                </a:r>
                <a:endParaRPr lang="en-US" sz="140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6439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Temp!$H$21</c:f>
              <c:strCache>
                <c:ptCount val="1"/>
                <c:pt idx="0">
                  <c:v>Total birds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Temp!$G$22:$G$26</c:f>
              <c:numCache>
                <c:formatCode>General</c:formatCode>
                <c:ptCount val="5"/>
                <c:pt idx="0">
                  <c:v>1.996667</c:v>
                </c:pt>
                <c:pt idx="1">
                  <c:v>10.16667</c:v>
                </c:pt>
                <c:pt idx="2">
                  <c:v>11.6</c:v>
                </c:pt>
                <c:pt idx="3">
                  <c:v>13.5</c:v>
                </c:pt>
                <c:pt idx="4">
                  <c:v>18.136669999999999</c:v>
                </c:pt>
              </c:numCache>
            </c:numRef>
          </c:xVal>
          <c:yVal>
            <c:numRef>
              <c:f>Temp!$H$22:$H$26</c:f>
              <c:numCache>
                <c:formatCode>General</c:formatCode>
                <c:ptCount val="5"/>
                <c:pt idx="0">
                  <c:v>6.6669999999999998</c:v>
                </c:pt>
                <c:pt idx="1">
                  <c:v>23</c:v>
                </c:pt>
                <c:pt idx="2">
                  <c:v>30</c:v>
                </c:pt>
                <c:pt idx="3">
                  <c:v>13.33</c:v>
                </c:pt>
                <c:pt idx="4">
                  <c:v>14.33</c:v>
                </c:pt>
              </c:numCache>
            </c:numRef>
          </c:yVal>
          <c:smooth val="0"/>
          <c:extLst>
            <c:ext xmlns:c16="http://schemas.microsoft.com/office/drawing/2014/chart" uri="{C3380CC4-5D6E-409C-BE32-E72D297353CC}">
              <c16:uniqueId val="{00000000-C143-4398-A8D0-6C254675326C}"/>
            </c:ext>
          </c:extLst>
        </c:ser>
        <c:dLbls>
          <c:showLegendKey val="0"/>
          <c:showVal val="0"/>
          <c:showCatName val="0"/>
          <c:showSerName val="0"/>
          <c:showPercent val="0"/>
          <c:showBubbleSize val="0"/>
        </c:dLbls>
        <c:axId val="528928840"/>
        <c:axId val="528930480"/>
      </c:scatterChart>
      <c:valAx>
        <c:axId val="52892884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Temperature</a:t>
                </a:r>
                <a:r>
                  <a:rPr lang="en-US" sz="1400" baseline="0"/>
                  <a:t> (degrees Celsius)</a:t>
                </a:r>
                <a:endParaRPr lang="en-US" sz="140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8930480"/>
        <c:crosses val="autoZero"/>
        <c:crossBetween val="midCat"/>
      </c:valAx>
      <c:valAx>
        <c:axId val="528930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Total</a:t>
                </a:r>
                <a:r>
                  <a:rPr lang="en-US" sz="1400" baseline="0"/>
                  <a:t> number of birds</a:t>
                </a:r>
                <a:endParaRPr lang="en-US" sz="140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892884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errBars>
            <c:errBarType val="both"/>
            <c:errValType val="cust"/>
            <c:noEndCap val="0"/>
            <c:plus>
              <c:numRef>
                <c:f>D!$B$9:$D$9</c:f>
                <c:numCache>
                  <c:formatCode>General</c:formatCode>
                  <c:ptCount val="3"/>
                  <c:pt idx="0">
                    <c:v>0.10723850296399547</c:v>
                  </c:pt>
                  <c:pt idx="1">
                    <c:v>5.784297359971332E-2</c:v>
                  </c:pt>
                  <c:pt idx="2">
                    <c:v>7.1146603464224661E-2</c:v>
                  </c:pt>
                </c:numCache>
              </c:numRef>
            </c:plus>
            <c:minus>
              <c:numRef>
                <c:f>D!$B$9:$D$9</c:f>
                <c:numCache>
                  <c:formatCode>General</c:formatCode>
                  <c:ptCount val="3"/>
                  <c:pt idx="0">
                    <c:v>0.10723850296399547</c:v>
                  </c:pt>
                  <c:pt idx="1">
                    <c:v>5.784297359971332E-2</c:v>
                  </c:pt>
                  <c:pt idx="2">
                    <c:v>7.1146603464224661E-2</c:v>
                  </c:pt>
                </c:numCache>
              </c:numRef>
            </c:minus>
            <c:spPr>
              <a:noFill/>
              <a:ln w="9525" cap="flat" cmpd="sng" algn="ctr">
                <a:solidFill>
                  <a:schemeClr val="tx1">
                    <a:lumMod val="65000"/>
                    <a:lumOff val="35000"/>
                  </a:schemeClr>
                </a:solidFill>
                <a:round/>
              </a:ln>
              <a:effectLst/>
            </c:spPr>
          </c:errBars>
          <c:cat>
            <c:strRef>
              <c:f>D!$D$12:$F$12</c:f>
              <c:strCache>
                <c:ptCount val="3"/>
                <c:pt idx="0">
                  <c:v>9AM</c:v>
                </c:pt>
                <c:pt idx="1">
                  <c:v>12PM</c:v>
                </c:pt>
                <c:pt idx="2">
                  <c:v>4PM</c:v>
                </c:pt>
              </c:strCache>
            </c:strRef>
          </c:cat>
          <c:val>
            <c:numRef>
              <c:f>D!$D$13:$F$13</c:f>
              <c:numCache>
                <c:formatCode>General</c:formatCode>
                <c:ptCount val="3"/>
                <c:pt idx="0">
                  <c:v>1.4585440999999999</c:v>
                </c:pt>
                <c:pt idx="1">
                  <c:v>1.2689900000000001</c:v>
                </c:pt>
                <c:pt idx="2">
                  <c:v>1.936939</c:v>
                </c:pt>
              </c:numCache>
            </c:numRef>
          </c:val>
          <c:extLst>
            <c:ext xmlns:c16="http://schemas.microsoft.com/office/drawing/2014/chart" uri="{C3380CC4-5D6E-409C-BE32-E72D297353CC}">
              <c16:uniqueId val="{00000000-BC57-420A-A196-736E99BF1689}"/>
            </c:ext>
          </c:extLst>
        </c:ser>
        <c:dLbls>
          <c:showLegendKey val="0"/>
          <c:showVal val="0"/>
          <c:showCatName val="0"/>
          <c:showSerName val="0"/>
          <c:showPercent val="0"/>
          <c:showBubbleSize val="0"/>
        </c:dLbls>
        <c:gapWidth val="219"/>
        <c:overlap val="-27"/>
        <c:axId val="424511432"/>
        <c:axId val="424519304"/>
      </c:barChart>
      <c:catAx>
        <c:axId val="424511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4519304"/>
        <c:crosses val="autoZero"/>
        <c:auto val="1"/>
        <c:lblAlgn val="ctr"/>
        <c:lblOffset val="100"/>
        <c:noMultiLvlLbl val="0"/>
      </c:catAx>
      <c:valAx>
        <c:axId val="424519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Dominance</a:t>
                </a:r>
                <a:r>
                  <a:rPr lang="en-US" sz="1400" baseline="0"/>
                  <a:t> (D)</a:t>
                </a:r>
                <a:endParaRPr lang="en-US" sz="1400"/>
              </a:p>
            </c:rich>
          </c:tx>
          <c:layout>
            <c:manualLayout>
              <c:xMode val="edge"/>
              <c:yMode val="edge"/>
              <c:x val="1.2551447373426148E-2"/>
              <c:y val="0.3052217501835067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4511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errBars>
            <c:errBarType val="both"/>
            <c:errValType val="cust"/>
            <c:noEndCap val="0"/>
            <c:plus>
              <c:numRef>
                <c:f>H!$B$9:$D$9</c:f>
                <c:numCache>
                  <c:formatCode>General</c:formatCode>
                  <c:ptCount val="3"/>
                  <c:pt idx="0">
                    <c:v>0.40073855178355389</c:v>
                  </c:pt>
                  <c:pt idx="1">
                    <c:v>0.22949602892831214</c:v>
                  </c:pt>
                  <c:pt idx="2">
                    <c:v>0.2638358593855295</c:v>
                  </c:pt>
                </c:numCache>
              </c:numRef>
            </c:plus>
            <c:minus>
              <c:numRef>
                <c:f>H!$B$9:$D$9</c:f>
                <c:numCache>
                  <c:formatCode>General</c:formatCode>
                  <c:ptCount val="3"/>
                  <c:pt idx="0">
                    <c:v>0.40073855178355389</c:v>
                  </c:pt>
                  <c:pt idx="1">
                    <c:v>0.22949602892831214</c:v>
                  </c:pt>
                  <c:pt idx="2">
                    <c:v>0.2638358593855295</c:v>
                  </c:pt>
                </c:numCache>
              </c:numRef>
            </c:minus>
            <c:spPr>
              <a:noFill/>
              <a:ln w="9525" cap="flat" cmpd="sng" algn="ctr">
                <a:solidFill>
                  <a:schemeClr val="tx1">
                    <a:lumMod val="65000"/>
                    <a:lumOff val="35000"/>
                  </a:schemeClr>
                </a:solidFill>
                <a:round/>
              </a:ln>
              <a:effectLst/>
            </c:spPr>
          </c:errBars>
          <c:cat>
            <c:strRef>
              <c:f>H!$B$12:$D$12</c:f>
              <c:strCache>
                <c:ptCount val="3"/>
                <c:pt idx="0">
                  <c:v>9AM</c:v>
                </c:pt>
                <c:pt idx="1">
                  <c:v>12PM</c:v>
                </c:pt>
                <c:pt idx="2">
                  <c:v>4PM</c:v>
                </c:pt>
              </c:strCache>
            </c:strRef>
          </c:cat>
          <c:val>
            <c:numRef>
              <c:f>H!$B$13:$D$13</c:f>
              <c:numCache>
                <c:formatCode>General</c:formatCode>
                <c:ptCount val="3"/>
                <c:pt idx="0">
                  <c:v>1.4171</c:v>
                </c:pt>
                <c:pt idx="1">
                  <c:v>1.5019899999999999</c:v>
                </c:pt>
                <c:pt idx="2">
                  <c:v>1.0790999999999999</c:v>
                </c:pt>
              </c:numCache>
            </c:numRef>
          </c:val>
          <c:extLst>
            <c:ext xmlns:c16="http://schemas.microsoft.com/office/drawing/2014/chart" uri="{C3380CC4-5D6E-409C-BE32-E72D297353CC}">
              <c16:uniqueId val="{00000000-F5D0-486B-A044-0E38548EF6D3}"/>
            </c:ext>
          </c:extLst>
        </c:ser>
        <c:dLbls>
          <c:showLegendKey val="0"/>
          <c:showVal val="0"/>
          <c:showCatName val="0"/>
          <c:showSerName val="0"/>
          <c:showPercent val="0"/>
          <c:showBubbleSize val="0"/>
        </c:dLbls>
        <c:gapWidth val="219"/>
        <c:overlap val="-27"/>
        <c:axId val="519969440"/>
        <c:axId val="519972064"/>
      </c:barChart>
      <c:catAx>
        <c:axId val="51996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9972064"/>
        <c:crosses val="autoZero"/>
        <c:auto val="1"/>
        <c:lblAlgn val="ctr"/>
        <c:lblOffset val="100"/>
        <c:noMultiLvlLbl val="0"/>
      </c:catAx>
      <c:valAx>
        <c:axId val="5199720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Heterogeneity</a:t>
                </a:r>
                <a:r>
                  <a:rPr lang="en-US" sz="1400" baseline="0"/>
                  <a:t> (H')</a:t>
                </a:r>
                <a:endParaRPr lang="en-US" sz="140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9969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A45AAB-6935-43E0-A62B-8121808CCC83}" type="datetimeFigureOut">
              <a:rPr lang="en-US" smtClean="0"/>
              <a:t>12/2/2017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1AEA8-8441-41A1-B91E-994CACDBD826}" type="slidenum">
              <a:rPr lang="en-US" smtClean="0"/>
              <a:t>‹#›</a:t>
            </a:fld>
            <a:endParaRPr lang="en-US"/>
          </a:p>
        </p:txBody>
      </p:sp>
    </p:spTree>
    <p:extLst>
      <p:ext uri="{BB962C8B-B14F-4D97-AF65-F5344CB8AC3E}">
        <p14:creationId xmlns:p14="http://schemas.microsoft.com/office/powerpoint/2010/main" val="2158984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21AEA8-8441-41A1-B91E-994CACDBD826}" type="slidenum">
              <a:rPr lang="en-US" smtClean="0"/>
              <a:t>2</a:t>
            </a:fld>
            <a:endParaRPr lang="en-US"/>
          </a:p>
        </p:txBody>
      </p:sp>
    </p:spTree>
    <p:extLst>
      <p:ext uri="{BB962C8B-B14F-4D97-AF65-F5344CB8AC3E}">
        <p14:creationId xmlns:p14="http://schemas.microsoft.com/office/powerpoint/2010/main" val="27448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[[Northern cardinal]]</a:t>
            </a:r>
          </a:p>
          <a:p>
            <a:r>
              <a:rPr lang="en-US" dirty="0"/>
              <a:t>[[Dark-eyed junco]]</a:t>
            </a:r>
          </a:p>
          <a:p>
            <a:r>
              <a:rPr lang="en-US" dirty="0"/>
              <a:t>[[Song sparrow]]</a:t>
            </a:r>
          </a:p>
        </p:txBody>
      </p:sp>
      <p:sp>
        <p:nvSpPr>
          <p:cNvPr id="4" name="Slide Number Placeholder 3"/>
          <p:cNvSpPr>
            <a:spLocks noGrp="1"/>
          </p:cNvSpPr>
          <p:nvPr>
            <p:ph type="sldNum" sz="quarter" idx="10"/>
          </p:nvPr>
        </p:nvSpPr>
        <p:spPr/>
        <p:txBody>
          <a:bodyPr/>
          <a:lstStyle/>
          <a:p>
            <a:fld id="{BE21AEA8-8441-41A1-B91E-994CACDBD826}" type="slidenum">
              <a:rPr lang="en-US" smtClean="0"/>
              <a:t>7</a:t>
            </a:fld>
            <a:endParaRPr lang="en-US"/>
          </a:p>
        </p:txBody>
      </p:sp>
    </p:spTree>
    <p:extLst>
      <p:ext uri="{BB962C8B-B14F-4D97-AF65-F5344CB8AC3E}">
        <p14:creationId xmlns:p14="http://schemas.microsoft.com/office/powerpoint/2010/main" val="3135239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Limitations: [[No control group, repeat of bird counting.​]]</a:t>
            </a:r>
          </a:p>
          <a:p>
            <a:r>
              <a:rPr lang="en-US" dirty="0"/>
              <a:t>Strength:</a:t>
            </a:r>
            <a:r>
              <a:rPr lang="en-US" baseline="0" dirty="0"/>
              <a:t> [[</a:t>
            </a:r>
            <a:r>
              <a:rPr lang="en-US" dirty="0">
                <a:latin typeface="Times New Roman" panose="02020603050405020304" pitchFamily="18" charset="0"/>
                <a:cs typeface="Times New Roman" panose="02020603050405020304" pitchFamily="18" charset="0"/>
              </a:rPr>
              <a:t>Seeing the interactions between the birds, being able to count them, and being able to see the different species diversity]]</a:t>
            </a:r>
            <a:endParaRPr lang="en-US" dirty="0"/>
          </a:p>
        </p:txBody>
      </p:sp>
      <p:sp>
        <p:nvSpPr>
          <p:cNvPr id="4" name="Slide Number Placeholder 3"/>
          <p:cNvSpPr>
            <a:spLocks noGrp="1"/>
          </p:cNvSpPr>
          <p:nvPr>
            <p:ph type="sldNum" sz="quarter" idx="10"/>
          </p:nvPr>
        </p:nvSpPr>
        <p:spPr/>
        <p:txBody>
          <a:bodyPr/>
          <a:lstStyle/>
          <a:p>
            <a:fld id="{BE21AEA8-8441-41A1-B91E-994CACDBD826}" type="slidenum">
              <a:rPr lang="en-US" smtClean="0"/>
              <a:t>9</a:t>
            </a:fld>
            <a:endParaRPr lang="en-US"/>
          </a:p>
        </p:txBody>
      </p:sp>
    </p:spTree>
    <p:extLst>
      <p:ext uri="{BB962C8B-B14F-4D97-AF65-F5344CB8AC3E}">
        <p14:creationId xmlns:p14="http://schemas.microsoft.com/office/powerpoint/2010/main" val="780518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Fix this graph</a:t>
            </a:r>
          </a:p>
        </p:txBody>
      </p:sp>
      <p:sp>
        <p:nvSpPr>
          <p:cNvPr id="4" name="Slide Number Placeholder 3"/>
          <p:cNvSpPr>
            <a:spLocks noGrp="1"/>
          </p:cNvSpPr>
          <p:nvPr>
            <p:ph type="sldNum" sz="quarter" idx="10"/>
          </p:nvPr>
        </p:nvSpPr>
        <p:spPr/>
        <p:txBody>
          <a:bodyPr/>
          <a:lstStyle/>
          <a:p>
            <a:fld id="{BE21AEA8-8441-41A1-B91E-994CACDBD826}" type="slidenum">
              <a:rPr lang="en-US" smtClean="0"/>
              <a:t>15</a:t>
            </a:fld>
            <a:endParaRPr lang="en-US"/>
          </a:p>
        </p:txBody>
      </p:sp>
    </p:spTree>
    <p:extLst>
      <p:ext uri="{BB962C8B-B14F-4D97-AF65-F5344CB8AC3E}">
        <p14:creationId xmlns:p14="http://schemas.microsoft.com/office/powerpoint/2010/main" val="290680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3A4923A-AEFE-44E9-B00F-4928E3C8E741}"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4064540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A4923A-AEFE-44E9-B00F-4928E3C8E741}"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275524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A4923A-AEFE-44E9-B00F-4928E3C8E741}"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7907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A4923A-AEFE-44E9-B00F-4928E3C8E741}"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31487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3A4923A-AEFE-44E9-B00F-4928E3C8E741}"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28572623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3A4923A-AEFE-44E9-B00F-4928E3C8E741}" type="datetimeFigureOut">
              <a:rPr lang="en-US" smtClean="0"/>
              <a:t>12/2/2017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8535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3A4923A-AEFE-44E9-B00F-4928E3C8E741}"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3B89C-E1D5-4EB6-9D1A-5D2A223FBE05}"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18462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A4923A-AEFE-44E9-B00F-4928E3C8E741}"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1907978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4923A-AEFE-44E9-B00F-4928E3C8E741}"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1049697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3A4923A-AEFE-44E9-B00F-4928E3C8E741}" type="datetimeFigureOut">
              <a:rPr lang="en-US" smtClean="0"/>
              <a:t>12/2/2017</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399306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3A4923A-AEFE-44E9-B00F-4928E3C8E741}" type="datetimeFigureOut">
              <a:rPr lang="en-US" smtClean="0"/>
              <a:t>12/2/2017</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773B89C-E1D5-4EB6-9D1A-5D2A223FBE05}" type="slidenum">
              <a:rPr lang="en-US" smtClean="0"/>
              <a:t>‹#›</a:t>
            </a:fld>
            <a:endParaRPr lang="en-US"/>
          </a:p>
        </p:txBody>
      </p:sp>
    </p:spTree>
    <p:extLst>
      <p:ext uri="{BB962C8B-B14F-4D97-AF65-F5344CB8AC3E}">
        <p14:creationId xmlns:p14="http://schemas.microsoft.com/office/powerpoint/2010/main" val="3047726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33A4923A-AEFE-44E9-B00F-4928E3C8E741}" type="datetimeFigureOut">
              <a:rPr lang="en-US" smtClean="0"/>
              <a:t>12/2/2017</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3773B89C-E1D5-4EB6-9D1A-5D2A223FBE05}" type="slidenum">
              <a:rPr lang="en-US" smtClean="0"/>
              <a:t>‹#›</a:t>
            </a:fld>
            <a:endParaRPr lang="en-US"/>
          </a:p>
        </p:txBody>
      </p:sp>
    </p:spTree>
    <p:extLst>
      <p:ext uri="{BB962C8B-B14F-4D97-AF65-F5344CB8AC3E}">
        <p14:creationId xmlns:p14="http://schemas.microsoft.com/office/powerpoint/2010/main" val="68663643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cid:1B035878-C1A8-4554-86D1-802BD5997413"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04C668B1-5AE3-4725-85B7-0A7928CA8E2C"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0650" y="3546932"/>
            <a:ext cx="6858000" cy="656787"/>
          </a:xfrm>
        </p:spPr>
        <p:txBody>
          <a:bodyPr>
            <a:noAutofit/>
          </a:bodyPr>
          <a:lstStyle/>
          <a:p>
            <a:r>
              <a:rPr lang="en-US" sz="1800" dirty="0">
                <a:solidFill>
                  <a:schemeClr val="bg1"/>
                </a:solidFill>
                <a:latin typeface="Times New Roman" panose="02020603050405020304" pitchFamily="18" charset="0"/>
                <a:cs typeface="Times New Roman" panose="02020603050405020304" pitchFamily="18" charset="0"/>
              </a:rPr>
              <a:t>Olivia Kolenda. Meagan St. John, Debbie Pitt, Kylee </a:t>
            </a:r>
            <a:r>
              <a:rPr lang="en-US" sz="1800" dirty="0" err="1">
                <a:solidFill>
                  <a:schemeClr val="bg1"/>
                </a:solidFill>
                <a:latin typeface="Times New Roman" panose="02020603050405020304" pitchFamily="18" charset="0"/>
                <a:cs typeface="Times New Roman" panose="02020603050405020304" pitchFamily="18" charset="0"/>
              </a:rPr>
              <a:t>Hise</a:t>
            </a:r>
            <a:endParaRPr lang="en-US" sz="18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894428" y="4882369"/>
            <a:ext cx="3372730" cy="1118381"/>
          </a:xfrm>
        </p:spPr>
        <p:txBody>
          <a:bodyPr>
            <a:normAutofit fontScale="77500" lnSpcReduction="20000"/>
          </a:bodyPr>
          <a:lstStyle/>
          <a:p>
            <a:r>
              <a:rPr lang="en-US" dirty="0">
                <a:solidFill>
                  <a:schemeClr val="bg1"/>
                </a:solidFill>
                <a:latin typeface="Times New Roman" panose="02020603050405020304" pitchFamily="18" charset="0"/>
                <a:cs typeface="Times New Roman" panose="02020603050405020304" pitchFamily="18" charset="0"/>
              </a:rPr>
              <a:t>Department of Biological and Environmental Science</a:t>
            </a:r>
          </a:p>
          <a:p>
            <a:r>
              <a:rPr lang="en-US" dirty="0">
                <a:solidFill>
                  <a:schemeClr val="bg1"/>
                </a:solidFill>
                <a:latin typeface="Times New Roman" panose="02020603050405020304" pitchFamily="18" charset="0"/>
                <a:cs typeface="Times New Roman" panose="02020603050405020304" pitchFamily="18" charset="0"/>
              </a:rPr>
              <a:t>Longwood University</a:t>
            </a:r>
          </a:p>
          <a:p>
            <a:r>
              <a:rPr lang="en-US" dirty="0">
                <a:solidFill>
                  <a:schemeClr val="bg1"/>
                </a:solidFill>
                <a:latin typeface="Times New Roman" panose="02020603050405020304" pitchFamily="18" charset="0"/>
                <a:cs typeface="Times New Roman" panose="02020603050405020304" pitchFamily="18" charset="0"/>
              </a:rPr>
              <a:t>Farmville, VA</a:t>
            </a:r>
          </a:p>
        </p:txBody>
      </p:sp>
      <p:sp>
        <p:nvSpPr>
          <p:cNvPr id="5" name="TextBox 4"/>
          <p:cNvSpPr txBox="1"/>
          <p:nvPr/>
        </p:nvSpPr>
        <p:spPr>
          <a:xfrm>
            <a:off x="2276060" y="1036154"/>
            <a:ext cx="5377070" cy="2308324"/>
          </a:xfrm>
          <a:prstGeom prst="rect">
            <a:avLst/>
          </a:prstGeom>
          <a:noFill/>
        </p:spPr>
        <p:txBody>
          <a:bodyPr wrap="square" rtlCol="0">
            <a:spAutoFit/>
          </a:bodyPr>
          <a:lstStyle/>
          <a:p>
            <a:r>
              <a:rPr lang="en-US" sz="3600" dirty="0">
                <a:solidFill>
                  <a:schemeClr val="bg1"/>
                </a:solidFill>
                <a:latin typeface="Times New Roman" panose="02020603050405020304" pitchFamily="18" charset="0"/>
                <a:cs typeface="Times New Roman" panose="02020603050405020304" pitchFamily="18" charset="0"/>
              </a:rPr>
              <a:t>The Effect of Time of Day on Species Richness and Number of Individuals of Each Species</a:t>
            </a:r>
          </a:p>
        </p:txBody>
      </p:sp>
    </p:spTree>
    <p:extLst>
      <p:ext uri="{BB962C8B-B14F-4D97-AF65-F5344CB8AC3E}">
        <p14:creationId xmlns:p14="http://schemas.microsoft.com/office/powerpoint/2010/main" val="1486435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Additional Parameters: In Virginia</a:t>
            </a:r>
          </a:p>
        </p:txBody>
      </p:sp>
      <p:sp>
        <p:nvSpPr>
          <p:cNvPr id="3" name="Content Placeholder 2"/>
          <p:cNvSpPr>
            <a:spLocks noGrp="1"/>
          </p:cNvSpPr>
          <p:nvPr>
            <p:ph idx="1"/>
          </p:nvPr>
        </p:nvSpPr>
        <p:spPr/>
        <p:txBody>
          <a:bodyPr>
            <a:normAutofit lnSpcReduction="10000"/>
          </a:bodyPr>
          <a:lstStyle/>
          <a:p>
            <a:pPr lvl="1"/>
            <a:r>
              <a:rPr lang="en-US" sz="2400" dirty="0">
                <a:cs typeface="Times New Roman" panose="02020603050405020304" pitchFamily="18" charset="0"/>
              </a:rPr>
              <a:t>The average annual temperature is 13.5 degrees Celsius (56.3 degrees Fahrenheit).</a:t>
            </a:r>
          </a:p>
          <a:p>
            <a:pPr lvl="1"/>
            <a:r>
              <a:rPr lang="en-US" sz="2400" dirty="0">
                <a:cs typeface="Times New Roman" panose="02020603050405020304" pitchFamily="18" charset="0"/>
              </a:rPr>
              <a:t>The average high temperature for March is 15.1 degrees Celsius (59.18 degrees Fahrenheit).</a:t>
            </a:r>
          </a:p>
          <a:p>
            <a:pPr lvl="1"/>
            <a:r>
              <a:rPr lang="en-US" sz="2400" dirty="0">
                <a:cs typeface="Times New Roman" panose="02020603050405020304" pitchFamily="18" charset="0"/>
              </a:rPr>
              <a:t>The average low temperature for March is 0.2 degrees Celsius (32.36 degrees Fahrenheit).</a:t>
            </a:r>
          </a:p>
        </p:txBody>
      </p:sp>
    </p:spTree>
    <p:extLst>
      <p:ext uri="{BB962C8B-B14F-4D97-AF65-F5344CB8AC3E}">
        <p14:creationId xmlns:p14="http://schemas.microsoft.com/office/powerpoint/2010/main" val="829716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Methodology</a:t>
            </a:r>
          </a:p>
        </p:txBody>
      </p:sp>
      <p:sp>
        <p:nvSpPr>
          <p:cNvPr id="3" name="Content Placeholder 2"/>
          <p:cNvSpPr>
            <a:spLocks noGrp="1"/>
          </p:cNvSpPr>
          <p:nvPr>
            <p:ph idx="1"/>
          </p:nvPr>
        </p:nvSpPr>
        <p:spPr/>
        <p:txBody>
          <a:bodyPr>
            <a:normAutofit/>
          </a:bodyPr>
          <a:lstStyle/>
          <a:p>
            <a:pPr marL="0" indent="0">
              <a:buNone/>
            </a:pPr>
            <a:r>
              <a:rPr lang="en-US" b="1" dirty="0">
                <a:cs typeface="Times New Roman" panose="02020603050405020304" pitchFamily="18" charset="0"/>
              </a:rPr>
              <a:t>Collecting Samples</a:t>
            </a:r>
          </a:p>
          <a:p>
            <a:r>
              <a:rPr lang="en-US" dirty="0">
                <a:cs typeface="Times New Roman" panose="02020603050405020304" pitchFamily="18" charset="0"/>
              </a:rPr>
              <a:t>The medium-height bird feeder, second from the left, will be studied at the EEC. </a:t>
            </a:r>
          </a:p>
          <a:p>
            <a:r>
              <a:rPr lang="en-US" dirty="0">
                <a:cs typeface="Times New Roman" panose="02020603050405020304" pitchFamily="18" charset="0"/>
              </a:rPr>
              <a:t>For each time of day, data was recorded for 10 minutes</a:t>
            </a:r>
          </a:p>
          <a:p>
            <a:r>
              <a:rPr lang="en-US" dirty="0">
                <a:cs typeface="Times New Roman" panose="02020603050405020304" pitchFamily="18" charset="0"/>
              </a:rPr>
              <a:t> One tally mark was recorded for each bird seen, according to species </a:t>
            </a:r>
          </a:p>
          <a:p>
            <a:r>
              <a:rPr lang="en-US" dirty="0">
                <a:cs typeface="Times New Roman" panose="02020603050405020304" pitchFamily="18" charset="0"/>
              </a:rPr>
              <a:t>Only birds approaching the feeder were accounted for</a:t>
            </a:r>
          </a:p>
          <a:p>
            <a:r>
              <a:rPr lang="en-US" dirty="0">
                <a:cs typeface="Times New Roman" panose="02020603050405020304" pitchFamily="18" charset="0"/>
              </a:rPr>
              <a:t>If a bird fled the area and then returned, it was tallied again</a:t>
            </a:r>
          </a:p>
          <a:p>
            <a:endParaRPr lang="en-US" dirty="0"/>
          </a:p>
        </p:txBody>
      </p:sp>
    </p:spTree>
    <p:extLst>
      <p:ext uri="{BB962C8B-B14F-4D97-AF65-F5344CB8AC3E}">
        <p14:creationId xmlns:p14="http://schemas.microsoft.com/office/powerpoint/2010/main" val="1980434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Image"/>
          <p:cNvPicPr>
            <a:picLocks noGrp="1"/>
          </p:cNvPicPr>
          <p:nvPr>
            <p:ph idx="1"/>
          </p:nvPr>
        </p:nvPicPr>
        <p:blipFill>
          <a:blip r:embed="rId2" r:link="rId3" cstate="email">
            <a:extLst>
              <a:ext uri="{28A0092B-C50C-407E-A947-70E740481C1C}">
                <a14:useLocalDpi xmlns:a14="http://schemas.microsoft.com/office/drawing/2010/main"/>
              </a:ext>
            </a:extLst>
          </a:blip>
          <a:srcRect/>
          <a:stretch>
            <a:fillRect/>
          </a:stretch>
        </p:blipFill>
        <p:spPr bwMode="auto">
          <a:xfrm>
            <a:off x="581187" y="1525905"/>
            <a:ext cx="7991314" cy="4073827"/>
          </a:xfrm>
          <a:prstGeom prst="rect">
            <a:avLst/>
          </a:prstGeom>
          <a:noFill/>
          <a:ln>
            <a:noFill/>
          </a:ln>
        </p:spPr>
      </p:pic>
      <p:sp>
        <p:nvSpPr>
          <p:cNvPr id="12" name="Oval 11"/>
          <p:cNvSpPr/>
          <p:nvPr/>
        </p:nvSpPr>
        <p:spPr>
          <a:xfrm>
            <a:off x="4788977" y="2786790"/>
            <a:ext cx="1069383" cy="196441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053803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Methodology</a:t>
            </a:r>
          </a:p>
        </p:txBody>
      </p:sp>
      <p:sp>
        <p:nvSpPr>
          <p:cNvPr id="3" name="Content Placeholder 2"/>
          <p:cNvSpPr>
            <a:spLocks noGrp="1"/>
          </p:cNvSpPr>
          <p:nvPr>
            <p:ph idx="1"/>
          </p:nvPr>
        </p:nvSpPr>
        <p:spPr/>
        <p:txBody>
          <a:bodyPr/>
          <a:lstStyle/>
          <a:p>
            <a:pPr marL="0" indent="0">
              <a:buNone/>
            </a:pPr>
            <a:r>
              <a:rPr lang="en-US" b="1" dirty="0">
                <a:cs typeface="Times New Roman" panose="02020603050405020304" pitchFamily="18" charset="0"/>
              </a:rPr>
              <a:t>Collecting Samples</a:t>
            </a:r>
          </a:p>
          <a:p>
            <a:r>
              <a:rPr lang="en-US" dirty="0">
                <a:cs typeface="Times New Roman" panose="02020603050405020304" pitchFamily="18" charset="0"/>
              </a:rPr>
              <a:t>Birds will be identified using the Merlin Bird ID app on mobile devices </a:t>
            </a:r>
          </a:p>
          <a:p>
            <a:r>
              <a:rPr lang="en-US" dirty="0">
                <a:cs typeface="Times New Roman" panose="02020603050405020304" pitchFamily="18" charset="0"/>
              </a:rPr>
              <a:t>Data will be statistically analyzed by ANOVA tests and Tukey Honestly Significant Differences tests</a:t>
            </a:r>
          </a:p>
          <a:p>
            <a:r>
              <a:rPr lang="en-US" dirty="0">
                <a:cs typeface="Times New Roman" panose="02020603050405020304" pitchFamily="18" charset="0"/>
              </a:rPr>
              <a:t>Point count is the method used for bird counting </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75901" y="4908495"/>
            <a:ext cx="2771775" cy="1663065"/>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06797" y="4189036"/>
            <a:ext cx="2537203" cy="2222185"/>
          </a:xfrm>
          <a:prstGeom prst="rect">
            <a:avLst/>
          </a:prstGeom>
        </p:spPr>
      </p:pic>
    </p:spTree>
    <p:extLst>
      <p:ext uri="{BB962C8B-B14F-4D97-AF65-F5344CB8AC3E}">
        <p14:creationId xmlns:p14="http://schemas.microsoft.com/office/powerpoint/2010/main" val="3057525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Number of species of birds present based on three different times of the day.</a:t>
            </a:r>
            <a:r>
              <a:rPr lang="en-US" dirty="0"/>
              <a:t> </a:t>
            </a:r>
            <a:endParaRPr lang="en-US" b="1" dirty="0"/>
          </a:p>
        </p:txBody>
      </p:sp>
      <p:graphicFrame>
        <p:nvGraphicFramePr>
          <p:cNvPr id="5" name="Content Placeholder 4">
            <a:extLst>
              <a:ext uri="{FF2B5EF4-FFF2-40B4-BE49-F238E27FC236}">
                <a16:creationId xmlns:a16="http://schemas.microsoft.com/office/drawing/2014/main" id="{7D2AB86B-A237-492B-9DB1-082F731C004B}"/>
              </a:ext>
            </a:extLst>
          </p:cNvPr>
          <p:cNvGraphicFramePr>
            <a:graphicFrameLocks noGrp="1"/>
          </p:cNvGraphicFramePr>
          <p:nvPr>
            <p:ph idx="1"/>
            <p:extLst>
              <p:ext uri="{D42A27DB-BD31-4B8C-83A1-F6EECF244321}">
                <p14:modId xmlns:p14="http://schemas.microsoft.com/office/powerpoint/2010/main" val="655544708"/>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0795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Total number of birds present based on three different times of the day.</a:t>
            </a:r>
            <a:r>
              <a:rPr lang="en-US" dirty="0"/>
              <a:t> </a:t>
            </a:r>
            <a:endParaRPr lang="en-US" b="1" dirty="0">
              <a:cs typeface="Times New Roman" panose="02020603050405020304" pitchFamily="18" charset="0"/>
            </a:endParaRPr>
          </a:p>
        </p:txBody>
      </p:sp>
      <p:graphicFrame>
        <p:nvGraphicFramePr>
          <p:cNvPr id="7" name="Content Placeholder 6">
            <a:extLst>
              <a:ext uri="{FF2B5EF4-FFF2-40B4-BE49-F238E27FC236}">
                <a16:creationId xmlns:a16="http://schemas.microsoft.com/office/drawing/2014/main" id="{16D5B079-95BF-4D46-9593-A3D65F0C3D68}"/>
              </a:ext>
            </a:extLst>
          </p:cNvPr>
          <p:cNvGraphicFramePr>
            <a:graphicFrameLocks noGrp="1"/>
          </p:cNvGraphicFramePr>
          <p:nvPr>
            <p:ph idx="1"/>
            <p:extLst>
              <p:ext uri="{D42A27DB-BD31-4B8C-83A1-F6EECF244321}">
                <p14:modId xmlns:p14="http://schemas.microsoft.com/office/powerpoint/2010/main" val="3898042654"/>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9142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effect of temperature on total number of birds present</a:t>
            </a:r>
            <a:r>
              <a:rPr lang="en-US" dirty="0"/>
              <a:t>. </a:t>
            </a:r>
          </a:p>
        </p:txBody>
      </p:sp>
      <p:graphicFrame>
        <p:nvGraphicFramePr>
          <p:cNvPr id="4" name="Content Placeholder 3">
            <a:extLst>
              <a:ext uri="{FF2B5EF4-FFF2-40B4-BE49-F238E27FC236}">
                <a16:creationId xmlns:a16="http://schemas.microsoft.com/office/drawing/2014/main" id="{26409A22-C0DA-4077-A089-9FFEFDAAF886}"/>
              </a:ext>
            </a:extLst>
          </p:cNvPr>
          <p:cNvGraphicFramePr>
            <a:graphicFrameLocks noGrp="1"/>
          </p:cNvGraphicFramePr>
          <p:nvPr>
            <p:ph idx="1"/>
            <p:extLst>
              <p:ext uri="{D42A27DB-BD31-4B8C-83A1-F6EECF244321}">
                <p14:modId xmlns:p14="http://schemas.microsoft.com/office/powerpoint/2010/main" val="3782785366"/>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6701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average dominance presented by different bird species based on the time of day.</a:t>
            </a:r>
            <a:r>
              <a:rPr lang="en-US" dirty="0"/>
              <a:t> </a:t>
            </a:r>
          </a:p>
        </p:txBody>
      </p:sp>
      <p:graphicFrame>
        <p:nvGraphicFramePr>
          <p:cNvPr id="4" name="Content Placeholder 3">
            <a:extLst>
              <a:ext uri="{FF2B5EF4-FFF2-40B4-BE49-F238E27FC236}">
                <a16:creationId xmlns:a16="http://schemas.microsoft.com/office/drawing/2014/main" id="{B7A520AE-CCC7-45B3-8524-DC690CB22F68}"/>
              </a:ext>
            </a:extLst>
          </p:cNvPr>
          <p:cNvGraphicFramePr>
            <a:graphicFrameLocks noGrp="1"/>
          </p:cNvGraphicFramePr>
          <p:nvPr>
            <p:ph idx="1"/>
            <p:extLst>
              <p:ext uri="{D42A27DB-BD31-4B8C-83A1-F6EECF244321}">
                <p14:modId xmlns:p14="http://schemas.microsoft.com/office/powerpoint/2010/main" val="1408304445"/>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435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heterogeneity presented by different bird species based on the time of day.</a:t>
            </a:r>
            <a:r>
              <a:rPr lang="en-US" dirty="0"/>
              <a:t> </a:t>
            </a:r>
          </a:p>
        </p:txBody>
      </p:sp>
      <p:graphicFrame>
        <p:nvGraphicFramePr>
          <p:cNvPr id="4" name="Content Placeholder 3">
            <a:extLst>
              <a:ext uri="{FF2B5EF4-FFF2-40B4-BE49-F238E27FC236}">
                <a16:creationId xmlns:a16="http://schemas.microsoft.com/office/drawing/2014/main" id="{922E6F5F-0964-4334-B371-09CDDF83179A}"/>
              </a:ext>
            </a:extLst>
          </p:cNvPr>
          <p:cNvGraphicFramePr>
            <a:graphicFrameLocks noGrp="1"/>
          </p:cNvGraphicFramePr>
          <p:nvPr>
            <p:ph idx="1"/>
            <p:extLst>
              <p:ext uri="{D42A27DB-BD31-4B8C-83A1-F6EECF244321}">
                <p14:modId xmlns:p14="http://schemas.microsoft.com/office/powerpoint/2010/main" val="1621649175"/>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5741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Literature Cited</a:t>
            </a:r>
          </a:p>
        </p:txBody>
      </p:sp>
      <p:sp>
        <p:nvSpPr>
          <p:cNvPr id="3" name="Content Placeholder 2"/>
          <p:cNvSpPr>
            <a:spLocks noGrp="1"/>
          </p:cNvSpPr>
          <p:nvPr>
            <p:ph idx="1"/>
          </p:nvPr>
        </p:nvSpPr>
        <p:spPr/>
        <p:txBody>
          <a:bodyPr>
            <a:normAutofit/>
          </a:bodyPr>
          <a:lstStyle/>
          <a:p>
            <a:pPr marL="0" indent="0">
              <a:buNone/>
            </a:pPr>
            <a:r>
              <a:rPr lang="en-US" dirty="0" err="1"/>
              <a:t>Rollfinke</a:t>
            </a:r>
            <a:r>
              <a:rPr lang="en-US" dirty="0"/>
              <a:t>, B., &amp; Yahner, R. 1990. Effects of Time of Day and Season on 	Winter Bird Counts. The Condor. 92(1):215-219. </a:t>
            </a:r>
          </a:p>
          <a:p>
            <a:pPr marL="0" indent="0">
              <a:buNone/>
            </a:pPr>
            <a:r>
              <a:rPr lang="en-US" dirty="0"/>
              <a:t> </a:t>
            </a:r>
          </a:p>
          <a:p>
            <a:pPr marL="0" indent="0">
              <a:buNone/>
            </a:pPr>
            <a:r>
              <a:rPr lang="en-US" dirty="0" err="1"/>
              <a:t>O'Leske</a:t>
            </a:r>
            <a:r>
              <a:rPr lang="en-US" dirty="0"/>
              <a:t>, D., Robel, R., &amp; Kemp, K. 1997. Fall Point Counts: Time of Day 	Affects Numbers and Species of Birds Counted. Transactions of 	the Kansas Academy of Science. 100(3/4):94-100.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41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Background</a:t>
            </a:r>
          </a:p>
        </p:txBody>
      </p:sp>
      <p:sp>
        <p:nvSpPr>
          <p:cNvPr id="3" name="Content Placeholder 2"/>
          <p:cNvSpPr>
            <a:spLocks noGrp="1"/>
          </p:cNvSpPr>
          <p:nvPr>
            <p:ph idx="1"/>
          </p:nvPr>
        </p:nvSpPr>
        <p:spPr/>
        <p:txBody>
          <a:bodyPr>
            <a:normAutofit/>
          </a:bodyPr>
          <a:lstStyle/>
          <a:p>
            <a:pPr fontAlgn="base"/>
            <a:r>
              <a:rPr lang="en-US" dirty="0">
                <a:cs typeface="Times New Roman" panose="02020603050405020304" pitchFamily="18" charset="0"/>
              </a:rPr>
              <a:t>Wild birds follow a regular daily feeding activity.</a:t>
            </a:r>
          </a:p>
          <a:p>
            <a:pPr fontAlgn="base"/>
            <a:endParaRPr lang="en-US" dirty="0">
              <a:cs typeface="Times New Roman" panose="02020603050405020304" pitchFamily="18" charset="0"/>
            </a:endParaRPr>
          </a:p>
          <a:p>
            <a:pPr fontAlgn="base"/>
            <a:r>
              <a:rPr lang="en-US" dirty="0">
                <a:cs typeface="Times New Roman" panose="02020603050405020304" pitchFamily="18" charset="0"/>
              </a:rPr>
              <a:t>Small birds present maximum activity of feeding during morning and evening.</a:t>
            </a:r>
          </a:p>
          <a:p>
            <a:pPr fontAlgn="base"/>
            <a:endParaRPr lang="en-US" dirty="0">
              <a:cs typeface="Times New Roman" panose="02020603050405020304" pitchFamily="18" charset="0"/>
            </a:endParaRPr>
          </a:p>
          <a:p>
            <a:pPr fontAlgn="base"/>
            <a:r>
              <a:rPr lang="en-US" dirty="0">
                <a:cs typeface="Times New Roman" panose="02020603050405020304" pitchFamily="18" charset="0"/>
              </a:rPr>
              <a:t>Many factors may affect the time of caloric intake.</a:t>
            </a:r>
          </a:p>
        </p:txBody>
      </p:sp>
      <p:sp>
        <p:nvSpPr>
          <p:cNvPr id="5" name="Footer Placeholder 4"/>
          <p:cNvSpPr>
            <a:spLocks noGrp="1"/>
          </p:cNvSpPr>
          <p:nvPr>
            <p:ph type="ftr" sz="quarter" idx="11"/>
          </p:nvPr>
        </p:nvSpPr>
        <p:spPr>
          <a:xfrm>
            <a:off x="5566410" y="5591175"/>
            <a:ext cx="3086100" cy="273844"/>
          </a:xfrm>
        </p:spPr>
        <p:txBody>
          <a:bodyPr/>
          <a:lstStyle/>
          <a:p>
            <a:r>
              <a:rPr lang="en-US" sz="1500" dirty="0"/>
              <a:t>(Morton 1967)</a:t>
            </a:r>
          </a:p>
        </p:txBody>
      </p:sp>
    </p:spTree>
    <p:extLst>
      <p:ext uri="{BB962C8B-B14F-4D97-AF65-F5344CB8AC3E}">
        <p14:creationId xmlns:p14="http://schemas.microsoft.com/office/powerpoint/2010/main" val="3238426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THANK YOU!!!</a:t>
            </a:r>
          </a:p>
        </p:txBody>
      </p:sp>
      <p:sp>
        <p:nvSpPr>
          <p:cNvPr id="3" name="Content Placeholder 2"/>
          <p:cNvSpPr>
            <a:spLocks noGrp="1"/>
          </p:cNvSpPr>
          <p:nvPr>
            <p:ph idx="1"/>
          </p:nvPr>
        </p:nvSpPr>
        <p:spPr>
          <a:xfrm>
            <a:off x="3113540" y="2507653"/>
            <a:ext cx="5753745" cy="2280632"/>
          </a:xfrm>
        </p:spPr>
        <p:txBody>
          <a:bodyPr/>
          <a:lstStyle/>
          <a:p>
            <a:r>
              <a:rPr lang="en-US" dirty="0"/>
              <a:t>Dr. </a:t>
            </a:r>
            <a:r>
              <a:rPr lang="en-US" dirty="0" err="1"/>
              <a:t>Henk</a:t>
            </a:r>
            <a:endParaRPr lang="en-US" dirty="0"/>
          </a:p>
          <a:p>
            <a:r>
              <a:rPr lang="en-US" dirty="0"/>
              <a:t>Department of Biological Sciences</a:t>
            </a:r>
          </a:p>
          <a:p>
            <a:r>
              <a:rPr lang="en-US" dirty="0"/>
              <a:t>Longwood University </a:t>
            </a:r>
          </a:p>
        </p:txBody>
      </p:sp>
    </p:spTree>
    <p:extLst>
      <p:ext uri="{BB962C8B-B14F-4D97-AF65-F5344CB8AC3E}">
        <p14:creationId xmlns:p14="http://schemas.microsoft.com/office/powerpoint/2010/main" val="3399294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2017" y="2314115"/>
            <a:ext cx="5165883" cy="3206813"/>
          </a:xfrm>
        </p:spPr>
      </p:pic>
      <p:sp>
        <p:nvSpPr>
          <p:cNvPr id="8" name="Footer Placeholder 7"/>
          <p:cNvSpPr>
            <a:spLocks noGrp="1"/>
          </p:cNvSpPr>
          <p:nvPr>
            <p:ph type="ftr" sz="quarter" idx="11"/>
          </p:nvPr>
        </p:nvSpPr>
        <p:spPr>
          <a:xfrm>
            <a:off x="6846570" y="6235822"/>
            <a:ext cx="3086100" cy="273844"/>
          </a:xfrm>
        </p:spPr>
        <p:txBody>
          <a:bodyPr/>
          <a:lstStyle/>
          <a:p>
            <a:r>
              <a:rPr lang="en-US" sz="1500" dirty="0"/>
              <a:t>(Morton 1967)</a:t>
            </a:r>
          </a:p>
        </p:txBody>
      </p:sp>
      <p:pic>
        <p:nvPicPr>
          <p:cNvPr id="5" name="Picture 4"/>
          <p:cNvPicPr>
            <a:picLocks noChangeAspect="1"/>
          </p:cNvPicPr>
          <p:nvPr/>
        </p:nvPicPr>
        <p:blipFill>
          <a:blip r:embed="rId3"/>
          <a:stretch>
            <a:fillRect/>
          </a:stretch>
        </p:blipFill>
        <p:spPr>
          <a:xfrm>
            <a:off x="1293498" y="5520928"/>
            <a:ext cx="4764402" cy="348615"/>
          </a:xfrm>
          <a:prstGeom prst="rect">
            <a:avLst/>
          </a:prstGeom>
        </p:spPr>
      </p:pic>
      <p:sp>
        <p:nvSpPr>
          <p:cNvPr id="7" name="TextBox 6"/>
          <p:cNvSpPr txBox="1"/>
          <p:nvPr/>
        </p:nvSpPr>
        <p:spPr>
          <a:xfrm>
            <a:off x="605790" y="1108710"/>
            <a:ext cx="7783830" cy="600164"/>
          </a:xfrm>
          <a:prstGeom prst="rect">
            <a:avLst/>
          </a:prstGeom>
          <a:noFill/>
        </p:spPr>
        <p:txBody>
          <a:bodyPr wrap="square" rtlCol="0">
            <a:spAutoFit/>
          </a:bodyPr>
          <a:lstStyle/>
          <a:p>
            <a:r>
              <a:rPr lang="en-US" sz="3300" b="1" dirty="0">
                <a:latin typeface="+mj-lt"/>
              </a:rPr>
              <a:t>Feeding Pattern of White-Crowned Sparrows</a:t>
            </a:r>
          </a:p>
        </p:txBody>
      </p:sp>
    </p:spTree>
    <p:extLst>
      <p:ext uri="{BB962C8B-B14F-4D97-AF65-F5344CB8AC3E}">
        <p14:creationId xmlns:p14="http://schemas.microsoft.com/office/powerpoint/2010/main" val="268672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131094"/>
            <a:ext cx="8583930" cy="994172"/>
          </a:xfrm>
        </p:spPr>
        <p:txBody>
          <a:bodyPr>
            <a:normAutofit fontScale="90000"/>
          </a:bodyPr>
          <a:lstStyle/>
          <a:p>
            <a:pPr algn="ctr"/>
            <a:r>
              <a:rPr lang="en-US" b="1" dirty="0"/>
              <a:t>Total Number of Birds Based on Time of Day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6550" y="2836396"/>
            <a:ext cx="5937250" cy="2706032"/>
          </a:xfrm>
        </p:spPr>
      </p:pic>
      <p:sp>
        <p:nvSpPr>
          <p:cNvPr id="5" name="Footer Placeholder 4"/>
          <p:cNvSpPr>
            <a:spLocks noGrp="1"/>
          </p:cNvSpPr>
          <p:nvPr>
            <p:ph type="ftr" sz="quarter" idx="11"/>
          </p:nvPr>
        </p:nvSpPr>
        <p:spPr>
          <a:xfrm>
            <a:off x="6589915" y="6422590"/>
            <a:ext cx="3086100" cy="273844"/>
          </a:xfrm>
        </p:spPr>
        <p:txBody>
          <a:bodyPr/>
          <a:lstStyle/>
          <a:p>
            <a:r>
              <a:rPr lang="en-US" sz="1500" dirty="0"/>
              <a:t>(Rollfinke 1990)</a:t>
            </a:r>
          </a:p>
        </p:txBody>
      </p:sp>
    </p:spTree>
    <p:extLst>
      <p:ext uri="{BB962C8B-B14F-4D97-AF65-F5344CB8AC3E}">
        <p14:creationId xmlns:p14="http://schemas.microsoft.com/office/powerpoint/2010/main" val="279661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Specific Aim </a:t>
            </a:r>
          </a:p>
        </p:txBody>
      </p:sp>
      <p:sp>
        <p:nvSpPr>
          <p:cNvPr id="3" name="Content Placeholder 2"/>
          <p:cNvSpPr>
            <a:spLocks noGrp="1"/>
          </p:cNvSpPr>
          <p:nvPr>
            <p:ph idx="1"/>
          </p:nvPr>
        </p:nvSpPr>
        <p:spPr/>
        <p:txBody>
          <a:bodyPr/>
          <a:lstStyle/>
          <a:p>
            <a:r>
              <a:rPr lang="en-US" dirty="0">
                <a:cs typeface="Times New Roman" panose="02020603050405020304" pitchFamily="18" charset="0"/>
              </a:rPr>
              <a:t>Does time of day affect the total number of birds?</a:t>
            </a:r>
          </a:p>
          <a:p>
            <a:endParaRPr lang="en-US" dirty="0">
              <a:cs typeface="Times New Roman" panose="02020603050405020304" pitchFamily="18" charset="0"/>
            </a:endParaRPr>
          </a:p>
          <a:p>
            <a:r>
              <a:rPr lang="en-US" dirty="0">
                <a:cs typeface="Times New Roman" panose="02020603050405020304" pitchFamily="18" charset="0"/>
              </a:rPr>
              <a:t>Does time of day affect the species richness of birds? </a:t>
            </a:r>
          </a:p>
          <a:p>
            <a:endParaRPr lang="en-US" dirty="0">
              <a:cs typeface="Times New Roman" panose="02020603050405020304" pitchFamily="18" charset="0"/>
            </a:endParaRPr>
          </a:p>
          <a:p>
            <a:r>
              <a:rPr lang="en-US" dirty="0">
                <a:cs typeface="Times New Roman" panose="02020603050405020304" pitchFamily="18" charset="0"/>
              </a:rPr>
              <a:t>To test this, we studied a specific bird feeder behind the EEC in Lancer Park.</a:t>
            </a:r>
          </a:p>
        </p:txBody>
      </p:sp>
    </p:spTree>
    <p:extLst>
      <p:ext uri="{BB962C8B-B14F-4D97-AF65-F5344CB8AC3E}">
        <p14:creationId xmlns:p14="http://schemas.microsoft.com/office/powerpoint/2010/main" val="202916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cs typeface="Times New Roman" panose="02020603050405020304" pitchFamily="18" charset="0"/>
              </a:rPr>
              <a:t>Study Area:</a:t>
            </a:r>
          </a:p>
        </p:txBody>
      </p:sp>
      <p:sp>
        <p:nvSpPr>
          <p:cNvPr id="3" name="Content Placeholder 2"/>
          <p:cNvSpPr>
            <a:spLocks noGrp="1"/>
          </p:cNvSpPr>
          <p:nvPr>
            <p:ph idx="1"/>
          </p:nvPr>
        </p:nvSpPr>
        <p:spPr>
          <a:xfrm>
            <a:off x="628650" y="2226469"/>
            <a:ext cx="3496089" cy="3669920"/>
          </a:xfrm>
        </p:spPr>
        <p:txBody>
          <a:bodyPr>
            <a:normAutofit/>
          </a:bodyPr>
          <a:lstStyle/>
          <a:p>
            <a:r>
              <a:rPr lang="en-US" dirty="0">
                <a:cs typeface="Times New Roman" panose="02020603050405020304" pitchFamily="18" charset="0"/>
              </a:rPr>
              <a:t>Longwood University Environmental Education Center (EEC) in Lancer Park located in Farmville, VA.</a:t>
            </a:r>
          </a:p>
          <a:p>
            <a:endParaRPr lang="en-US" dirty="0">
              <a:cs typeface="Times New Roman" panose="02020603050405020304" pitchFamily="18" charset="0"/>
            </a:endParaRPr>
          </a:p>
          <a:p>
            <a:r>
              <a:rPr lang="en-US" dirty="0">
                <a:cs typeface="Times New Roman" panose="02020603050405020304" pitchFamily="18" charset="0"/>
              </a:rPr>
              <a:t>Perimeters: The birds within close perimeters of the bird feeder are the ones that will be counted.</a:t>
            </a:r>
          </a:p>
        </p:txBody>
      </p:sp>
      <p:pic>
        <p:nvPicPr>
          <p:cNvPr id="4" name="Picture 3" descr="Image"/>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4345752" y="2424524"/>
            <a:ext cx="1841715" cy="1765778"/>
          </a:xfrm>
          <a:prstGeom prst="rect">
            <a:avLst/>
          </a:prstGeom>
          <a:noFill/>
          <a:ln>
            <a:noFill/>
          </a:ln>
        </p:spPr>
      </p:pic>
      <p:pic>
        <p:nvPicPr>
          <p:cNvPr id="5" name="Content Placeholder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08480" y="2794441"/>
            <a:ext cx="2458782" cy="3278376"/>
          </a:xfrm>
          <a:prstGeom prst="rect">
            <a:avLst/>
          </a:prstGeom>
        </p:spPr>
      </p:pic>
      <p:sp>
        <p:nvSpPr>
          <p:cNvPr id="6" name="Rectangle 5"/>
          <p:cNvSpPr/>
          <p:nvPr/>
        </p:nvSpPr>
        <p:spPr>
          <a:xfrm>
            <a:off x="6869859" y="3101497"/>
            <a:ext cx="1536023" cy="217760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29837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444" y="1362619"/>
            <a:ext cx="8097907" cy="695739"/>
          </a:xfrm>
        </p:spPr>
        <p:txBody>
          <a:bodyPr>
            <a:noAutofit/>
          </a:bodyPr>
          <a:lstStyle/>
          <a:p>
            <a:pPr algn="ctr"/>
            <a:r>
              <a:rPr lang="en-US" sz="3600" b="1" dirty="0">
                <a:cs typeface="Times New Roman" panose="02020603050405020304" pitchFamily="18" charset="0"/>
              </a:rPr>
              <a:t>Species Likely to be Seen</a:t>
            </a:r>
          </a:p>
        </p:txBody>
      </p:sp>
      <p:pic>
        <p:nvPicPr>
          <p:cNvPr id="6" name="Picture 2" descr="Image result for dark eyed junco"/>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2645388" y="2476327"/>
            <a:ext cx="3320753" cy="234406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northern cardinal scientific name"/>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83077" y="2476327"/>
            <a:ext cx="1881218" cy="23440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song sparrow"/>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12270" y="2476327"/>
            <a:ext cx="2503080" cy="2344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958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Hypotheses</a:t>
            </a:r>
          </a:p>
        </p:txBody>
      </p:sp>
      <p:sp>
        <p:nvSpPr>
          <p:cNvPr id="3" name="Content Placeholder 2"/>
          <p:cNvSpPr>
            <a:spLocks noGrp="1"/>
          </p:cNvSpPr>
          <p:nvPr>
            <p:ph idx="1"/>
          </p:nvPr>
        </p:nvSpPr>
        <p:spPr/>
        <p:txBody>
          <a:bodyPr>
            <a:normAutofit lnSpcReduction="10000"/>
          </a:bodyPr>
          <a:lstStyle/>
          <a:p>
            <a:r>
              <a:rPr lang="en-US" dirty="0">
                <a:cs typeface="Times New Roman" panose="02020603050405020304" pitchFamily="18" charset="0"/>
              </a:rPr>
              <a:t>Ho1: There is no difference in the species diversity and richness of birds at one feeder bird feeder located at the Environmental Education Center at Longwood University based on different times of day (morning, noon, and afternoon). </a:t>
            </a:r>
          </a:p>
          <a:p>
            <a:endParaRPr lang="en-US" dirty="0">
              <a:cs typeface="Times New Roman" panose="02020603050405020304" pitchFamily="18" charset="0"/>
            </a:endParaRPr>
          </a:p>
          <a:p>
            <a:r>
              <a:rPr lang="en-US" dirty="0">
                <a:cs typeface="Times New Roman" panose="02020603050405020304" pitchFamily="18" charset="0"/>
              </a:rPr>
              <a:t>Ho2: There is no difference in the number of individuals of each species of birds at one feeder located at the Environmental Education Center at Longwood University based on different times of day (morning, noon, and afternoon).</a:t>
            </a:r>
          </a:p>
        </p:txBody>
      </p:sp>
    </p:spTree>
    <p:extLst>
      <p:ext uri="{BB962C8B-B14F-4D97-AF65-F5344CB8AC3E}">
        <p14:creationId xmlns:p14="http://schemas.microsoft.com/office/powerpoint/2010/main" val="1521482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Type of Study</a:t>
            </a:r>
          </a:p>
        </p:txBody>
      </p:sp>
      <p:sp>
        <p:nvSpPr>
          <p:cNvPr id="3" name="Content Placeholder 2"/>
          <p:cNvSpPr>
            <a:spLocks noGrp="1"/>
          </p:cNvSpPr>
          <p:nvPr>
            <p:ph idx="1"/>
          </p:nvPr>
        </p:nvSpPr>
        <p:spPr/>
        <p:txBody>
          <a:bodyPr>
            <a:normAutofit/>
          </a:bodyPr>
          <a:lstStyle/>
          <a:p>
            <a:pPr fontAlgn="base"/>
            <a:r>
              <a:rPr lang="en-US" dirty="0">
                <a:cs typeface="Times New Roman" panose="02020603050405020304" pitchFamily="18" charset="0"/>
              </a:rPr>
              <a:t>Observational study of point counts</a:t>
            </a:r>
          </a:p>
          <a:p>
            <a:pPr lvl="1" fontAlgn="base"/>
            <a:r>
              <a:rPr lang="en-US" sz="2100" dirty="0">
                <a:cs typeface="Times New Roman" panose="02020603050405020304" pitchFamily="18" charset="0"/>
              </a:rPr>
              <a:t>Treatment variables: </a:t>
            </a:r>
          </a:p>
          <a:p>
            <a:pPr lvl="2" fontAlgn="base"/>
            <a:r>
              <a:rPr lang="en-US" sz="2100" dirty="0">
                <a:cs typeface="Times New Roman" panose="02020603050405020304" pitchFamily="18" charset="0"/>
              </a:rPr>
              <a:t>Time of day</a:t>
            </a:r>
          </a:p>
          <a:p>
            <a:pPr lvl="2" fontAlgn="base"/>
            <a:r>
              <a:rPr lang="en-US" sz="2100" dirty="0">
                <a:cs typeface="Times New Roman" panose="02020603050405020304" pitchFamily="18" charset="0"/>
              </a:rPr>
              <a:t>Temperature</a:t>
            </a:r>
          </a:p>
          <a:p>
            <a:pPr lvl="1" fontAlgn="base"/>
            <a:r>
              <a:rPr lang="en-US" sz="2100" dirty="0">
                <a:cs typeface="Times New Roman" panose="02020603050405020304" pitchFamily="18" charset="0"/>
              </a:rPr>
              <a:t>Response variables: </a:t>
            </a:r>
          </a:p>
          <a:p>
            <a:pPr lvl="2" fontAlgn="base"/>
            <a:r>
              <a:rPr lang="en-US" sz="2100" dirty="0">
                <a:cs typeface="Times New Roman" panose="02020603050405020304" pitchFamily="18" charset="0"/>
              </a:rPr>
              <a:t>Diversity in bird population at feeder</a:t>
            </a:r>
          </a:p>
          <a:p>
            <a:pPr lvl="2" fontAlgn="base"/>
            <a:r>
              <a:rPr lang="en-US" sz="2100" dirty="0">
                <a:cs typeface="Times New Roman" panose="02020603050405020304" pitchFamily="18" charset="0"/>
              </a:rPr>
              <a:t>Number of birds in each species​</a:t>
            </a:r>
          </a:p>
        </p:txBody>
      </p:sp>
    </p:spTree>
    <p:extLst>
      <p:ext uri="{BB962C8B-B14F-4D97-AF65-F5344CB8AC3E}">
        <p14:creationId xmlns:p14="http://schemas.microsoft.com/office/powerpoint/2010/main" val="318115938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TM10001115[[fn=Parcel]]</Template>
  <TotalTime>935</TotalTime>
  <Words>639</Words>
  <Application>Microsoft Office PowerPoint</Application>
  <PresentationFormat>On-screen Show (4:3)</PresentationFormat>
  <Paragraphs>84</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 MT</vt:lpstr>
      <vt:lpstr>Times New Roman</vt:lpstr>
      <vt:lpstr>Parcel</vt:lpstr>
      <vt:lpstr>Olivia Kolenda. Meagan St. John, Debbie Pitt, Kylee Hise</vt:lpstr>
      <vt:lpstr>Background</vt:lpstr>
      <vt:lpstr>PowerPoint Presentation</vt:lpstr>
      <vt:lpstr>Total Number of Birds Based on Time of Day</vt:lpstr>
      <vt:lpstr>Specific Aim </vt:lpstr>
      <vt:lpstr>Study Area:</vt:lpstr>
      <vt:lpstr>Species Likely to be Seen</vt:lpstr>
      <vt:lpstr>Hypotheses</vt:lpstr>
      <vt:lpstr>Type of Study</vt:lpstr>
      <vt:lpstr>Additional Parameters: In Virginia</vt:lpstr>
      <vt:lpstr>Methodology</vt:lpstr>
      <vt:lpstr>PowerPoint Presentation</vt:lpstr>
      <vt:lpstr>Methodology</vt:lpstr>
      <vt:lpstr>Number of species of birds present based on three different times of the day. </vt:lpstr>
      <vt:lpstr>Total number of birds present based on three different times of the day. </vt:lpstr>
      <vt:lpstr>The effect of temperature on total number of birds present. </vt:lpstr>
      <vt:lpstr>The average dominance presented by different bird species based on the time of day. </vt:lpstr>
      <vt:lpstr>The heterogeneity presented by different bird species based on the time of day. </vt:lpstr>
      <vt:lpstr>Literature Cited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Olivia Kolenda Debbie Pitt Kylee Hise Meagan St. John</dc:title>
  <dc:creator>Barak Kolenda</dc:creator>
  <cp:lastModifiedBy>Meagan St. John</cp:lastModifiedBy>
  <cp:revision>62</cp:revision>
  <dcterms:created xsi:type="dcterms:W3CDTF">2017-02-22T17:21:20Z</dcterms:created>
  <dcterms:modified xsi:type="dcterms:W3CDTF">2017-12-03T02:30:47Z</dcterms:modified>
</cp:coreProperties>
</file>