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877" autoAdjust="0"/>
    <p:restoredTop sz="95751" autoAdjust="0"/>
  </p:normalViewPr>
  <p:slideViewPr>
    <p:cSldViewPr snapToGrid="0">
      <p:cViewPr>
        <p:scale>
          <a:sx n="50" d="100"/>
          <a:sy n="50" d="100"/>
        </p:scale>
        <p:origin x="-1176" y="3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Applications:Biology%20250:Lab%20Research%20X-cell%20Data%20Table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Applications:Biology%20250:Lab%20Research%20X-cell%20Data%20Table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eaganStJohn\AppData\Roaming\Microsoft\Excel\Results%20graphs%20(version%201)%20(Recovere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2200" dirty="0"/>
              <a:t>Form</a:t>
            </a:r>
          </a:p>
        </c:rich>
      </c:tx>
      <c:layout>
        <c:manualLayout>
          <c:xMode val="edge"/>
          <c:yMode val="edge"/>
          <c:x val="0.42089107611548554"/>
          <c:y val="4.1594731214153788E-2"/>
        </c:manualLayout>
      </c:layout>
      <c:overlay val="0"/>
    </c:title>
    <c:autoTitleDeleted val="0"/>
    <c:plotArea>
      <c:layout/>
      <c:doughnutChart>
        <c:varyColors val="1"/>
        <c:ser>
          <c:idx val="0"/>
          <c:order val="0"/>
          <c:dLbls>
            <c:dLbl>
              <c:idx val="2"/>
              <c:layout>
                <c:manualLayout>
                  <c:x val="0"/>
                  <c:y val="4.016064257028110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06B-4004-9D71-4EA1F65AD4A1}"/>
                </c:ext>
              </c:extLst>
            </c:dLbl>
            <c:dLbl>
              <c:idx val="3"/>
              <c:delete val="1"/>
              <c:extLst>
                <c:ext xmlns:c15="http://schemas.microsoft.com/office/drawing/2012/chart" uri="{CE6537A1-D6FC-4f65-9D91-7224C49458BB}"/>
                <c:ext xmlns:c16="http://schemas.microsoft.com/office/drawing/2014/chart" uri="{C3380CC4-5D6E-409C-BE32-E72D297353CC}">
                  <c16:uniqueId val="{00000001-406B-4004-9D71-4EA1F65AD4A1}"/>
                </c:ext>
              </c:extLst>
            </c:dLbl>
            <c:dLbl>
              <c:idx val="4"/>
              <c:delete val="1"/>
              <c:extLst>
                <c:ext xmlns:c15="http://schemas.microsoft.com/office/drawing/2012/chart" uri="{CE6537A1-D6FC-4f65-9D91-7224C49458BB}"/>
                <c:ext xmlns:c16="http://schemas.microsoft.com/office/drawing/2014/chart" uri="{C3380CC4-5D6E-409C-BE32-E72D297353CC}">
                  <c16:uniqueId val="{00000002-406B-4004-9D71-4EA1F65AD4A1}"/>
                </c:ext>
              </c:extLst>
            </c:dLbl>
            <c:spPr>
              <a:noFill/>
              <a:ln>
                <a:noFill/>
              </a:ln>
              <a:effectLst/>
            </c:spPr>
            <c:txPr>
              <a:bodyPr/>
              <a:lstStyle/>
              <a:p>
                <a:pPr>
                  <a:defRPr sz="14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Sheet1!$D$23:$H$23</c:f>
              <c:strCache>
                <c:ptCount val="5"/>
                <c:pt idx="0">
                  <c:v>irregular</c:v>
                </c:pt>
                <c:pt idx="1">
                  <c:v>circular</c:v>
                </c:pt>
                <c:pt idx="2">
                  <c:v>punctiform</c:v>
                </c:pt>
                <c:pt idx="3">
                  <c:v>filamentous</c:v>
                </c:pt>
                <c:pt idx="4">
                  <c:v>spindle</c:v>
                </c:pt>
              </c:strCache>
            </c:strRef>
          </c:cat>
          <c:val>
            <c:numRef>
              <c:f>Sheet1!$D$24:$H$24</c:f>
              <c:numCache>
                <c:formatCode>General</c:formatCode>
                <c:ptCount val="5"/>
                <c:pt idx="0">
                  <c:v>9.5238095238095237</c:v>
                </c:pt>
                <c:pt idx="1">
                  <c:v>71.428571428571388</c:v>
                </c:pt>
                <c:pt idx="2">
                  <c:v>14.285714285714279</c:v>
                </c:pt>
                <c:pt idx="3">
                  <c:v>0</c:v>
                </c:pt>
                <c:pt idx="4">
                  <c:v>0</c:v>
                </c:pt>
              </c:numCache>
            </c:numRef>
          </c:val>
          <c:extLst>
            <c:ext xmlns:c16="http://schemas.microsoft.com/office/drawing/2014/chart" uri="{C3380CC4-5D6E-409C-BE32-E72D297353CC}">
              <c16:uniqueId val="{00000003-406B-4004-9D71-4EA1F65AD4A1}"/>
            </c:ext>
          </c:extLst>
        </c:ser>
        <c:ser>
          <c:idx val="1"/>
          <c:order val="1"/>
          <c:spPr>
            <a:ln>
              <a:solidFill>
                <a:srgbClr val="5B9BD5"/>
              </a:solidFill>
            </a:ln>
          </c:spPr>
          <c:dLbls>
            <c:dLbl>
              <c:idx val="2"/>
              <c:delete val="1"/>
              <c:extLst>
                <c:ext xmlns:c15="http://schemas.microsoft.com/office/drawing/2012/chart" uri="{CE6537A1-D6FC-4f65-9D91-7224C49458BB}"/>
                <c:ext xmlns:c16="http://schemas.microsoft.com/office/drawing/2014/chart" uri="{C3380CC4-5D6E-409C-BE32-E72D297353CC}">
                  <c16:uniqueId val="{00000004-406B-4004-9D71-4EA1F65AD4A1}"/>
                </c:ext>
              </c:extLst>
            </c:dLbl>
            <c:dLbl>
              <c:idx val="3"/>
              <c:layout>
                <c:manualLayout>
                  <c:x val="4.7846889952152701E-3"/>
                  <c:y val="-1.6064257028112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06B-4004-9D71-4EA1F65AD4A1}"/>
                </c:ext>
              </c:extLst>
            </c:dLbl>
            <c:spPr>
              <a:noFill/>
              <a:ln>
                <a:noFill/>
              </a:ln>
              <a:effectLst/>
            </c:spPr>
            <c:txPr>
              <a:bodyPr/>
              <a:lstStyle/>
              <a:p>
                <a:pPr>
                  <a:defRPr sz="14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Sheet1!$D$23:$H$23</c:f>
              <c:strCache>
                <c:ptCount val="5"/>
                <c:pt idx="0">
                  <c:v>irregular</c:v>
                </c:pt>
                <c:pt idx="1">
                  <c:v>circular</c:v>
                </c:pt>
                <c:pt idx="2">
                  <c:v>punctiform</c:v>
                </c:pt>
                <c:pt idx="3">
                  <c:v>filamentous</c:v>
                </c:pt>
                <c:pt idx="4">
                  <c:v>spindle</c:v>
                </c:pt>
              </c:strCache>
            </c:strRef>
          </c:cat>
          <c:val>
            <c:numRef>
              <c:f>Sheet1!$D$25:$H$25</c:f>
              <c:numCache>
                <c:formatCode>General</c:formatCode>
                <c:ptCount val="5"/>
                <c:pt idx="0">
                  <c:v>5.8823529411764666</c:v>
                </c:pt>
                <c:pt idx="1">
                  <c:v>83.82352941176471</c:v>
                </c:pt>
                <c:pt idx="2">
                  <c:v>0</c:v>
                </c:pt>
                <c:pt idx="3">
                  <c:v>2.9411764705882351</c:v>
                </c:pt>
                <c:pt idx="4">
                  <c:v>7.3529411764705861</c:v>
                </c:pt>
              </c:numCache>
            </c:numRef>
          </c:val>
          <c:extLst>
            <c:ext xmlns:c16="http://schemas.microsoft.com/office/drawing/2014/chart" uri="{C3380CC4-5D6E-409C-BE32-E72D297353CC}">
              <c16:uniqueId val="{00000006-406B-4004-9D71-4EA1F65AD4A1}"/>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67530316549569203"/>
          <c:y val="0.34463971618729"/>
          <c:w val="0.23179600989292001"/>
          <c:h val="0.47465169066010798"/>
        </c:manualLayout>
      </c:layout>
      <c:overlay val="0"/>
      <c:txPr>
        <a:bodyPr/>
        <a:lstStyle/>
        <a:p>
          <a:pPr>
            <a:defRPr sz="2000" baseline="0"/>
          </a:pPr>
          <a:endParaRPr lang="en-US"/>
        </a:p>
      </c:txPr>
    </c:legend>
    <c:plotVisOnly val="1"/>
    <c:dispBlanksAs val="gap"/>
    <c:showDLblsOverMax val="0"/>
  </c:chart>
  <c:spPr>
    <a:ln>
      <a:solidFill>
        <a:srgbClr val="FFFFFF"/>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2200" dirty="0"/>
              <a:t>Color</a:t>
            </a:r>
          </a:p>
        </c:rich>
      </c:tx>
      <c:layout>
        <c:manualLayout>
          <c:xMode val="edge"/>
          <c:yMode val="edge"/>
          <c:x val="0.43099999999999999"/>
          <c:y val="1.8518518518518517E-2"/>
        </c:manualLayout>
      </c:layout>
      <c:overlay val="0"/>
    </c:title>
    <c:autoTitleDeleted val="0"/>
    <c:plotArea>
      <c:layout/>
      <c:doughnutChart>
        <c:varyColors val="1"/>
        <c:ser>
          <c:idx val="0"/>
          <c:order val="0"/>
          <c:tx>
            <c:strRef>
              <c:f>Sheet1!$K$16</c:f>
              <c:strCache>
                <c:ptCount val="1"/>
                <c:pt idx="0">
                  <c:v>water</c:v>
                </c:pt>
              </c:strCache>
            </c:strRef>
          </c:tx>
          <c:dLbls>
            <c:spPr>
              <a:noFill/>
              <a:ln>
                <a:noFill/>
              </a:ln>
              <a:effectLst/>
            </c:spPr>
            <c:txPr>
              <a:bodyPr/>
              <a:lstStyle/>
              <a:p>
                <a:pPr>
                  <a:defRPr sz="14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Sheet1!$L$15:$N$15</c:f>
              <c:strCache>
                <c:ptCount val="3"/>
                <c:pt idx="0">
                  <c:v>yellow</c:v>
                </c:pt>
                <c:pt idx="1">
                  <c:v>orange</c:v>
                </c:pt>
                <c:pt idx="2">
                  <c:v>white</c:v>
                </c:pt>
              </c:strCache>
            </c:strRef>
          </c:cat>
          <c:val>
            <c:numRef>
              <c:f>Sheet1!$L$16:$N$16</c:f>
              <c:numCache>
                <c:formatCode>General</c:formatCode>
                <c:ptCount val="3"/>
                <c:pt idx="0" formatCode="0.00">
                  <c:v>28.571428571428569</c:v>
                </c:pt>
                <c:pt idx="1">
                  <c:v>23.809523809523789</c:v>
                </c:pt>
                <c:pt idx="2">
                  <c:v>47.619047619047556</c:v>
                </c:pt>
              </c:numCache>
            </c:numRef>
          </c:val>
          <c:extLst>
            <c:ext xmlns:c16="http://schemas.microsoft.com/office/drawing/2014/chart" uri="{C3380CC4-5D6E-409C-BE32-E72D297353CC}">
              <c16:uniqueId val="{00000000-E7AB-4CB5-9AA4-2CA723B2118E}"/>
            </c:ext>
          </c:extLst>
        </c:ser>
        <c:ser>
          <c:idx val="1"/>
          <c:order val="1"/>
          <c:tx>
            <c:strRef>
              <c:f>Sheet1!$K$17</c:f>
              <c:strCache>
                <c:ptCount val="1"/>
                <c:pt idx="0">
                  <c:v>sediment</c:v>
                </c:pt>
              </c:strCache>
            </c:strRef>
          </c:tx>
          <c:spPr>
            <a:ln>
              <a:solidFill>
                <a:srgbClr val="5B9BD5"/>
              </a:solidFill>
            </a:ln>
          </c:spPr>
          <c:dLbls>
            <c:dLbl>
              <c:idx val="2"/>
              <c:layout>
                <c:manualLayout>
                  <c:x val="8.3333333333333297E-3"/>
                  <c:y val="0"/>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7AB-4CB5-9AA4-2CA723B2118E}"/>
                </c:ext>
              </c:extLst>
            </c:dLbl>
            <c:spPr>
              <a:noFill/>
              <a:ln>
                <a:noFill/>
              </a:ln>
              <a:effectLst/>
            </c:spPr>
            <c:txPr>
              <a:bodyPr/>
              <a:lstStyle/>
              <a:p>
                <a:pPr>
                  <a:defRPr sz="14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Sheet1!$L$15:$N$15</c:f>
              <c:strCache>
                <c:ptCount val="3"/>
                <c:pt idx="0">
                  <c:v>yellow</c:v>
                </c:pt>
                <c:pt idx="1">
                  <c:v>orange</c:v>
                </c:pt>
                <c:pt idx="2">
                  <c:v>white</c:v>
                </c:pt>
              </c:strCache>
            </c:strRef>
          </c:cat>
          <c:val>
            <c:numRef>
              <c:f>Sheet1!$L$17:$N$17</c:f>
              <c:numCache>
                <c:formatCode>General</c:formatCode>
                <c:ptCount val="3"/>
                <c:pt idx="0">
                  <c:v>11.76470588235294</c:v>
                </c:pt>
                <c:pt idx="1">
                  <c:v>4.4117647058823559</c:v>
                </c:pt>
                <c:pt idx="2">
                  <c:v>83.82352941176471</c:v>
                </c:pt>
              </c:numCache>
            </c:numRef>
          </c:val>
          <c:extLst>
            <c:ext xmlns:c16="http://schemas.microsoft.com/office/drawing/2014/chart" uri="{C3380CC4-5D6E-409C-BE32-E72D297353CC}">
              <c16:uniqueId val="{00000002-E7AB-4CB5-9AA4-2CA723B2118E}"/>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75439591958221697"/>
          <c:y val="0.33560956252528801"/>
          <c:w val="0.18169037495060666"/>
          <c:h val="0.39820881865638003"/>
        </c:manualLayout>
      </c:layout>
      <c:overlay val="0"/>
      <c:txPr>
        <a:bodyPr/>
        <a:lstStyle/>
        <a:p>
          <a:pPr>
            <a:defRPr sz="2000" baseline="0"/>
          </a:pPr>
          <a:endParaRPr lang="en-US"/>
        </a:p>
      </c:txPr>
    </c:legend>
    <c:plotVisOnly val="1"/>
    <c:dispBlanksAs val="gap"/>
    <c:showDLblsOverMax val="0"/>
  </c:chart>
  <c:spPr>
    <a:ln>
      <a:solidFill>
        <a:srgbClr val="FFFFFF"/>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68144281732443"/>
          <c:y val="4.1047536474154656E-2"/>
          <c:w val="0.83854915072786762"/>
          <c:h val="0.73322188885908723"/>
        </c:manualLayout>
      </c:layout>
      <c:lineChart>
        <c:grouping val="standard"/>
        <c:varyColors val="0"/>
        <c:ser>
          <c:idx val="0"/>
          <c:order val="0"/>
          <c:tx>
            <c:strRef>
              <c:f>Sheet1!$B$3</c:f>
              <c:strCache>
                <c:ptCount val="1"/>
                <c:pt idx="0">
                  <c:v>Water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Sheet1!$C$2:$E$2</c:f>
              <c:numCache>
                <c:formatCode>General</c:formatCode>
                <c:ptCount val="3"/>
                <c:pt idx="0">
                  <c:v>0</c:v>
                </c:pt>
                <c:pt idx="1">
                  <c:v>24</c:v>
                </c:pt>
                <c:pt idx="2">
                  <c:v>48</c:v>
                </c:pt>
              </c:numCache>
            </c:numRef>
          </c:cat>
          <c:val>
            <c:numRef>
              <c:f>Sheet1!$C$3:$E$3</c:f>
              <c:numCache>
                <c:formatCode>General</c:formatCode>
                <c:ptCount val="3"/>
                <c:pt idx="0">
                  <c:v>1</c:v>
                </c:pt>
                <c:pt idx="1">
                  <c:v>20</c:v>
                </c:pt>
                <c:pt idx="2">
                  <c:v>21</c:v>
                </c:pt>
              </c:numCache>
            </c:numRef>
          </c:val>
          <c:smooth val="0"/>
          <c:extLst>
            <c:ext xmlns:c16="http://schemas.microsoft.com/office/drawing/2014/chart" uri="{C3380CC4-5D6E-409C-BE32-E72D297353CC}">
              <c16:uniqueId val="{00000000-0400-46A0-B330-E38C62C1356B}"/>
            </c:ext>
          </c:extLst>
        </c:ser>
        <c:ser>
          <c:idx val="1"/>
          <c:order val="1"/>
          <c:tx>
            <c:strRef>
              <c:f>Sheet1!$B$4</c:f>
              <c:strCache>
                <c:ptCount val="1"/>
                <c:pt idx="0">
                  <c:v>Sediment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Sheet1!$C$2:$E$2</c:f>
              <c:numCache>
                <c:formatCode>General</c:formatCode>
                <c:ptCount val="3"/>
                <c:pt idx="0">
                  <c:v>0</c:v>
                </c:pt>
                <c:pt idx="1">
                  <c:v>24</c:v>
                </c:pt>
                <c:pt idx="2">
                  <c:v>48</c:v>
                </c:pt>
              </c:numCache>
            </c:numRef>
          </c:cat>
          <c:val>
            <c:numRef>
              <c:f>Sheet1!$C$4:$E$4</c:f>
              <c:numCache>
                <c:formatCode>General</c:formatCode>
                <c:ptCount val="3"/>
                <c:pt idx="0">
                  <c:v>1</c:v>
                </c:pt>
                <c:pt idx="1">
                  <c:v>3000</c:v>
                </c:pt>
                <c:pt idx="2">
                  <c:v>6800</c:v>
                </c:pt>
              </c:numCache>
            </c:numRef>
          </c:val>
          <c:smooth val="0"/>
          <c:extLst>
            <c:ext xmlns:c16="http://schemas.microsoft.com/office/drawing/2014/chart" uri="{C3380CC4-5D6E-409C-BE32-E72D297353CC}">
              <c16:uniqueId val="{00000001-0400-46A0-B330-E38C62C1356B}"/>
            </c:ext>
          </c:extLst>
        </c:ser>
        <c:dLbls>
          <c:showLegendKey val="0"/>
          <c:showVal val="0"/>
          <c:showCatName val="0"/>
          <c:showSerName val="0"/>
          <c:showPercent val="0"/>
          <c:showBubbleSize val="0"/>
        </c:dLbls>
        <c:marker val="1"/>
        <c:smooth val="0"/>
        <c:axId val="375731544"/>
        <c:axId val="375730888"/>
      </c:lineChart>
      <c:catAx>
        <c:axId val="37573154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2000" dirty="0">
                    <a:solidFill>
                      <a:schemeClr val="tx1"/>
                    </a:solidFill>
                  </a:rPr>
                  <a:t>Hour</a:t>
                </a:r>
                <a:r>
                  <a:rPr lang="en-US" sz="2000" baseline="0" dirty="0">
                    <a:solidFill>
                      <a:schemeClr val="tx1"/>
                    </a:solidFill>
                  </a:rPr>
                  <a:t> of observation</a:t>
                </a:r>
                <a:endParaRPr lang="en-US" sz="2000" dirty="0">
                  <a:solidFill>
                    <a:schemeClr val="tx1"/>
                  </a:solidFill>
                </a:endParaRPr>
              </a:p>
            </c:rich>
          </c:tx>
          <c:layout>
            <c:manualLayout>
              <c:xMode val="edge"/>
              <c:yMode val="edge"/>
              <c:x val="0.39891074470657223"/>
              <c:y val="0.8604432265396195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75730888"/>
        <c:crosses val="autoZero"/>
        <c:auto val="1"/>
        <c:lblAlgn val="ctr"/>
        <c:lblOffset val="100"/>
        <c:noMultiLvlLbl val="0"/>
      </c:catAx>
      <c:valAx>
        <c:axId val="375730888"/>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2000" dirty="0">
                    <a:solidFill>
                      <a:schemeClr val="tx1"/>
                    </a:solidFill>
                  </a:rPr>
                  <a:t>Number of colonies</a:t>
                </a:r>
              </a:p>
            </c:rich>
          </c:tx>
          <c:layout>
            <c:manualLayout>
              <c:xMode val="edge"/>
              <c:yMode val="edge"/>
              <c:x val="1.613095519310347E-2"/>
              <c:y val="0.3021957193648432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75731544"/>
        <c:crosses val="autoZero"/>
        <c:crossBetween val="between"/>
      </c:valAx>
      <c:spPr>
        <a:noFill/>
        <a:ln>
          <a:noFill/>
        </a:ln>
        <a:effectLst/>
      </c:spPr>
    </c:plotArea>
    <c:legend>
      <c:legendPos val="b"/>
      <c:layout>
        <c:manualLayout>
          <c:xMode val="edge"/>
          <c:yMode val="edge"/>
          <c:x val="1.3974677141896387E-2"/>
          <c:y val="0.93172760693065348"/>
          <c:w val="0.31910886438986974"/>
          <c:h val="6.567989974603771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rgbClr val="000000"/>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4FB5D1-EDF9-4001-A05C-80A149193391}" type="doc">
      <dgm:prSet loTypeId="urn:microsoft.com/office/officeart/2005/8/layout/hProcess4" loCatId="process" qsTypeId="urn:microsoft.com/office/officeart/2005/8/quickstyle/simple2" qsCatId="simple" csTypeId="urn:microsoft.com/office/officeart/2005/8/colors/colorful5" csCatId="colorful" phldr="1"/>
      <dgm:spPr/>
      <dgm:t>
        <a:bodyPr/>
        <a:lstStyle/>
        <a:p>
          <a:endParaRPr lang="en-US"/>
        </a:p>
      </dgm:t>
    </dgm:pt>
    <dgm:pt modelId="{0114B73F-3BA2-40A9-B04A-9753F6296D9B}">
      <dgm:prSet phldrT="[Text]"/>
      <dgm:spPr/>
      <dgm:t>
        <a:bodyPr/>
        <a:lstStyle/>
        <a:p>
          <a:r>
            <a:rPr lang="en-US" dirty="0"/>
            <a:t>Gather environmental samples from Buffalo Creek</a:t>
          </a:r>
        </a:p>
      </dgm:t>
    </dgm:pt>
    <dgm:pt modelId="{A8E83C5D-5742-4286-BFC2-E79CFE7C8D49}" type="parTrans" cxnId="{BDF7F421-BFF6-4CCE-B769-B44B489B9A4E}">
      <dgm:prSet/>
      <dgm:spPr/>
      <dgm:t>
        <a:bodyPr/>
        <a:lstStyle/>
        <a:p>
          <a:endParaRPr lang="en-US"/>
        </a:p>
      </dgm:t>
    </dgm:pt>
    <dgm:pt modelId="{E282DF5D-D956-4FBF-8480-478BDE9B7C40}" type="sibTrans" cxnId="{BDF7F421-BFF6-4CCE-B769-B44B489B9A4E}">
      <dgm:prSet/>
      <dgm:spPr/>
      <dgm:t>
        <a:bodyPr/>
        <a:lstStyle/>
        <a:p>
          <a:endParaRPr lang="en-US"/>
        </a:p>
      </dgm:t>
    </dgm:pt>
    <dgm:pt modelId="{0B8BFE23-E487-4E19-A170-F71C5F555F16}">
      <dgm:prSet phldrT="[Text]" custT="1"/>
      <dgm:spPr/>
      <dgm:t>
        <a:bodyPr/>
        <a:lstStyle/>
        <a:p>
          <a:pPr algn="l"/>
          <a:r>
            <a:rPr lang="en-US" sz="1600" dirty="0"/>
            <a:t>Sediment sample</a:t>
          </a:r>
        </a:p>
      </dgm:t>
    </dgm:pt>
    <dgm:pt modelId="{3F62892F-3E06-4EF4-9ED7-59BD3D2BAEAB}" type="parTrans" cxnId="{2736D3BA-A7B8-4C97-A576-5D0B29559445}">
      <dgm:prSet/>
      <dgm:spPr/>
      <dgm:t>
        <a:bodyPr/>
        <a:lstStyle/>
        <a:p>
          <a:endParaRPr lang="en-US"/>
        </a:p>
      </dgm:t>
    </dgm:pt>
    <dgm:pt modelId="{C89752CE-3902-4783-B3FE-EEDF738E0D02}" type="sibTrans" cxnId="{2736D3BA-A7B8-4C97-A576-5D0B29559445}">
      <dgm:prSet/>
      <dgm:spPr/>
      <dgm:t>
        <a:bodyPr/>
        <a:lstStyle/>
        <a:p>
          <a:endParaRPr lang="en-US"/>
        </a:p>
      </dgm:t>
    </dgm:pt>
    <dgm:pt modelId="{C8749A18-6267-44A6-827A-65341267A87C}">
      <dgm:prSet phldrT="[Text]" custT="1"/>
      <dgm:spPr/>
      <dgm:t>
        <a:bodyPr/>
        <a:lstStyle/>
        <a:p>
          <a:pPr algn="l"/>
          <a:r>
            <a:rPr lang="en-US" sz="1600" dirty="0"/>
            <a:t>Water Sample</a:t>
          </a:r>
        </a:p>
      </dgm:t>
    </dgm:pt>
    <dgm:pt modelId="{8435490C-CA5B-4264-89CC-8463D713B0C9}" type="parTrans" cxnId="{F602A0E7-353E-473B-AD06-38E4920B9061}">
      <dgm:prSet/>
      <dgm:spPr/>
      <dgm:t>
        <a:bodyPr/>
        <a:lstStyle/>
        <a:p>
          <a:endParaRPr lang="en-US"/>
        </a:p>
      </dgm:t>
    </dgm:pt>
    <dgm:pt modelId="{C6D7CEC7-ABAB-4B38-9806-C09878FF42CD}" type="sibTrans" cxnId="{F602A0E7-353E-473B-AD06-38E4920B9061}">
      <dgm:prSet/>
      <dgm:spPr/>
      <dgm:t>
        <a:bodyPr/>
        <a:lstStyle/>
        <a:p>
          <a:endParaRPr lang="en-US"/>
        </a:p>
      </dgm:t>
    </dgm:pt>
    <dgm:pt modelId="{D4C6CE7C-C9B3-450A-B798-A6E764E3B6AD}">
      <dgm:prSet phldrT="[Text]"/>
      <dgm:spPr/>
      <dgm:t>
        <a:bodyPr/>
        <a:lstStyle/>
        <a:p>
          <a:r>
            <a:rPr lang="en-US" dirty="0"/>
            <a:t>Bacterial Culture the samples</a:t>
          </a:r>
        </a:p>
      </dgm:t>
    </dgm:pt>
    <dgm:pt modelId="{CC2E6616-C7E4-460F-9BFC-E1E7C8849933}" type="parTrans" cxnId="{3EFD2D46-1B54-40A6-948D-526EEB84B9B7}">
      <dgm:prSet/>
      <dgm:spPr/>
      <dgm:t>
        <a:bodyPr/>
        <a:lstStyle/>
        <a:p>
          <a:endParaRPr lang="en-US"/>
        </a:p>
      </dgm:t>
    </dgm:pt>
    <dgm:pt modelId="{41299A63-74A0-4695-9148-2E2C39572891}" type="sibTrans" cxnId="{3EFD2D46-1B54-40A6-948D-526EEB84B9B7}">
      <dgm:prSet/>
      <dgm:spPr/>
      <dgm:t>
        <a:bodyPr/>
        <a:lstStyle/>
        <a:p>
          <a:endParaRPr lang="en-US"/>
        </a:p>
      </dgm:t>
    </dgm:pt>
    <dgm:pt modelId="{A0A3A8A7-9AB7-4931-ABB4-FB71EF5F91B0}">
      <dgm:prSet phldrT="[Text]"/>
      <dgm:spPr/>
      <dgm:t>
        <a:bodyPr/>
        <a:lstStyle/>
        <a:p>
          <a:r>
            <a:rPr lang="en-US" dirty="0"/>
            <a:t>Isolate genomic DNA</a:t>
          </a:r>
        </a:p>
      </dgm:t>
    </dgm:pt>
    <dgm:pt modelId="{343B34B3-846B-48B9-AC29-60C1715090CE}" type="parTrans" cxnId="{BE30E08B-0F5C-47EA-A91E-438F9F341A3D}">
      <dgm:prSet/>
      <dgm:spPr/>
      <dgm:t>
        <a:bodyPr/>
        <a:lstStyle/>
        <a:p>
          <a:endParaRPr lang="en-US"/>
        </a:p>
      </dgm:t>
    </dgm:pt>
    <dgm:pt modelId="{D47D697F-7657-4660-9D50-2767F5287A8D}" type="sibTrans" cxnId="{BE30E08B-0F5C-47EA-A91E-438F9F341A3D}">
      <dgm:prSet/>
      <dgm:spPr/>
      <dgm:t>
        <a:bodyPr/>
        <a:lstStyle/>
        <a:p>
          <a:endParaRPr lang="en-US"/>
        </a:p>
      </dgm:t>
    </dgm:pt>
    <dgm:pt modelId="{B868D7D4-87CB-4534-B22F-6F5B28BBF333}">
      <dgm:prSet phldrT="[Text]" custT="1"/>
      <dgm:spPr/>
      <dgm:t>
        <a:bodyPr/>
        <a:lstStyle/>
        <a:p>
          <a:r>
            <a:rPr lang="en-US" sz="1600" dirty="0"/>
            <a:t>One colony from each sample was selected for DNA isolation</a:t>
          </a:r>
        </a:p>
      </dgm:t>
    </dgm:pt>
    <dgm:pt modelId="{F8327A23-BF95-487C-BFDE-81E51B13C3E3}" type="parTrans" cxnId="{C04F5830-9C44-4832-A34B-5DC4FFDEF5D5}">
      <dgm:prSet/>
      <dgm:spPr/>
      <dgm:t>
        <a:bodyPr/>
        <a:lstStyle/>
        <a:p>
          <a:endParaRPr lang="en-US"/>
        </a:p>
      </dgm:t>
    </dgm:pt>
    <dgm:pt modelId="{19E3638C-2D35-4CD4-84B4-A17261EE79D4}" type="sibTrans" cxnId="{C04F5830-9C44-4832-A34B-5DC4FFDEF5D5}">
      <dgm:prSet/>
      <dgm:spPr/>
      <dgm:t>
        <a:bodyPr/>
        <a:lstStyle/>
        <a:p>
          <a:endParaRPr lang="en-US"/>
        </a:p>
      </dgm:t>
    </dgm:pt>
    <dgm:pt modelId="{02C771F7-E659-4A1C-967F-6D6476356807}">
      <dgm:prSet custT="1"/>
      <dgm:spPr/>
      <dgm:t>
        <a:bodyPr/>
        <a:lstStyle/>
        <a:p>
          <a:r>
            <a:rPr lang="en-US" sz="1600" dirty="0"/>
            <a:t>Plate the samples to observe colony composition (from, color, growth)</a:t>
          </a:r>
        </a:p>
      </dgm:t>
    </dgm:pt>
    <dgm:pt modelId="{D49BAD91-27B9-40AE-86CE-9D8D0027EADB}" type="parTrans" cxnId="{2C8E1497-6551-49CA-87DB-A582FC354F10}">
      <dgm:prSet/>
      <dgm:spPr/>
      <dgm:t>
        <a:bodyPr/>
        <a:lstStyle/>
        <a:p>
          <a:endParaRPr lang="en-US"/>
        </a:p>
      </dgm:t>
    </dgm:pt>
    <dgm:pt modelId="{5A0DB833-6434-4DD3-8771-744365E50CCA}" type="sibTrans" cxnId="{2C8E1497-6551-49CA-87DB-A582FC354F10}">
      <dgm:prSet/>
      <dgm:spPr/>
      <dgm:t>
        <a:bodyPr/>
        <a:lstStyle/>
        <a:p>
          <a:endParaRPr lang="en-US"/>
        </a:p>
      </dgm:t>
    </dgm:pt>
    <dgm:pt modelId="{3ADA0987-F4C5-4120-956E-ABEE8F6CEEA3}">
      <dgm:prSet custT="1"/>
      <dgm:spPr/>
      <dgm:t>
        <a:bodyPr/>
        <a:lstStyle/>
        <a:p>
          <a:r>
            <a:rPr lang="en-US" sz="1600" dirty="0"/>
            <a:t>Inserted data sequence BLAST to compare it to known bacterium sequences</a:t>
          </a:r>
        </a:p>
      </dgm:t>
    </dgm:pt>
    <dgm:pt modelId="{F053F13A-2092-46D8-86B7-FFFD6CEF5E46}" type="parTrans" cxnId="{437344C5-FE79-4171-BDC8-1B1537F7FC73}">
      <dgm:prSet/>
      <dgm:spPr/>
      <dgm:t>
        <a:bodyPr/>
        <a:lstStyle/>
        <a:p>
          <a:endParaRPr lang="en-US"/>
        </a:p>
      </dgm:t>
    </dgm:pt>
    <dgm:pt modelId="{745D2273-BBB3-409F-969F-1785207831B7}" type="sibTrans" cxnId="{437344C5-FE79-4171-BDC8-1B1537F7FC73}">
      <dgm:prSet/>
      <dgm:spPr/>
      <dgm:t>
        <a:bodyPr/>
        <a:lstStyle/>
        <a:p>
          <a:endParaRPr lang="en-US"/>
        </a:p>
      </dgm:t>
    </dgm:pt>
    <dgm:pt modelId="{D9DF07AD-77F6-5145-AC07-4C8471A84421}">
      <dgm:prSet phldrT="[Text]"/>
      <dgm:spPr/>
      <dgm:t>
        <a:bodyPr/>
        <a:lstStyle/>
        <a:p>
          <a:r>
            <a:rPr lang="en-US" dirty="0"/>
            <a:t>Sequence Analysis of both bacterium</a:t>
          </a:r>
        </a:p>
      </dgm:t>
    </dgm:pt>
    <dgm:pt modelId="{FDC4640C-AFAF-FD46-8F9B-C5BDD8EDD7D0}" type="parTrans" cxnId="{39876EDC-8AD3-DB4B-A0A4-0E7C4785352A}">
      <dgm:prSet/>
      <dgm:spPr/>
      <dgm:t>
        <a:bodyPr/>
        <a:lstStyle/>
        <a:p>
          <a:endParaRPr lang="en-US"/>
        </a:p>
      </dgm:t>
    </dgm:pt>
    <dgm:pt modelId="{F16F260E-A9EE-F74F-8B91-827CB8A59F3E}" type="sibTrans" cxnId="{39876EDC-8AD3-DB4B-A0A4-0E7C4785352A}">
      <dgm:prSet/>
      <dgm:spPr/>
      <dgm:t>
        <a:bodyPr/>
        <a:lstStyle/>
        <a:p>
          <a:endParaRPr lang="en-US"/>
        </a:p>
      </dgm:t>
    </dgm:pt>
    <dgm:pt modelId="{4AAF4E87-AF8E-B945-808B-71C8D5956B6C}">
      <dgm:prSet phldrT="[Text]"/>
      <dgm:spPr/>
      <dgm:t>
        <a:bodyPr/>
        <a:lstStyle/>
        <a:p>
          <a:r>
            <a:rPr lang="en-US" dirty="0"/>
            <a:t>PCR and Gel Electrophoresis</a:t>
          </a:r>
        </a:p>
      </dgm:t>
    </dgm:pt>
    <dgm:pt modelId="{4D125636-B14A-C041-AA25-92B594E6B4B6}" type="parTrans" cxnId="{2B6E5681-F6A8-0440-9ACB-0A29CEC1443F}">
      <dgm:prSet/>
      <dgm:spPr/>
      <dgm:t>
        <a:bodyPr/>
        <a:lstStyle/>
        <a:p>
          <a:endParaRPr lang="en-US"/>
        </a:p>
      </dgm:t>
    </dgm:pt>
    <dgm:pt modelId="{54D0E996-EA32-3643-88C6-FC2406662336}" type="sibTrans" cxnId="{2B6E5681-F6A8-0440-9ACB-0A29CEC1443F}">
      <dgm:prSet/>
      <dgm:spPr/>
      <dgm:t>
        <a:bodyPr/>
        <a:lstStyle/>
        <a:p>
          <a:endParaRPr lang="en-US"/>
        </a:p>
      </dgm:t>
    </dgm:pt>
    <dgm:pt modelId="{EB5215AF-954E-AA43-9F45-CCB94171913E}">
      <dgm:prSet phldrT="[Text]" custT="1"/>
      <dgm:spPr/>
      <dgm:t>
        <a:bodyPr/>
        <a:lstStyle/>
        <a:p>
          <a:pPr algn="l"/>
          <a:r>
            <a:rPr lang="en-US" sz="1600" dirty="0"/>
            <a:t>Sample Collection Types:</a:t>
          </a:r>
        </a:p>
      </dgm:t>
    </dgm:pt>
    <dgm:pt modelId="{1DD74BB8-6587-5043-ACC9-71CD24519010}" type="parTrans" cxnId="{9D544179-1D7A-E549-B6C4-C8D825171A43}">
      <dgm:prSet/>
      <dgm:spPr/>
      <dgm:t>
        <a:bodyPr/>
        <a:lstStyle/>
        <a:p>
          <a:endParaRPr lang="en-US"/>
        </a:p>
      </dgm:t>
    </dgm:pt>
    <dgm:pt modelId="{C5D76F59-4742-044D-9D50-060A8F927899}" type="sibTrans" cxnId="{9D544179-1D7A-E549-B6C4-C8D825171A43}">
      <dgm:prSet/>
      <dgm:spPr/>
      <dgm:t>
        <a:bodyPr/>
        <a:lstStyle/>
        <a:p>
          <a:endParaRPr lang="en-US"/>
        </a:p>
      </dgm:t>
    </dgm:pt>
    <dgm:pt modelId="{6DF69027-5A4D-5E46-B2B8-4AAC1D54AF53}">
      <dgm:prSet phldrT="[Text]" custT="1"/>
      <dgm:spPr/>
      <dgm:t>
        <a:bodyPr/>
        <a:lstStyle/>
        <a:p>
          <a:r>
            <a:rPr lang="en-US" sz="1600" dirty="0"/>
            <a:t>16s </a:t>
          </a:r>
          <a:r>
            <a:rPr lang="en-US" sz="1600" dirty="0" err="1"/>
            <a:t>rRNA</a:t>
          </a:r>
          <a:r>
            <a:rPr lang="en-US" sz="1600" dirty="0"/>
            <a:t> was sequenced using Sanger Sequencing</a:t>
          </a:r>
        </a:p>
      </dgm:t>
    </dgm:pt>
    <dgm:pt modelId="{0220328E-707A-4747-BF11-A367A9FFFA5B}" type="sibTrans" cxnId="{A4B72FE9-5E93-2546-AD8A-FE35CC0C0F79}">
      <dgm:prSet/>
      <dgm:spPr/>
      <dgm:t>
        <a:bodyPr/>
        <a:lstStyle/>
        <a:p>
          <a:endParaRPr lang="en-US"/>
        </a:p>
      </dgm:t>
    </dgm:pt>
    <dgm:pt modelId="{B590C656-65A5-5D40-901C-2620FBB3D780}" type="parTrans" cxnId="{A4B72FE9-5E93-2546-AD8A-FE35CC0C0F79}">
      <dgm:prSet/>
      <dgm:spPr/>
      <dgm:t>
        <a:bodyPr/>
        <a:lstStyle/>
        <a:p>
          <a:endParaRPr lang="en-US"/>
        </a:p>
      </dgm:t>
    </dgm:pt>
    <dgm:pt modelId="{8510C855-DCC0-DC4A-B820-1A7431F74EA7}">
      <dgm:prSet custT="1"/>
      <dgm:spPr/>
      <dgm:t>
        <a:bodyPr/>
        <a:lstStyle/>
        <a:p>
          <a:r>
            <a:rPr lang="en-US" sz="1600" dirty="0"/>
            <a:t>Gel Electrophoresis on PCR and Msp1 digested products</a:t>
          </a:r>
        </a:p>
      </dgm:t>
    </dgm:pt>
    <dgm:pt modelId="{49721FFA-1CE2-EE4F-A63F-7B1F3EABF245}" type="parTrans" cxnId="{46667CFB-055B-DB42-93D2-10C4CD46E1E3}">
      <dgm:prSet/>
      <dgm:spPr/>
      <dgm:t>
        <a:bodyPr/>
        <a:lstStyle/>
        <a:p>
          <a:endParaRPr lang="en-US"/>
        </a:p>
      </dgm:t>
    </dgm:pt>
    <dgm:pt modelId="{54EE9035-C088-734B-A5FD-1F6DE172E266}" type="sibTrans" cxnId="{46667CFB-055B-DB42-93D2-10C4CD46E1E3}">
      <dgm:prSet/>
      <dgm:spPr/>
      <dgm:t>
        <a:bodyPr/>
        <a:lstStyle/>
        <a:p>
          <a:endParaRPr lang="en-US"/>
        </a:p>
      </dgm:t>
    </dgm:pt>
    <dgm:pt modelId="{9C3C8E98-B8FE-478E-8C0D-4E825C8AC8BF}" type="pres">
      <dgm:prSet presAssocID="{1A4FB5D1-EDF9-4001-A05C-80A149193391}" presName="Name0" presStyleCnt="0">
        <dgm:presLayoutVars>
          <dgm:dir/>
          <dgm:animLvl val="lvl"/>
          <dgm:resizeHandles val="exact"/>
        </dgm:presLayoutVars>
      </dgm:prSet>
      <dgm:spPr/>
    </dgm:pt>
    <dgm:pt modelId="{AAB63F78-6BC8-4331-8210-054B13653B98}" type="pres">
      <dgm:prSet presAssocID="{1A4FB5D1-EDF9-4001-A05C-80A149193391}" presName="tSp" presStyleCnt="0"/>
      <dgm:spPr/>
    </dgm:pt>
    <dgm:pt modelId="{3B877771-979B-474F-805B-8594A913F61A}" type="pres">
      <dgm:prSet presAssocID="{1A4FB5D1-EDF9-4001-A05C-80A149193391}" presName="bSp" presStyleCnt="0"/>
      <dgm:spPr/>
    </dgm:pt>
    <dgm:pt modelId="{BB58C1D2-0650-45C7-8621-813E5F75E2A7}" type="pres">
      <dgm:prSet presAssocID="{1A4FB5D1-EDF9-4001-A05C-80A149193391}" presName="process" presStyleCnt="0"/>
      <dgm:spPr/>
    </dgm:pt>
    <dgm:pt modelId="{1168B79B-E4EF-4CBA-9CF1-A7A956807F65}" type="pres">
      <dgm:prSet presAssocID="{0114B73F-3BA2-40A9-B04A-9753F6296D9B}" presName="composite1" presStyleCnt="0"/>
      <dgm:spPr/>
    </dgm:pt>
    <dgm:pt modelId="{89DB3F49-8227-430F-AC22-B778E6B5BF74}" type="pres">
      <dgm:prSet presAssocID="{0114B73F-3BA2-40A9-B04A-9753F6296D9B}" presName="dummyNode1" presStyleLbl="node1" presStyleIdx="0" presStyleCnt="5"/>
      <dgm:spPr/>
    </dgm:pt>
    <dgm:pt modelId="{5FEA9493-E74D-4264-9A42-BB07220B5E9A}" type="pres">
      <dgm:prSet presAssocID="{0114B73F-3BA2-40A9-B04A-9753F6296D9B}" presName="childNode1" presStyleLbl="bgAcc1" presStyleIdx="0" presStyleCnt="5">
        <dgm:presLayoutVars>
          <dgm:bulletEnabled val="1"/>
        </dgm:presLayoutVars>
      </dgm:prSet>
      <dgm:spPr/>
    </dgm:pt>
    <dgm:pt modelId="{9378A93A-BEF8-4472-B525-EA76D7EDD24A}" type="pres">
      <dgm:prSet presAssocID="{0114B73F-3BA2-40A9-B04A-9753F6296D9B}" presName="childNode1tx" presStyleLbl="bgAcc1" presStyleIdx="0" presStyleCnt="5">
        <dgm:presLayoutVars>
          <dgm:bulletEnabled val="1"/>
        </dgm:presLayoutVars>
      </dgm:prSet>
      <dgm:spPr/>
    </dgm:pt>
    <dgm:pt modelId="{AE41CAD7-E4E9-41EA-9F1D-E4C988D62E9A}" type="pres">
      <dgm:prSet presAssocID="{0114B73F-3BA2-40A9-B04A-9753F6296D9B}" presName="parentNode1" presStyleLbl="node1" presStyleIdx="0" presStyleCnt="5">
        <dgm:presLayoutVars>
          <dgm:chMax val="1"/>
          <dgm:bulletEnabled val="1"/>
        </dgm:presLayoutVars>
      </dgm:prSet>
      <dgm:spPr/>
    </dgm:pt>
    <dgm:pt modelId="{591DF3B0-2EB2-46C5-B937-D4405EEE40AC}" type="pres">
      <dgm:prSet presAssocID="{0114B73F-3BA2-40A9-B04A-9753F6296D9B}" presName="connSite1" presStyleCnt="0"/>
      <dgm:spPr/>
    </dgm:pt>
    <dgm:pt modelId="{FD7204CD-759D-46B1-BC67-4A918BE5188D}" type="pres">
      <dgm:prSet presAssocID="{E282DF5D-D956-4FBF-8480-478BDE9B7C40}" presName="Name9" presStyleLbl="sibTrans2D1" presStyleIdx="0" presStyleCnt="4"/>
      <dgm:spPr/>
    </dgm:pt>
    <dgm:pt modelId="{8BE14F9D-5BEB-467B-B7BA-C7D498E7D4E2}" type="pres">
      <dgm:prSet presAssocID="{D4C6CE7C-C9B3-450A-B798-A6E764E3B6AD}" presName="composite2" presStyleCnt="0"/>
      <dgm:spPr/>
    </dgm:pt>
    <dgm:pt modelId="{F29038A4-C99C-4C90-AB37-36BE1939FF00}" type="pres">
      <dgm:prSet presAssocID="{D4C6CE7C-C9B3-450A-B798-A6E764E3B6AD}" presName="dummyNode2" presStyleLbl="node1" presStyleIdx="0" presStyleCnt="5"/>
      <dgm:spPr/>
    </dgm:pt>
    <dgm:pt modelId="{D2769D08-6124-4E4F-AFD6-6433E2ACF162}" type="pres">
      <dgm:prSet presAssocID="{D4C6CE7C-C9B3-450A-B798-A6E764E3B6AD}" presName="childNode2" presStyleLbl="bgAcc1" presStyleIdx="1" presStyleCnt="5">
        <dgm:presLayoutVars>
          <dgm:bulletEnabled val="1"/>
        </dgm:presLayoutVars>
      </dgm:prSet>
      <dgm:spPr/>
    </dgm:pt>
    <dgm:pt modelId="{B22BE23B-1C9E-484A-874B-A247648D0C8B}" type="pres">
      <dgm:prSet presAssocID="{D4C6CE7C-C9B3-450A-B798-A6E764E3B6AD}" presName="childNode2tx" presStyleLbl="bgAcc1" presStyleIdx="1" presStyleCnt="5">
        <dgm:presLayoutVars>
          <dgm:bulletEnabled val="1"/>
        </dgm:presLayoutVars>
      </dgm:prSet>
      <dgm:spPr/>
    </dgm:pt>
    <dgm:pt modelId="{236FB2C5-84E7-4174-96BA-4103DD299415}" type="pres">
      <dgm:prSet presAssocID="{D4C6CE7C-C9B3-450A-B798-A6E764E3B6AD}" presName="parentNode2" presStyleLbl="node1" presStyleIdx="1" presStyleCnt="5">
        <dgm:presLayoutVars>
          <dgm:chMax val="0"/>
          <dgm:bulletEnabled val="1"/>
        </dgm:presLayoutVars>
      </dgm:prSet>
      <dgm:spPr/>
    </dgm:pt>
    <dgm:pt modelId="{E4AE706F-FC44-4EF9-A066-48B35A76B2EB}" type="pres">
      <dgm:prSet presAssocID="{D4C6CE7C-C9B3-450A-B798-A6E764E3B6AD}" presName="connSite2" presStyleCnt="0"/>
      <dgm:spPr/>
    </dgm:pt>
    <dgm:pt modelId="{E3808E20-4631-4364-9CBD-7BB822689442}" type="pres">
      <dgm:prSet presAssocID="{41299A63-74A0-4695-9148-2E2C39572891}" presName="Name18" presStyleLbl="sibTrans2D1" presStyleIdx="1" presStyleCnt="4"/>
      <dgm:spPr/>
    </dgm:pt>
    <dgm:pt modelId="{AB27543B-0922-49B9-A911-83FD6BEECAEA}" type="pres">
      <dgm:prSet presAssocID="{A0A3A8A7-9AB7-4931-ABB4-FB71EF5F91B0}" presName="composite1" presStyleCnt="0"/>
      <dgm:spPr/>
    </dgm:pt>
    <dgm:pt modelId="{10C29E83-9B7D-470D-9728-E52811A5D4DF}" type="pres">
      <dgm:prSet presAssocID="{A0A3A8A7-9AB7-4931-ABB4-FB71EF5F91B0}" presName="dummyNode1" presStyleLbl="node1" presStyleIdx="1" presStyleCnt="5"/>
      <dgm:spPr/>
    </dgm:pt>
    <dgm:pt modelId="{F4390520-1E2D-408E-BAF0-879BD03E0AF6}" type="pres">
      <dgm:prSet presAssocID="{A0A3A8A7-9AB7-4931-ABB4-FB71EF5F91B0}" presName="childNode1" presStyleLbl="bgAcc1" presStyleIdx="2" presStyleCnt="5">
        <dgm:presLayoutVars>
          <dgm:bulletEnabled val="1"/>
        </dgm:presLayoutVars>
      </dgm:prSet>
      <dgm:spPr/>
    </dgm:pt>
    <dgm:pt modelId="{7BAC5432-B4A5-4C54-98B6-090205BC8B79}" type="pres">
      <dgm:prSet presAssocID="{A0A3A8A7-9AB7-4931-ABB4-FB71EF5F91B0}" presName="childNode1tx" presStyleLbl="bgAcc1" presStyleIdx="2" presStyleCnt="5">
        <dgm:presLayoutVars>
          <dgm:bulletEnabled val="1"/>
        </dgm:presLayoutVars>
      </dgm:prSet>
      <dgm:spPr/>
    </dgm:pt>
    <dgm:pt modelId="{24CE98B9-5613-4E04-8D6D-92A23D5174F4}" type="pres">
      <dgm:prSet presAssocID="{A0A3A8A7-9AB7-4931-ABB4-FB71EF5F91B0}" presName="parentNode1" presStyleLbl="node1" presStyleIdx="2" presStyleCnt="5">
        <dgm:presLayoutVars>
          <dgm:chMax val="1"/>
          <dgm:bulletEnabled val="1"/>
        </dgm:presLayoutVars>
      </dgm:prSet>
      <dgm:spPr/>
    </dgm:pt>
    <dgm:pt modelId="{EBA9EFC2-2699-4FAC-81E7-3E009B865434}" type="pres">
      <dgm:prSet presAssocID="{A0A3A8A7-9AB7-4931-ABB4-FB71EF5F91B0}" presName="connSite1" presStyleCnt="0"/>
      <dgm:spPr/>
    </dgm:pt>
    <dgm:pt modelId="{637AF554-64BB-43B3-9E45-E9570F6EFE92}" type="pres">
      <dgm:prSet presAssocID="{D47D697F-7657-4660-9D50-2767F5287A8D}" presName="Name9" presStyleLbl="sibTrans2D1" presStyleIdx="2" presStyleCnt="4"/>
      <dgm:spPr/>
    </dgm:pt>
    <dgm:pt modelId="{7E0C6CE7-F6B5-9447-A8A7-5C3E6702C6BC}" type="pres">
      <dgm:prSet presAssocID="{4AAF4E87-AF8E-B945-808B-71C8D5956B6C}" presName="composite2" presStyleCnt="0"/>
      <dgm:spPr/>
    </dgm:pt>
    <dgm:pt modelId="{DDB8C09E-1DD9-3141-AEBD-2066331EC227}" type="pres">
      <dgm:prSet presAssocID="{4AAF4E87-AF8E-B945-808B-71C8D5956B6C}" presName="dummyNode2" presStyleLbl="node1" presStyleIdx="2" presStyleCnt="5"/>
      <dgm:spPr/>
    </dgm:pt>
    <dgm:pt modelId="{698FB6A9-EC15-2249-A0EE-10E12E72CE5A}" type="pres">
      <dgm:prSet presAssocID="{4AAF4E87-AF8E-B945-808B-71C8D5956B6C}" presName="childNode2" presStyleLbl="bgAcc1" presStyleIdx="3" presStyleCnt="5" custScaleX="103772" custScaleY="121352">
        <dgm:presLayoutVars>
          <dgm:bulletEnabled val="1"/>
        </dgm:presLayoutVars>
      </dgm:prSet>
      <dgm:spPr/>
    </dgm:pt>
    <dgm:pt modelId="{85C2D733-DB2F-E44B-9BD1-AA5364237FC1}" type="pres">
      <dgm:prSet presAssocID="{4AAF4E87-AF8E-B945-808B-71C8D5956B6C}" presName="childNode2tx" presStyleLbl="bgAcc1" presStyleIdx="3" presStyleCnt="5">
        <dgm:presLayoutVars>
          <dgm:bulletEnabled val="1"/>
        </dgm:presLayoutVars>
      </dgm:prSet>
      <dgm:spPr/>
    </dgm:pt>
    <dgm:pt modelId="{F65591D3-717B-AF47-8382-078AA29CC072}" type="pres">
      <dgm:prSet presAssocID="{4AAF4E87-AF8E-B945-808B-71C8D5956B6C}" presName="parentNode2" presStyleLbl="node1" presStyleIdx="3" presStyleCnt="5">
        <dgm:presLayoutVars>
          <dgm:chMax val="0"/>
          <dgm:bulletEnabled val="1"/>
        </dgm:presLayoutVars>
      </dgm:prSet>
      <dgm:spPr/>
    </dgm:pt>
    <dgm:pt modelId="{6924B650-2E75-D14E-B667-F7F289782704}" type="pres">
      <dgm:prSet presAssocID="{4AAF4E87-AF8E-B945-808B-71C8D5956B6C}" presName="connSite2" presStyleCnt="0"/>
      <dgm:spPr/>
    </dgm:pt>
    <dgm:pt modelId="{110ECECA-AE98-004D-B34C-EAF65488CE09}" type="pres">
      <dgm:prSet presAssocID="{54D0E996-EA32-3643-88C6-FC2406662336}" presName="Name18" presStyleLbl="sibTrans2D1" presStyleIdx="3" presStyleCnt="4"/>
      <dgm:spPr/>
    </dgm:pt>
    <dgm:pt modelId="{2F2E1DAC-674A-0F4A-818F-A1DC264D45CE}" type="pres">
      <dgm:prSet presAssocID="{D9DF07AD-77F6-5145-AC07-4C8471A84421}" presName="composite1" presStyleCnt="0"/>
      <dgm:spPr/>
    </dgm:pt>
    <dgm:pt modelId="{E5897FDA-A0CE-B44B-B9FF-B4CC3CEC57A4}" type="pres">
      <dgm:prSet presAssocID="{D9DF07AD-77F6-5145-AC07-4C8471A84421}" presName="dummyNode1" presStyleLbl="node1" presStyleIdx="3" presStyleCnt="5"/>
      <dgm:spPr/>
    </dgm:pt>
    <dgm:pt modelId="{8514A536-D5F6-614C-8320-7B13A05C1CD5}" type="pres">
      <dgm:prSet presAssocID="{D9DF07AD-77F6-5145-AC07-4C8471A84421}" presName="childNode1" presStyleLbl="bgAcc1" presStyleIdx="4" presStyleCnt="5">
        <dgm:presLayoutVars>
          <dgm:bulletEnabled val="1"/>
        </dgm:presLayoutVars>
      </dgm:prSet>
      <dgm:spPr/>
    </dgm:pt>
    <dgm:pt modelId="{7CDBD88B-325F-1D49-A238-B77DA033327E}" type="pres">
      <dgm:prSet presAssocID="{D9DF07AD-77F6-5145-AC07-4C8471A84421}" presName="childNode1tx" presStyleLbl="bgAcc1" presStyleIdx="4" presStyleCnt="5">
        <dgm:presLayoutVars>
          <dgm:bulletEnabled val="1"/>
        </dgm:presLayoutVars>
      </dgm:prSet>
      <dgm:spPr/>
    </dgm:pt>
    <dgm:pt modelId="{36504C25-9340-4C46-A669-7C6B76A8F5A8}" type="pres">
      <dgm:prSet presAssocID="{D9DF07AD-77F6-5145-AC07-4C8471A84421}" presName="parentNode1" presStyleLbl="node1" presStyleIdx="4" presStyleCnt="5">
        <dgm:presLayoutVars>
          <dgm:chMax val="1"/>
          <dgm:bulletEnabled val="1"/>
        </dgm:presLayoutVars>
      </dgm:prSet>
      <dgm:spPr/>
    </dgm:pt>
    <dgm:pt modelId="{EC2CCD91-0171-9945-B90B-B0D2426C514A}" type="pres">
      <dgm:prSet presAssocID="{D9DF07AD-77F6-5145-AC07-4C8471A84421}" presName="connSite1" presStyleCnt="0"/>
      <dgm:spPr/>
    </dgm:pt>
  </dgm:ptLst>
  <dgm:cxnLst>
    <dgm:cxn modelId="{11CCD906-E894-CF40-A671-C65198E01641}" type="presOf" srcId="{C8749A18-6267-44A6-827A-65341267A87C}" destId="{9378A93A-BEF8-4472-B525-EA76D7EDD24A}" srcOrd="1" destOrd="2" presId="urn:microsoft.com/office/officeart/2005/8/layout/hProcess4"/>
    <dgm:cxn modelId="{AAF1FC09-D24E-AE4D-AD97-6F79643F36C2}" type="presOf" srcId="{E282DF5D-D956-4FBF-8480-478BDE9B7C40}" destId="{FD7204CD-759D-46B1-BC67-4A918BE5188D}" srcOrd="0" destOrd="0" presId="urn:microsoft.com/office/officeart/2005/8/layout/hProcess4"/>
    <dgm:cxn modelId="{DF75150A-02CB-3B42-9FA8-5C85D98D92E7}" type="presOf" srcId="{02C771F7-E659-4A1C-967F-6D6476356807}" destId="{B22BE23B-1C9E-484A-874B-A247648D0C8B}" srcOrd="1" destOrd="0" presId="urn:microsoft.com/office/officeart/2005/8/layout/hProcess4"/>
    <dgm:cxn modelId="{1667BE0B-77AC-BF4F-93E0-00850757B291}" type="presOf" srcId="{0114B73F-3BA2-40A9-B04A-9753F6296D9B}" destId="{AE41CAD7-E4E9-41EA-9F1D-E4C988D62E9A}" srcOrd="0" destOrd="0" presId="urn:microsoft.com/office/officeart/2005/8/layout/hProcess4"/>
    <dgm:cxn modelId="{8A40ED13-C50D-064D-8E56-404FF8E6013D}" type="presOf" srcId="{D9DF07AD-77F6-5145-AC07-4C8471A84421}" destId="{36504C25-9340-4C46-A669-7C6B76A8F5A8}" srcOrd="0" destOrd="0" presId="urn:microsoft.com/office/officeart/2005/8/layout/hProcess4"/>
    <dgm:cxn modelId="{DCE2BB14-E829-C84A-9A1F-110807A96926}" type="presOf" srcId="{C8749A18-6267-44A6-827A-65341267A87C}" destId="{5FEA9493-E74D-4264-9A42-BB07220B5E9A}" srcOrd="0" destOrd="2" presId="urn:microsoft.com/office/officeart/2005/8/layout/hProcess4"/>
    <dgm:cxn modelId="{D008F118-7AF1-D34E-B270-0B8D225CF75D}" type="presOf" srcId="{D47D697F-7657-4660-9D50-2767F5287A8D}" destId="{637AF554-64BB-43B3-9E45-E9570F6EFE92}" srcOrd="0" destOrd="0" presId="urn:microsoft.com/office/officeart/2005/8/layout/hProcess4"/>
    <dgm:cxn modelId="{BDF7F421-BFF6-4CCE-B769-B44B489B9A4E}" srcId="{1A4FB5D1-EDF9-4001-A05C-80A149193391}" destId="{0114B73F-3BA2-40A9-B04A-9753F6296D9B}" srcOrd="0" destOrd="0" parTransId="{A8E83C5D-5742-4286-BFC2-E79CFE7C8D49}" sibTransId="{E282DF5D-D956-4FBF-8480-478BDE9B7C40}"/>
    <dgm:cxn modelId="{C04F5830-9C44-4832-A34B-5DC4FFDEF5D5}" srcId="{A0A3A8A7-9AB7-4931-ABB4-FB71EF5F91B0}" destId="{B868D7D4-87CB-4534-B22F-6F5B28BBF333}" srcOrd="0" destOrd="0" parTransId="{F8327A23-BF95-487C-BFDE-81E51B13C3E3}" sibTransId="{19E3638C-2D35-4CD4-84B4-A17261EE79D4}"/>
    <dgm:cxn modelId="{96BA4860-5D14-8344-BE76-24E96CFF8B92}" type="presOf" srcId="{02C771F7-E659-4A1C-967F-6D6476356807}" destId="{D2769D08-6124-4E4F-AFD6-6433E2ACF162}" srcOrd="0" destOrd="0" presId="urn:microsoft.com/office/officeart/2005/8/layout/hProcess4"/>
    <dgm:cxn modelId="{3EFD2D46-1B54-40A6-948D-526EEB84B9B7}" srcId="{1A4FB5D1-EDF9-4001-A05C-80A149193391}" destId="{D4C6CE7C-C9B3-450A-B798-A6E764E3B6AD}" srcOrd="1" destOrd="0" parTransId="{CC2E6616-C7E4-460F-9BFC-E1E7C8849933}" sibTransId="{41299A63-74A0-4695-9148-2E2C39572891}"/>
    <dgm:cxn modelId="{489FE14B-8A6B-5E41-9871-21AA02FE08C3}" type="presOf" srcId="{4AAF4E87-AF8E-B945-808B-71C8D5956B6C}" destId="{F65591D3-717B-AF47-8382-078AA29CC072}" srcOrd="0" destOrd="0" presId="urn:microsoft.com/office/officeart/2005/8/layout/hProcess4"/>
    <dgm:cxn modelId="{20EB9271-4D49-BD4D-8D0A-9A947394183E}" type="presOf" srcId="{D4C6CE7C-C9B3-450A-B798-A6E764E3B6AD}" destId="{236FB2C5-84E7-4174-96BA-4103DD299415}" srcOrd="0" destOrd="0" presId="urn:microsoft.com/office/officeart/2005/8/layout/hProcess4"/>
    <dgm:cxn modelId="{8714FF76-E496-4C4E-B966-7C57E4414952}" type="presOf" srcId="{EB5215AF-954E-AA43-9F45-CCB94171913E}" destId="{5FEA9493-E74D-4264-9A42-BB07220B5E9A}" srcOrd="0" destOrd="0" presId="urn:microsoft.com/office/officeart/2005/8/layout/hProcess4"/>
    <dgm:cxn modelId="{9D544179-1D7A-E549-B6C4-C8D825171A43}" srcId="{0114B73F-3BA2-40A9-B04A-9753F6296D9B}" destId="{EB5215AF-954E-AA43-9F45-CCB94171913E}" srcOrd="0" destOrd="0" parTransId="{1DD74BB8-6587-5043-ACC9-71CD24519010}" sibTransId="{C5D76F59-4742-044D-9D50-060A8F927899}"/>
    <dgm:cxn modelId="{2B6E5681-F6A8-0440-9ACB-0A29CEC1443F}" srcId="{1A4FB5D1-EDF9-4001-A05C-80A149193391}" destId="{4AAF4E87-AF8E-B945-808B-71C8D5956B6C}" srcOrd="3" destOrd="0" parTransId="{4D125636-B14A-C041-AA25-92B594E6B4B6}" sibTransId="{54D0E996-EA32-3643-88C6-FC2406662336}"/>
    <dgm:cxn modelId="{9A561082-5B81-9242-9897-282B0D5389B4}" type="presOf" srcId="{0B8BFE23-E487-4E19-A170-F71C5F555F16}" destId="{9378A93A-BEF8-4472-B525-EA76D7EDD24A}" srcOrd="1" destOrd="1" presId="urn:microsoft.com/office/officeart/2005/8/layout/hProcess4"/>
    <dgm:cxn modelId="{EB3F3683-B94E-344F-9010-B8F3AF6476E6}" type="presOf" srcId="{A0A3A8A7-9AB7-4931-ABB4-FB71EF5F91B0}" destId="{24CE98B9-5613-4E04-8D6D-92A23D5174F4}" srcOrd="0" destOrd="0" presId="urn:microsoft.com/office/officeart/2005/8/layout/hProcess4"/>
    <dgm:cxn modelId="{AFBFB183-DFF3-8C47-827C-C354317233B1}" type="presOf" srcId="{3ADA0987-F4C5-4120-956E-ABEE8F6CEEA3}" destId="{7CDBD88B-325F-1D49-A238-B77DA033327E}" srcOrd="1" destOrd="0" presId="urn:microsoft.com/office/officeart/2005/8/layout/hProcess4"/>
    <dgm:cxn modelId="{BE30E08B-0F5C-47EA-A91E-438F9F341A3D}" srcId="{1A4FB5D1-EDF9-4001-A05C-80A149193391}" destId="{A0A3A8A7-9AB7-4931-ABB4-FB71EF5F91B0}" srcOrd="2" destOrd="0" parTransId="{343B34B3-846B-48B9-AC29-60C1715090CE}" sibTransId="{D47D697F-7657-4660-9D50-2767F5287A8D}"/>
    <dgm:cxn modelId="{1919138D-CFE3-FE48-BF9F-B2CBDBDF47FE}" type="presOf" srcId="{8510C855-DCC0-DC4A-B820-1A7431F74EA7}" destId="{85C2D733-DB2F-E44B-9BD1-AA5364237FC1}" srcOrd="1" destOrd="1" presId="urn:microsoft.com/office/officeart/2005/8/layout/hProcess4"/>
    <dgm:cxn modelId="{A486848E-89D6-6244-B1B9-D8E6D21860D2}" type="presOf" srcId="{1A4FB5D1-EDF9-4001-A05C-80A149193391}" destId="{9C3C8E98-B8FE-478E-8C0D-4E825C8AC8BF}" srcOrd="0" destOrd="0" presId="urn:microsoft.com/office/officeart/2005/8/layout/hProcess4"/>
    <dgm:cxn modelId="{2C8E1497-6551-49CA-87DB-A582FC354F10}" srcId="{D4C6CE7C-C9B3-450A-B798-A6E764E3B6AD}" destId="{02C771F7-E659-4A1C-967F-6D6476356807}" srcOrd="0" destOrd="0" parTransId="{D49BAD91-27B9-40AE-86CE-9D8D0027EADB}" sibTransId="{5A0DB833-6434-4DD3-8771-744365E50CCA}"/>
    <dgm:cxn modelId="{2C6A25A7-292D-8B43-9050-08D6125E7462}" type="presOf" srcId="{3ADA0987-F4C5-4120-956E-ABEE8F6CEEA3}" destId="{8514A536-D5F6-614C-8320-7B13A05C1CD5}" srcOrd="0" destOrd="0" presId="urn:microsoft.com/office/officeart/2005/8/layout/hProcess4"/>
    <dgm:cxn modelId="{2736D3BA-A7B8-4C97-A576-5D0B29559445}" srcId="{EB5215AF-954E-AA43-9F45-CCB94171913E}" destId="{0B8BFE23-E487-4E19-A170-F71C5F555F16}" srcOrd="0" destOrd="0" parTransId="{3F62892F-3E06-4EF4-9ED7-59BD3D2BAEAB}" sibTransId="{C89752CE-3902-4783-B3FE-EEDF738E0D02}"/>
    <dgm:cxn modelId="{437344C5-FE79-4171-BDC8-1B1537F7FC73}" srcId="{D9DF07AD-77F6-5145-AC07-4C8471A84421}" destId="{3ADA0987-F4C5-4120-956E-ABEE8F6CEEA3}" srcOrd="0" destOrd="0" parTransId="{F053F13A-2092-46D8-86B7-FFFD6CEF5E46}" sibTransId="{745D2273-BBB3-409F-969F-1785207831B7}"/>
    <dgm:cxn modelId="{1F4527C6-2D03-3349-AF62-5A0031BF50FC}" type="presOf" srcId="{B868D7D4-87CB-4534-B22F-6F5B28BBF333}" destId="{F4390520-1E2D-408E-BAF0-879BD03E0AF6}" srcOrd="0" destOrd="0" presId="urn:microsoft.com/office/officeart/2005/8/layout/hProcess4"/>
    <dgm:cxn modelId="{D34B96CE-59F7-634C-BC11-3DF08E97A4F3}" type="presOf" srcId="{0B8BFE23-E487-4E19-A170-F71C5F555F16}" destId="{5FEA9493-E74D-4264-9A42-BB07220B5E9A}" srcOrd="0" destOrd="1" presId="urn:microsoft.com/office/officeart/2005/8/layout/hProcess4"/>
    <dgm:cxn modelId="{0A4565D2-8868-454B-8A35-0F0D26F49496}" type="presOf" srcId="{6DF69027-5A4D-5E46-B2B8-4AAC1D54AF53}" destId="{85C2D733-DB2F-E44B-9BD1-AA5364237FC1}" srcOrd="1" destOrd="0" presId="urn:microsoft.com/office/officeart/2005/8/layout/hProcess4"/>
    <dgm:cxn modelId="{94026ED3-5CEF-F648-9BA2-E0E9BEF74CB4}" type="presOf" srcId="{41299A63-74A0-4695-9148-2E2C39572891}" destId="{E3808E20-4631-4364-9CBD-7BB822689442}" srcOrd="0" destOrd="0" presId="urn:microsoft.com/office/officeart/2005/8/layout/hProcess4"/>
    <dgm:cxn modelId="{39876EDC-8AD3-DB4B-A0A4-0E7C4785352A}" srcId="{1A4FB5D1-EDF9-4001-A05C-80A149193391}" destId="{D9DF07AD-77F6-5145-AC07-4C8471A84421}" srcOrd="4" destOrd="0" parTransId="{FDC4640C-AFAF-FD46-8F9B-C5BDD8EDD7D0}" sibTransId="{F16F260E-A9EE-F74F-8B91-827CB8A59F3E}"/>
    <dgm:cxn modelId="{EDCC38DE-6B0D-B943-9809-5BF870A9108A}" type="presOf" srcId="{54D0E996-EA32-3643-88C6-FC2406662336}" destId="{110ECECA-AE98-004D-B34C-EAF65488CE09}" srcOrd="0" destOrd="0" presId="urn:microsoft.com/office/officeart/2005/8/layout/hProcess4"/>
    <dgm:cxn modelId="{9B3784DE-5CF9-5344-AA92-DF1579222054}" type="presOf" srcId="{6DF69027-5A4D-5E46-B2B8-4AAC1D54AF53}" destId="{698FB6A9-EC15-2249-A0EE-10E12E72CE5A}" srcOrd="0" destOrd="0" presId="urn:microsoft.com/office/officeart/2005/8/layout/hProcess4"/>
    <dgm:cxn modelId="{F602A0E7-353E-473B-AD06-38E4920B9061}" srcId="{EB5215AF-954E-AA43-9F45-CCB94171913E}" destId="{C8749A18-6267-44A6-827A-65341267A87C}" srcOrd="1" destOrd="0" parTransId="{8435490C-CA5B-4264-89CC-8463D713B0C9}" sibTransId="{C6D7CEC7-ABAB-4B38-9806-C09878FF42CD}"/>
    <dgm:cxn modelId="{A4B72FE9-5E93-2546-AD8A-FE35CC0C0F79}" srcId="{4AAF4E87-AF8E-B945-808B-71C8D5956B6C}" destId="{6DF69027-5A4D-5E46-B2B8-4AAC1D54AF53}" srcOrd="0" destOrd="0" parTransId="{B590C656-65A5-5D40-901C-2620FBB3D780}" sibTransId="{0220328E-707A-4747-BF11-A367A9FFFA5B}"/>
    <dgm:cxn modelId="{25F929F1-6F76-964E-AD60-65DC78035E70}" type="presOf" srcId="{B868D7D4-87CB-4534-B22F-6F5B28BBF333}" destId="{7BAC5432-B4A5-4C54-98B6-090205BC8B79}" srcOrd="1" destOrd="0" presId="urn:microsoft.com/office/officeart/2005/8/layout/hProcess4"/>
    <dgm:cxn modelId="{05AC01F5-D2CD-F643-8FFE-DFFA36D59FA7}" type="presOf" srcId="{EB5215AF-954E-AA43-9F45-CCB94171913E}" destId="{9378A93A-BEF8-4472-B525-EA76D7EDD24A}" srcOrd="1" destOrd="0" presId="urn:microsoft.com/office/officeart/2005/8/layout/hProcess4"/>
    <dgm:cxn modelId="{75AD22FB-6D02-A04A-8B16-AE5664D60E80}" type="presOf" srcId="{8510C855-DCC0-DC4A-B820-1A7431F74EA7}" destId="{698FB6A9-EC15-2249-A0EE-10E12E72CE5A}" srcOrd="0" destOrd="1" presId="urn:microsoft.com/office/officeart/2005/8/layout/hProcess4"/>
    <dgm:cxn modelId="{46667CFB-055B-DB42-93D2-10C4CD46E1E3}" srcId="{4AAF4E87-AF8E-B945-808B-71C8D5956B6C}" destId="{8510C855-DCC0-DC4A-B820-1A7431F74EA7}" srcOrd="1" destOrd="0" parTransId="{49721FFA-1CE2-EE4F-A63F-7B1F3EABF245}" sibTransId="{54EE9035-C088-734B-A5FD-1F6DE172E266}"/>
    <dgm:cxn modelId="{2BCE4739-0ECB-9649-9164-C78BF3AA9BF8}" type="presParOf" srcId="{9C3C8E98-B8FE-478E-8C0D-4E825C8AC8BF}" destId="{AAB63F78-6BC8-4331-8210-054B13653B98}" srcOrd="0" destOrd="0" presId="urn:microsoft.com/office/officeart/2005/8/layout/hProcess4"/>
    <dgm:cxn modelId="{F900253C-7DAE-6048-AB55-160B03A7F7C4}" type="presParOf" srcId="{9C3C8E98-B8FE-478E-8C0D-4E825C8AC8BF}" destId="{3B877771-979B-474F-805B-8594A913F61A}" srcOrd="1" destOrd="0" presId="urn:microsoft.com/office/officeart/2005/8/layout/hProcess4"/>
    <dgm:cxn modelId="{CDF109CC-A889-8E40-9163-B95E34BC18B0}" type="presParOf" srcId="{9C3C8E98-B8FE-478E-8C0D-4E825C8AC8BF}" destId="{BB58C1D2-0650-45C7-8621-813E5F75E2A7}" srcOrd="2" destOrd="0" presId="urn:microsoft.com/office/officeart/2005/8/layout/hProcess4"/>
    <dgm:cxn modelId="{27FB8C1B-4430-DA49-B960-4B5B8B4A7367}" type="presParOf" srcId="{BB58C1D2-0650-45C7-8621-813E5F75E2A7}" destId="{1168B79B-E4EF-4CBA-9CF1-A7A956807F65}" srcOrd="0" destOrd="0" presId="urn:microsoft.com/office/officeart/2005/8/layout/hProcess4"/>
    <dgm:cxn modelId="{595E16A2-A671-EA46-95B1-85169D981CBD}" type="presParOf" srcId="{1168B79B-E4EF-4CBA-9CF1-A7A956807F65}" destId="{89DB3F49-8227-430F-AC22-B778E6B5BF74}" srcOrd="0" destOrd="0" presId="urn:microsoft.com/office/officeart/2005/8/layout/hProcess4"/>
    <dgm:cxn modelId="{F4772669-2D7F-7A4A-B845-BE3980BF63CB}" type="presParOf" srcId="{1168B79B-E4EF-4CBA-9CF1-A7A956807F65}" destId="{5FEA9493-E74D-4264-9A42-BB07220B5E9A}" srcOrd="1" destOrd="0" presId="urn:microsoft.com/office/officeart/2005/8/layout/hProcess4"/>
    <dgm:cxn modelId="{5FE13BDF-F3F2-8C48-B77C-F3AD47E23B6E}" type="presParOf" srcId="{1168B79B-E4EF-4CBA-9CF1-A7A956807F65}" destId="{9378A93A-BEF8-4472-B525-EA76D7EDD24A}" srcOrd="2" destOrd="0" presId="urn:microsoft.com/office/officeart/2005/8/layout/hProcess4"/>
    <dgm:cxn modelId="{BB99D003-6961-FE4D-94F1-3ADA5C1B8666}" type="presParOf" srcId="{1168B79B-E4EF-4CBA-9CF1-A7A956807F65}" destId="{AE41CAD7-E4E9-41EA-9F1D-E4C988D62E9A}" srcOrd="3" destOrd="0" presId="urn:microsoft.com/office/officeart/2005/8/layout/hProcess4"/>
    <dgm:cxn modelId="{4134E201-B0D6-3340-AB48-D9FD0CE81788}" type="presParOf" srcId="{1168B79B-E4EF-4CBA-9CF1-A7A956807F65}" destId="{591DF3B0-2EB2-46C5-B937-D4405EEE40AC}" srcOrd="4" destOrd="0" presId="urn:microsoft.com/office/officeart/2005/8/layout/hProcess4"/>
    <dgm:cxn modelId="{719C2FF6-A432-594D-8141-48FB45521BFF}" type="presParOf" srcId="{BB58C1D2-0650-45C7-8621-813E5F75E2A7}" destId="{FD7204CD-759D-46B1-BC67-4A918BE5188D}" srcOrd="1" destOrd="0" presId="urn:microsoft.com/office/officeart/2005/8/layout/hProcess4"/>
    <dgm:cxn modelId="{4B98180B-B9E0-864B-A2EC-2906A0BC88BF}" type="presParOf" srcId="{BB58C1D2-0650-45C7-8621-813E5F75E2A7}" destId="{8BE14F9D-5BEB-467B-B7BA-C7D498E7D4E2}" srcOrd="2" destOrd="0" presId="urn:microsoft.com/office/officeart/2005/8/layout/hProcess4"/>
    <dgm:cxn modelId="{0D3EDBB4-1D24-E645-8BBD-B47AD80FE733}" type="presParOf" srcId="{8BE14F9D-5BEB-467B-B7BA-C7D498E7D4E2}" destId="{F29038A4-C99C-4C90-AB37-36BE1939FF00}" srcOrd="0" destOrd="0" presId="urn:microsoft.com/office/officeart/2005/8/layout/hProcess4"/>
    <dgm:cxn modelId="{30E458A4-2F07-804E-A24E-191C73C2A28B}" type="presParOf" srcId="{8BE14F9D-5BEB-467B-B7BA-C7D498E7D4E2}" destId="{D2769D08-6124-4E4F-AFD6-6433E2ACF162}" srcOrd="1" destOrd="0" presId="urn:microsoft.com/office/officeart/2005/8/layout/hProcess4"/>
    <dgm:cxn modelId="{0F47ED74-44E5-1E4B-BA7E-1D279F9A14EA}" type="presParOf" srcId="{8BE14F9D-5BEB-467B-B7BA-C7D498E7D4E2}" destId="{B22BE23B-1C9E-484A-874B-A247648D0C8B}" srcOrd="2" destOrd="0" presId="urn:microsoft.com/office/officeart/2005/8/layout/hProcess4"/>
    <dgm:cxn modelId="{EBF1E18E-6F6E-4149-A329-3DD73C4D0259}" type="presParOf" srcId="{8BE14F9D-5BEB-467B-B7BA-C7D498E7D4E2}" destId="{236FB2C5-84E7-4174-96BA-4103DD299415}" srcOrd="3" destOrd="0" presId="urn:microsoft.com/office/officeart/2005/8/layout/hProcess4"/>
    <dgm:cxn modelId="{8F069EDC-AA79-F449-922A-180B552FC4A9}" type="presParOf" srcId="{8BE14F9D-5BEB-467B-B7BA-C7D498E7D4E2}" destId="{E4AE706F-FC44-4EF9-A066-48B35A76B2EB}" srcOrd="4" destOrd="0" presId="urn:microsoft.com/office/officeart/2005/8/layout/hProcess4"/>
    <dgm:cxn modelId="{064B9093-AA70-A249-9346-88F56B70F6E4}" type="presParOf" srcId="{BB58C1D2-0650-45C7-8621-813E5F75E2A7}" destId="{E3808E20-4631-4364-9CBD-7BB822689442}" srcOrd="3" destOrd="0" presId="urn:microsoft.com/office/officeart/2005/8/layout/hProcess4"/>
    <dgm:cxn modelId="{CB9C0FF8-DCDE-9544-8D44-86613D1D8DC6}" type="presParOf" srcId="{BB58C1D2-0650-45C7-8621-813E5F75E2A7}" destId="{AB27543B-0922-49B9-A911-83FD6BEECAEA}" srcOrd="4" destOrd="0" presId="urn:microsoft.com/office/officeart/2005/8/layout/hProcess4"/>
    <dgm:cxn modelId="{CE6A2F9C-9AB5-FB4D-B4A3-E1A5296364B6}" type="presParOf" srcId="{AB27543B-0922-49B9-A911-83FD6BEECAEA}" destId="{10C29E83-9B7D-470D-9728-E52811A5D4DF}" srcOrd="0" destOrd="0" presId="urn:microsoft.com/office/officeart/2005/8/layout/hProcess4"/>
    <dgm:cxn modelId="{9C20C82C-945F-4842-A881-F0E7B7552C07}" type="presParOf" srcId="{AB27543B-0922-49B9-A911-83FD6BEECAEA}" destId="{F4390520-1E2D-408E-BAF0-879BD03E0AF6}" srcOrd="1" destOrd="0" presId="urn:microsoft.com/office/officeart/2005/8/layout/hProcess4"/>
    <dgm:cxn modelId="{15A99303-0778-7240-A5F9-53DF65711A87}" type="presParOf" srcId="{AB27543B-0922-49B9-A911-83FD6BEECAEA}" destId="{7BAC5432-B4A5-4C54-98B6-090205BC8B79}" srcOrd="2" destOrd="0" presId="urn:microsoft.com/office/officeart/2005/8/layout/hProcess4"/>
    <dgm:cxn modelId="{E720467B-F048-294E-8149-76DAFB8C8CC0}" type="presParOf" srcId="{AB27543B-0922-49B9-A911-83FD6BEECAEA}" destId="{24CE98B9-5613-4E04-8D6D-92A23D5174F4}" srcOrd="3" destOrd="0" presId="urn:microsoft.com/office/officeart/2005/8/layout/hProcess4"/>
    <dgm:cxn modelId="{23334211-344C-9344-AD4E-9C8338AFB014}" type="presParOf" srcId="{AB27543B-0922-49B9-A911-83FD6BEECAEA}" destId="{EBA9EFC2-2699-4FAC-81E7-3E009B865434}" srcOrd="4" destOrd="0" presId="urn:microsoft.com/office/officeart/2005/8/layout/hProcess4"/>
    <dgm:cxn modelId="{2013711B-0D63-934B-B0B3-18AB4BA808D0}" type="presParOf" srcId="{BB58C1D2-0650-45C7-8621-813E5F75E2A7}" destId="{637AF554-64BB-43B3-9E45-E9570F6EFE92}" srcOrd="5" destOrd="0" presId="urn:microsoft.com/office/officeart/2005/8/layout/hProcess4"/>
    <dgm:cxn modelId="{D0360AD5-E3CA-FE4E-A6BB-04601AF213BB}" type="presParOf" srcId="{BB58C1D2-0650-45C7-8621-813E5F75E2A7}" destId="{7E0C6CE7-F6B5-9447-A8A7-5C3E6702C6BC}" srcOrd="6" destOrd="0" presId="urn:microsoft.com/office/officeart/2005/8/layout/hProcess4"/>
    <dgm:cxn modelId="{4EE71D0E-A4D2-FA4F-912F-F5C23FFDF335}" type="presParOf" srcId="{7E0C6CE7-F6B5-9447-A8A7-5C3E6702C6BC}" destId="{DDB8C09E-1DD9-3141-AEBD-2066331EC227}" srcOrd="0" destOrd="0" presId="urn:microsoft.com/office/officeart/2005/8/layout/hProcess4"/>
    <dgm:cxn modelId="{AA46BCC9-9FE2-D742-A0D3-B54CDAD2DBD8}" type="presParOf" srcId="{7E0C6CE7-F6B5-9447-A8A7-5C3E6702C6BC}" destId="{698FB6A9-EC15-2249-A0EE-10E12E72CE5A}" srcOrd="1" destOrd="0" presId="urn:microsoft.com/office/officeart/2005/8/layout/hProcess4"/>
    <dgm:cxn modelId="{C682FC36-94C5-AE4D-A60F-3AC61CC0290B}" type="presParOf" srcId="{7E0C6CE7-F6B5-9447-A8A7-5C3E6702C6BC}" destId="{85C2D733-DB2F-E44B-9BD1-AA5364237FC1}" srcOrd="2" destOrd="0" presId="urn:microsoft.com/office/officeart/2005/8/layout/hProcess4"/>
    <dgm:cxn modelId="{34C1A14A-15AD-4B47-AD32-256126E71B15}" type="presParOf" srcId="{7E0C6CE7-F6B5-9447-A8A7-5C3E6702C6BC}" destId="{F65591D3-717B-AF47-8382-078AA29CC072}" srcOrd="3" destOrd="0" presId="urn:microsoft.com/office/officeart/2005/8/layout/hProcess4"/>
    <dgm:cxn modelId="{BFC7236E-2DE4-E84E-BCA8-C9051A35053E}" type="presParOf" srcId="{7E0C6CE7-F6B5-9447-A8A7-5C3E6702C6BC}" destId="{6924B650-2E75-D14E-B667-F7F289782704}" srcOrd="4" destOrd="0" presId="urn:microsoft.com/office/officeart/2005/8/layout/hProcess4"/>
    <dgm:cxn modelId="{BBC25A79-212A-404A-AE19-D64A4DC2DB71}" type="presParOf" srcId="{BB58C1D2-0650-45C7-8621-813E5F75E2A7}" destId="{110ECECA-AE98-004D-B34C-EAF65488CE09}" srcOrd="7" destOrd="0" presId="urn:microsoft.com/office/officeart/2005/8/layout/hProcess4"/>
    <dgm:cxn modelId="{9066C477-ED25-4B4F-905C-FEA770AFD7B4}" type="presParOf" srcId="{BB58C1D2-0650-45C7-8621-813E5F75E2A7}" destId="{2F2E1DAC-674A-0F4A-818F-A1DC264D45CE}" srcOrd="8" destOrd="0" presId="urn:microsoft.com/office/officeart/2005/8/layout/hProcess4"/>
    <dgm:cxn modelId="{4D4D6CD6-8762-A34C-BB46-2B992A1D8395}" type="presParOf" srcId="{2F2E1DAC-674A-0F4A-818F-A1DC264D45CE}" destId="{E5897FDA-A0CE-B44B-B9FF-B4CC3CEC57A4}" srcOrd="0" destOrd="0" presId="urn:microsoft.com/office/officeart/2005/8/layout/hProcess4"/>
    <dgm:cxn modelId="{9CE9822D-1D93-2244-821C-9DB311049DFD}" type="presParOf" srcId="{2F2E1DAC-674A-0F4A-818F-A1DC264D45CE}" destId="{8514A536-D5F6-614C-8320-7B13A05C1CD5}" srcOrd="1" destOrd="0" presId="urn:microsoft.com/office/officeart/2005/8/layout/hProcess4"/>
    <dgm:cxn modelId="{ECC426A7-3D39-2B42-9484-8144219D307B}" type="presParOf" srcId="{2F2E1DAC-674A-0F4A-818F-A1DC264D45CE}" destId="{7CDBD88B-325F-1D49-A238-B77DA033327E}" srcOrd="2" destOrd="0" presId="urn:microsoft.com/office/officeart/2005/8/layout/hProcess4"/>
    <dgm:cxn modelId="{5BFD84DA-0568-CF48-A80A-62F0C54AD70D}" type="presParOf" srcId="{2F2E1DAC-674A-0F4A-818F-A1DC264D45CE}" destId="{36504C25-9340-4C46-A669-7C6B76A8F5A8}" srcOrd="3" destOrd="0" presId="urn:microsoft.com/office/officeart/2005/8/layout/hProcess4"/>
    <dgm:cxn modelId="{1D691713-62D9-0D44-BCA5-42FEF318F78E}" type="presParOf" srcId="{2F2E1DAC-674A-0F4A-818F-A1DC264D45CE}" destId="{EC2CCD91-0171-9945-B90B-B0D2426C514A}" srcOrd="4" destOrd="0" presId="urn:microsoft.com/office/officeart/2005/8/layout/h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A9493-E74D-4264-9A42-BB07220B5E9A}">
      <dsp:nvSpPr>
        <dsp:cNvPr id="0" name=""/>
        <dsp:cNvSpPr/>
      </dsp:nvSpPr>
      <dsp:spPr>
        <a:xfrm>
          <a:off x="394" y="3944293"/>
          <a:ext cx="2125664" cy="175322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Sample Collection Types:</a:t>
          </a:r>
        </a:p>
        <a:p>
          <a:pPr marL="342900" lvl="2" indent="-171450" algn="l" defTabSz="711200">
            <a:lnSpc>
              <a:spcPct val="90000"/>
            </a:lnSpc>
            <a:spcBef>
              <a:spcPct val="0"/>
            </a:spcBef>
            <a:spcAft>
              <a:spcPct val="15000"/>
            </a:spcAft>
            <a:buChar char="•"/>
          </a:pPr>
          <a:r>
            <a:rPr lang="en-US" sz="1600" kern="1200" dirty="0"/>
            <a:t>Sediment sample</a:t>
          </a:r>
        </a:p>
        <a:p>
          <a:pPr marL="342900" lvl="2" indent="-171450" algn="l" defTabSz="711200">
            <a:lnSpc>
              <a:spcPct val="90000"/>
            </a:lnSpc>
            <a:spcBef>
              <a:spcPct val="0"/>
            </a:spcBef>
            <a:spcAft>
              <a:spcPct val="15000"/>
            </a:spcAft>
            <a:buChar char="•"/>
          </a:pPr>
          <a:r>
            <a:rPr lang="en-US" sz="1600" kern="1200" dirty="0"/>
            <a:t>Water Sample</a:t>
          </a:r>
        </a:p>
      </dsp:txBody>
      <dsp:txXfrm>
        <a:off x="40741" y="3984640"/>
        <a:ext cx="2044970" cy="1296842"/>
      </dsp:txXfrm>
    </dsp:sp>
    <dsp:sp modelId="{FD7204CD-759D-46B1-BC67-4A918BE5188D}">
      <dsp:nvSpPr>
        <dsp:cNvPr id="0" name=""/>
        <dsp:cNvSpPr/>
      </dsp:nvSpPr>
      <dsp:spPr>
        <a:xfrm>
          <a:off x="1229633" y="4486382"/>
          <a:ext cx="2160254" cy="2160254"/>
        </a:xfrm>
        <a:prstGeom prst="leftCircularArrow">
          <a:avLst>
            <a:gd name="adj1" fmla="val 2309"/>
            <a:gd name="adj2" fmla="val 278574"/>
            <a:gd name="adj3" fmla="val 2054085"/>
            <a:gd name="adj4" fmla="val 9024489"/>
            <a:gd name="adj5" fmla="val 2694"/>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E41CAD7-E4E9-41EA-9F1D-E4C988D62E9A}">
      <dsp:nvSpPr>
        <dsp:cNvPr id="0" name=""/>
        <dsp:cNvSpPr/>
      </dsp:nvSpPr>
      <dsp:spPr>
        <a:xfrm>
          <a:off x="472764" y="5321830"/>
          <a:ext cx="1889479" cy="75138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Gather environmental samples from Buffalo Creek</a:t>
          </a:r>
        </a:p>
      </dsp:txBody>
      <dsp:txXfrm>
        <a:off x="494771" y="5343837"/>
        <a:ext cx="1845465" cy="707369"/>
      </dsp:txXfrm>
    </dsp:sp>
    <dsp:sp modelId="{D2769D08-6124-4E4F-AFD6-6433E2ACF162}">
      <dsp:nvSpPr>
        <dsp:cNvPr id="0" name=""/>
        <dsp:cNvSpPr/>
      </dsp:nvSpPr>
      <dsp:spPr>
        <a:xfrm>
          <a:off x="2599746" y="3944293"/>
          <a:ext cx="2125664" cy="175322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Plate the samples to observe colony composition (from, color, growth)</a:t>
          </a:r>
        </a:p>
      </dsp:txBody>
      <dsp:txXfrm>
        <a:off x="2640093" y="4360332"/>
        <a:ext cx="2044970" cy="1296842"/>
      </dsp:txXfrm>
    </dsp:sp>
    <dsp:sp modelId="{E3808E20-4631-4364-9CBD-7BB822689442}">
      <dsp:nvSpPr>
        <dsp:cNvPr id="0" name=""/>
        <dsp:cNvSpPr/>
      </dsp:nvSpPr>
      <dsp:spPr>
        <a:xfrm>
          <a:off x="3811271" y="2926436"/>
          <a:ext cx="2431867" cy="2431867"/>
        </a:xfrm>
        <a:prstGeom prst="circularArrow">
          <a:avLst>
            <a:gd name="adj1" fmla="val 2051"/>
            <a:gd name="adj2" fmla="val 245999"/>
            <a:gd name="adj3" fmla="val 19578490"/>
            <a:gd name="adj4" fmla="val 12575511"/>
            <a:gd name="adj5" fmla="val 2393"/>
          </a:avLst>
        </a:prstGeom>
        <a:solidFill>
          <a:schemeClr val="accent5">
            <a:hueOff val="-2451115"/>
            <a:satOff val="-3409"/>
            <a:lumOff val="-1307"/>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36FB2C5-84E7-4174-96BA-4103DD299415}">
      <dsp:nvSpPr>
        <dsp:cNvPr id="0" name=""/>
        <dsp:cNvSpPr/>
      </dsp:nvSpPr>
      <dsp:spPr>
        <a:xfrm>
          <a:off x="3072116" y="3568601"/>
          <a:ext cx="1889479" cy="751383"/>
        </a:xfrm>
        <a:prstGeom prst="roundRect">
          <a:avLst>
            <a:gd name="adj" fmla="val 10000"/>
          </a:avLst>
        </a:prstGeom>
        <a:solidFill>
          <a:schemeClr val="accent5">
            <a:hueOff val="-1838336"/>
            <a:satOff val="-2557"/>
            <a:lumOff val="-9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Bacterial Culture the samples</a:t>
          </a:r>
        </a:p>
      </dsp:txBody>
      <dsp:txXfrm>
        <a:off x="3094123" y="3590608"/>
        <a:ext cx="1845465" cy="707369"/>
      </dsp:txXfrm>
    </dsp:sp>
    <dsp:sp modelId="{F4390520-1E2D-408E-BAF0-879BD03E0AF6}">
      <dsp:nvSpPr>
        <dsp:cNvPr id="0" name=""/>
        <dsp:cNvSpPr/>
      </dsp:nvSpPr>
      <dsp:spPr>
        <a:xfrm>
          <a:off x="5199098" y="3944293"/>
          <a:ext cx="2125664" cy="175322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One colony from each sample was selected for DNA isolation</a:t>
          </a:r>
        </a:p>
      </dsp:txBody>
      <dsp:txXfrm>
        <a:off x="5239445" y="3984640"/>
        <a:ext cx="2044970" cy="1296842"/>
      </dsp:txXfrm>
    </dsp:sp>
    <dsp:sp modelId="{637AF554-64BB-43B3-9E45-E9570F6EFE92}">
      <dsp:nvSpPr>
        <dsp:cNvPr id="0" name=""/>
        <dsp:cNvSpPr/>
      </dsp:nvSpPr>
      <dsp:spPr>
        <a:xfrm>
          <a:off x="6425710" y="4452615"/>
          <a:ext cx="2206358" cy="2206358"/>
        </a:xfrm>
        <a:prstGeom prst="leftCircularArrow">
          <a:avLst>
            <a:gd name="adj1" fmla="val 2261"/>
            <a:gd name="adj2" fmla="val 272450"/>
            <a:gd name="adj3" fmla="val 2050480"/>
            <a:gd name="adj4" fmla="val 9027008"/>
            <a:gd name="adj5" fmla="val 2637"/>
          </a:avLst>
        </a:prstGeom>
        <a:solidFill>
          <a:schemeClr val="accent5">
            <a:hueOff val="-4902230"/>
            <a:satOff val="-6819"/>
            <a:lumOff val="-2615"/>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4CE98B9-5613-4E04-8D6D-92A23D5174F4}">
      <dsp:nvSpPr>
        <dsp:cNvPr id="0" name=""/>
        <dsp:cNvSpPr/>
      </dsp:nvSpPr>
      <dsp:spPr>
        <a:xfrm>
          <a:off x="5671468" y="5321830"/>
          <a:ext cx="1889479" cy="751383"/>
        </a:xfrm>
        <a:prstGeom prst="roundRect">
          <a:avLst>
            <a:gd name="adj" fmla="val 10000"/>
          </a:avLst>
        </a:prstGeom>
        <a:solidFill>
          <a:schemeClr val="accent5">
            <a:hueOff val="-3676672"/>
            <a:satOff val="-5114"/>
            <a:lumOff val="-19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Isolate genomic DNA</a:t>
          </a:r>
        </a:p>
      </dsp:txBody>
      <dsp:txXfrm>
        <a:off x="5693475" y="5343837"/>
        <a:ext cx="1845465" cy="707369"/>
      </dsp:txXfrm>
    </dsp:sp>
    <dsp:sp modelId="{698FB6A9-EC15-2249-A0EE-10E12E72CE5A}">
      <dsp:nvSpPr>
        <dsp:cNvPr id="0" name=""/>
        <dsp:cNvSpPr/>
      </dsp:nvSpPr>
      <dsp:spPr>
        <a:xfrm>
          <a:off x="7798450" y="3755782"/>
          <a:ext cx="2205844" cy="212757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16s </a:t>
          </a:r>
          <a:r>
            <a:rPr lang="en-US" sz="1600" kern="1200" dirty="0" err="1"/>
            <a:t>rRNA</a:t>
          </a:r>
          <a:r>
            <a:rPr lang="en-US" sz="1600" kern="1200" dirty="0"/>
            <a:t> was sequenced using Sanger Sequencing</a:t>
          </a:r>
        </a:p>
        <a:p>
          <a:pPr marL="171450" lvl="1" indent="-171450" algn="l" defTabSz="711200">
            <a:lnSpc>
              <a:spcPct val="90000"/>
            </a:lnSpc>
            <a:spcBef>
              <a:spcPct val="0"/>
            </a:spcBef>
            <a:spcAft>
              <a:spcPct val="15000"/>
            </a:spcAft>
            <a:buChar char="•"/>
          </a:pPr>
          <a:r>
            <a:rPr lang="en-US" sz="1600" kern="1200" dirty="0"/>
            <a:t>Gel Electrophoresis on PCR and Msp1 digested products</a:t>
          </a:r>
        </a:p>
      </dsp:txBody>
      <dsp:txXfrm>
        <a:off x="7847411" y="4260652"/>
        <a:ext cx="2107922" cy="1573746"/>
      </dsp:txXfrm>
    </dsp:sp>
    <dsp:sp modelId="{110ECECA-AE98-004D-B34C-EAF65488CE09}">
      <dsp:nvSpPr>
        <dsp:cNvPr id="0" name=""/>
        <dsp:cNvSpPr/>
      </dsp:nvSpPr>
      <dsp:spPr>
        <a:xfrm>
          <a:off x="9049685" y="2925767"/>
          <a:ext cx="2431867" cy="2431867"/>
        </a:xfrm>
        <a:prstGeom prst="circularArrow">
          <a:avLst>
            <a:gd name="adj1" fmla="val 2051"/>
            <a:gd name="adj2" fmla="val 245999"/>
            <a:gd name="adj3" fmla="val 19580765"/>
            <a:gd name="adj4" fmla="val 12577785"/>
            <a:gd name="adj5" fmla="val 2393"/>
          </a:avLst>
        </a:prstGeom>
        <a:solidFill>
          <a:schemeClr val="accent5">
            <a:hueOff val="-7353344"/>
            <a:satOff val="-10228"/>
            <a:lumOff val="-3922"/>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65591D3-717B-AF47-8382-078AA29CC072}">
      <dsp:nvSpPr>
        <dsp:cNvPr id="0" name=""/>
        <dsp:cNvSpPr/>
      </dsp:nvSpPr>
      <dsp:spPr>
        <a:xfrm>
          <a:off x="8310910" y="3567264"/>
          <a:ext cx="1889479" cy="751383"/>
        </a:xfrm>
        <a:prstGeom prst="roundRect">
          <a:avLst>
            <a:gd name="adj" fmla="val 10000"/>
          </a:avLst>
        </a:prstGeom>
        <a:solidFill>
          <a:schemeClr val="accent5">
            <a:hueOff val="-5515009"/>
            <a:satOff val="-7671"/>
            <a:lumOff val="-294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PCR and Gel Electrophoresis</a:t>
          </a:r>
        </a:p>
      </dsp:txBody>
      <dsp:txXfrm>
        <a:off x="8332917" y="3589271"/>
        <a:ext cx="1845465" cy="707369"/>
      </dsp:txXfrm>
    </dsp:sp>
    <dsp:sp modelId="{8514A536-D5F6-614C-8320-7B13A05C1CD5}">
      <dsp:nvSpPr>
        <dsp:cNvPr id="0" name=""/>
        <dsp:cNvSpPr/>
      </dsp:nvSpPr>
      <dsp:spPr>
        <a:xfrm>
          <a:off x="10437892" y="3944293"/>
          <a:ext cx="2125664" cy="175322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Inserted data sequence BLAST to compare it to known bacterium sequences</a:t>
          </a:r>
        </a:p>
      </dsp:txBody>
      <dsp:txXfrm>
        <a:off x="10478239" y="3984640"/>
        <a:ext cx="2044970" cy="1296842"/>
      </dsp:txXfrm>
    </dsp:sp>
    <dsp:sp modelId="{36504C25-9340-4C46-A669-7C6B76A8F5A8}">
      <dsp:nvSpPr>
        <dsp:cNvPr id="0" name=""/>
        <dsp:cNvSpPr/>
      </dsp:nvSpPr>
      <dsp:spPr>
        <a:xfrm>
          <a:off x="10910262" y="5321830"/>
          <a:ext cx="1889479" cy="751383"/>
        </a:xfrm>
        <a:prstGeom prst="roundRect">
          <a:avLst>
            <a:gd name="adj" fmla="val 10000"/>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Sequence Analysis of both bacterium</a:t>
          </a:r>
        </a:p>
      </dsp:txBody>
      <dsp:txXfrm>
        <a:off x="10932269" y="5343837"/>
        <a:ext cx="1845465" cy="70736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C2A14C-B3AE-40C6-A072-8EBAE423114B}" type="datetimeFigureOut">
              <a:rPr lang="en-US" smtClean="0"/>
              <a:t>12/2/2017</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722B0-EED6-41DB-B840-9F18BF91DA47}" type="slidenum">
              <a:rPr lang="en-US" smtClean="0"/>
              <a:t>‹#›</a:t>
            </a:fld>
            <a:endParaRPr lang="en-US"/>
          </a:p>
        </p:txBody>
      </p:sp>
    </p:spTree>
    <p:extLst>
      <p:ext uri="{BB962C8B-B14F-4D97-AF65-F5344CB8AC3E}">
        <p14:creationId xmlns:p14="http://schemas.microsoft.com/office/powerpoint/2010/main" val="1058519355"/>
      </p:ext>
    </p:extLst>
  </p:cSld>
  <p:clrMap bg1="lt1" tx1="dk1" bg2="lt2" tx2="dk2" accent1="accent1" accent2="accent2" accent3="accent3" accent4="accent4" accent5="accent5" accent6="accent6" hlink="hlink" folHlink="folHlink"/>
  <p:notesStyle>
    <a:lvl1pPr marL="0" algn="l" defTabSz="3072384" rtl="0" eaLnBrk="1" latinLnBrk="0" hangingPunct="1">
      <a:defRPr sz="4032" kern="1200">
        <a:solidFill>
          <a:schemeClr val="tx1"/>
        </a:solidFill>
        <a:latin typeface="+mn-lt"/>
        <a:ea typeface="+mn-ea"/>
        <a:cs typeface="+mn-cs"/>
      </a:defRPr>
    </a:lvl1pPr>
    <a:lvl2pPr marL="1536192" algn="l" defTabSz="3072384" rtl="0" eaLnBrk="1" latinLnBrk="0" hangingPunct="1">
      <a:defRPr sz="4032" kern="1200">
        <a:solidFill>
          <a:schemeClr val="tx1"/>
        </a:solidFill>
        <a:latin typeface="+mn-lt"/>
        <a:ea typeface="+mn-ea"/>
        <a:cs typeface="+mn-cs"/>
      </a:defRPr>
    </a:lvl2pPr>
    <a:lvl3pPr marL="3072384" algn="l" defTabSz="3072384" rtl="0" eaLnBrk="1" latinLnBrk="0" hangingPunct="1">
      <a:defRPr sz="4032" kern="1200">
        <a:solidFill>
          <a:schemeClr val="tx1"/>
        </a:solidFill>
        <a:latin typeface="+mn-lt"/>
        <a:ea typeface="+mn-ea"/>
        <a:cs typeface="+mn-cs"/>
      </a:defRPr>
    </a:lvl3pPr>
    <a:lvl4pPr marL="4608576" algn="l" defTabSz="3072384" rtl="0" eaLnBrk="1" latinLnBrk="0" hangingPunct="1">
      <a:defRPr sz="4032" kern="1200">
        <a:solidFill>
          <a:schemeClr val="tx1"/>
        </a:solidFill>
        <a:latin typeface="+mn-lt"/>
        <a:ea typeface="+mn-ea"/>
        <a:cs typeface="+mn-cs"/>
      </a:defRPr>
    </a:lvl4pPr>
    <a:lvl5pPr marL="6144768" algn="l" defTabSz="3072384" rtl="0" eaLnBrk="1" latinLnBrk="0" hangingPunct="1">
      <a:defRPr sz="4032" kern="1200">
        <a:solidFill>
          <a:schemeClr val="tx1"/>
        </a:solidFill>
        <a:latin typeface="+mn-lt"/>
        <a:ea typeface="+mn-ea"/>
        <a:cs typeface="+mn-cs"/>
      </a:defRPr>
    </a:lvl5pPr>
    <a:lvl6pPr marL="7680960" algn="l" defTabSz="3072384" rtl="0" eaLnBrk="1" latinLnBrk="0" hangingPunct="1">
      <a:defRPr sz="4032" kern="1200">
        <a:solidFill>
          <a:schemeClr val="tx1"/>
        </a:solidFill>
        <a:latin typeface="+mn-lt"/>
        <a:ea typeface="+mn-ea"/>
        <a:cs typeface="+mn-cs"/>
      </a:defRPr>
    </a:lvl6pPr>
    <a:lvl7pPr marL="9217152" algn="l" defTabSz="3072384" rtl="0" eaLnBrk="1" latinLnBrk="0" hangingPunct="1">
      <a:defRPr sz="4032" kern="1200">
        <a:solidFill>
          <a:schemeClr val="tx1"/>
        </a:solidFill>
        <a:latin typeface="+mn-lt"/>
        <a:ea typeface="+mn-ea"/>
        <a:cs typeface="+mn-cs"/>
      </a:defRPr>
    </a:lvl7pPr>
    <a:lvl8pPr marL="10753344" algn="l" defTabSz="3072384" rtl="0" eaLnBrk="1" latinLnBrk="0" hangingPunct="1">
      <a:defRPr sz="4032" kern="1200">
        <a:solidFill>
          <a:schemeClr val="tx1"/>
        </a:solidFill>
        <a:latin typeface="+mn-lt"/>
        <a:ea typeface="+mn-ea"/>
        <a:cs typeface="+mn-cs"/>
      </a:defRPr>
    </a:lvl8pPr>
    <a:lvl9pPr marL="12289536" algn="l" defTabSz="3072384" rtl="0" eaLnBrk="1" latinLnBrk="0" hangingPunct="1">
      <a:defRPr sz="403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722B0-EED6-41DB-B840-9F18BF91DA47}" type="slidenum">
              <a:rPr lang="en-US" smtClean="0"/>
              <a:t>1</a:t>
            </a:fld>
            <a:endParaRPr lang="en-US"/>
          </a:p>
        </p:txBody>
      </p:sp>
    </p:spTree>
    <p:extLst>
      <p:ext uri="{BB962C8B-B14F-4D97-AF65-F5344CB8AC3E}">
        <p14:creationId xmlns:p14="http://schemas.microsoft.com/office/powerpoint/2010/main" val="2840895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985936"/>
            <a:ext cx="23317200" cy="12733867"/>
          </a:xfrm>
        </p:spPr>
        <p:txBody>
          <a:bodyPr anchor="b"/>
          <a:lstStyle>
            <a:lvl1pPr algn="ctr">
              <a:defRPr sz="18000"/>
            </a:lvl1pPr>
          </a:lstStyle>
          <a:p>
            <a:r>
              <a:rPr lang="en-US"/>
              <a:t>Click to edit Master title style</a:t>
            </a:r>
            <a:endParaRPr lang="en-US" dirty="0"/>
          </a:p>
        </p:txBody>
      </p:sp>
      <p:sp>
        <p:nvSpPr>
          <p:cNvPr id="3" name="Subtitle 2"/>
          <p:cNvSpPr>
            <a:spLocks noGrp="1"/>
          </p:cNvSpPr>
          <p:nvPr>
            <p:ph type="subTitle" idx="1"/>
          </p:nvPr>
        </p:nvSpPr>
        <p:spPr>
          <a:xfrm>
            <a:off x="3429000" y="19210869"/>
            <a:ext cx="20574000" cy="8830731"/>
          </a:xfrm>
        </p:spPr>
        <p:txBody>
          <a:bodyPr/>
          <a:lstStyle>
            <a:lvl1pPr marL="0" indent="0" algn="ctr">
              <a:buNone/>
              <a:defRPr sz="7200"/>
            </a:lvl1pPr>
            <a:lvl2pPr marL="1371600" indent="0" algn="ctr">
              <a:buNone/>
              <a:defRPr sz="6000"/>
            </a:lvl2pPr>
            <a:lvl3pPr marL="2743200" indent="0" algn="ctr">
              <a:buNone/>
              <a:defRPr sz="5400"/>
            </a:lvl3pPr>
            <a:lvl4pPr marL="4114800" indent="0" algn="ctr">
              <a:buNone/>
              <a:defRPr sz="4800"/>
            </a:lvl4pPr>
            <a:lvl5pPr marL="5486400" indent="0" algn="ctr">
              <a:buNone/>
              <a:defRPr sz="4800"/>
            </a:lvl5pPr>
            <a:lvl6pPr marL="6858000" indent="0" algn="ctr">
              <a:buNone/>
              <a:defRPr sz="4800"/>
            </a:lvl6pPr>
            <a:lvl7pPr marL="8229600" indent="0" algn="ctr">
              <a:buNone/>
              <a:defRPr sz="4800"/>
            </a:lvl7pPr>
            <a:lvl8pPr marL="9601200" indent="0" algn="ctr">
              <a:buNone/>
              <a:defRPr sz="4800"/>
            </a:lvl8pPr>
            <a:lvl9pPr marL="10972800" indent="0" algn="ctr">
              <a:buNone/>
              <a:defRPr sz="4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ABD1CE-7A0A-4497-A9F5-D09841B7A921}"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E812-545C-4BED-B2E4-F104C031D7AF}" type="slidenum">
              <a:rPr lang="en-US" smtClean="0"/>
              <a:t>‹#›</a:t>
            </a:fld>
            <a:endParaRPr lang="en-US"/>
          </a:p>
        </p:txBody>
      </p:sp>
    </p:spTree>
    <p:extLst>
      <p:ext uri="{BB962C8B-B14F-4D97-AF65-F5344CB8AC3E}">
        <p14:creationId xmlns:p14="http://schemas.microsoft.com/office/powerpoint/2010/main" val="522004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ABD1CE-7A0A-4497-A9F5-D09841B7A921}"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E812-545C-4BED-B2E4-F104C031D7AF}" type="slidenum">
              <a:rPr lang="en-US" smtClean="0"/>
              <a:t>‹#›</a:t>
            </a:fld>
            <a:endParaRPr lang="en-US"/>
          </a:p>
        </p:txBody>
      </p:sp>
    </p:spTree>
    <p:extLst>
      <p:ext uri="{BB962C8B-B14F-4D97-AF65-F5344CB8AC3E}">
        <p14:creationId xmlns:p14="http://schemas.microsoft.com/office/powerpoint/2010/main" val="70301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7" y="1947334"/>
            <a:ext cx="5915025" cy="309964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885952" y="1947334"/>
            <a:ext cx="17402175" cy="309964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ABD1CE-7A0A-4497-A9F5-D09841B7A921}"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E812-545C-4BED-B2E4-F104C031D7AF}" type="slidenum">
              <a:rPr lang="en-US" smtClean="0"/>
              <a:t>‹#›</a:t>
            </a:fld>
            <a:endParaRPr lang="en-US"/>
          </a:p>
        </p:txBody>
      </p:sp>
    </p:spTree>
    <p:extLst>
      <p:ext uri="{BB962C8B-B14F-4D97-AF65-F5344CB8AC3E}">
        <p14:creationId xmlns:p14="http://schemas.microsoft.com/office/powerpoint/2010/main" val="250948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ABD1CE-7A0A-4497-A9F5-D09841B7A921}"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E812-545C-4BED-B2E4-F104C031D7AF}" type="slidenum">
              <a:rPr lang="en-US" smtClean="0"/>
              <a:t>‹#›</a:t>
            </a:fld>
            <a:endParaRPr lang="en-US"/>
          </a:p>
        </p:txBody>
      </p:sp>
    </p:spTree>
    <p:extLst>
      <p:ext uri="{BB962C8B-B14F-4D97-AF65-F5344CB8AC3E}">
        <p14:creationId xmlns:p14="http://schemas.microsoft.com/office/powerpoint/2010/main" val="24615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4" y="9118611"/>
            <a:ext cx="23660100" cy="15214597"/>
          </a:xfrm>
        </p:spPr>
        <p:txBody>
          <a:bodyPr anchor="b"/>
          <a:lstStyle>
            <a:lvl1pPr>
              <a:defRPr sz="18000"/>
            </a:lvl1pPr>
          </a:lstStyle>
          <a:p>
            <a:r>
              <a:rPr lang="en-US"/>
              <a:t>Click to edit Master title style</a:t>
            </a:r>
            <a:endParaRPr lang="en-US" dirty="0"/>
          </a:p>
        </p:txBody>
      </p:sp>
      <p:sp>
        <p:nvSpPr>
          <p:cNvPr id="3" name="Text Placeholder 2"/>
          <p:cNvSpPr>
            <a:spLocks noGrp="1"/>
          </p:cNvSpPr>
          <p:nvPr>
            <p:ph type="body" idx="1"/>
          </p:nvPr>
        </p:nvSpPr>
        <p:spPr>
          <a:xfrm>
            <a:off x="1871664" y="24477144"/>
            <a:ext cx="23660100" cy="8000997"/>
          </a:xfrm>
        </p:spPr>
        <p:txBody>
          <a:bodyPr/>
          <a:lstStyle>
            <a:lvl1pPr marL="0" indent="0">
              <a:buNone/>
              <a:defRPr sz="7200">
                <a:solidFill>
                  <a:schemeClr val="tx1"/>
                </a:solidFill>
              </a:defRPr>
            </a:lvl1pPr>
            <a:lvl2pPr marL="1371600" indent="0">
              <a:buNone/>
              <a:defRPr sz="6000">
                <a:solidFill>
                  <a:schemeClr val="tx1">
                    <a:tint val="75000"/>
                  </a:schemeClr>
                </a:solidFill>
              </a:defRPr>
            </a:lvl2pPr>
            <a:lvl3pPr marL="2743200" indent="0">
              <a:buNone/>
              <a:defRPr sz="5400">
                <a:solidFill>
                  <a:schemeClr val="tx1">
                    <a:tint val="75000"/>
                  </a:schemeClr>
                </a:solidFill>
              </a:defRPr>
            </a:lvl3pPr>
            <a:lvl4pPr marL="4114800" indent="0">
              <a:buNone/>
              <a:defRPr sz="4800">
                <a:solidFill>
                  <a:schemeClr val="tx1">
                    <a:tint val="75000"/>
                  </a:schemeClr>
                </a:solidFill>
              </a:defRPr>
            </a:lvl4pPr>
            <a:lvl5pPr marL="5486400" indent="0">
              <a:buNone/>
              <a:defRPr sz="4800">
                <a:solidFill>
                  <a:schemeClr val="tx1">
                    <a:tint val="75000"/>
                  </a:schemeClr>
                </a:solidFill>
              </a:defRPr>
            </a:lvl5pPr>
            <a:lvl6pPr marL="6858000" indent="0">
              <a:buNone/>
              <a:defRPr sz="4800">
                <a:solidFill>
                  <a:schemeClr val="tx1">
                    <a:tint val="75000"/>
                  </a:schemeClr>
                </a:solidFill>
              </a:defRPr>
            </a:lvl6pPr>
            <a:lvl7pPr marL="8229600" indent="0">
              <a:buNone/>
              <a:defRPr sz="4800">
                <a:solidFill>
                  <a:schemeClr val="tx1">
                    <a:tint val="75000"/>
                  </a:schemeClr>
                </a:solidFill>
              </a:defRPr>
            </a:lvl7pPr>
            <a:lvl8pPr marL="9601200" indent="0">
              <a:buNone/>
              <a:defRPr sz="4800">
                <a:solidFill>
                  <a:schemeClr val="tx1">
                    <a:tint val="75000"/>
                  </a:schemeClr>
                </a:solidFill>
              </a:defRPr>
            </a:lvl8pPr>
            <a:lvl9pPr marL="10972800" indent="0">
              <a:buNone/>
              <a:defRPr sz="48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ABD1CE-7A0A-4497-A9F5-D09841B7A921}"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E812-545C-4BED-B2E4-F104C031D7AF}" type="slidenum">
              <a:rPr lang="en-US" smtClean="0"/>
              <a:t>‹#›</a:t>
            </a:fld>
            <a:endParaRPr lang="en-US"/>
          </a:p>
        </p:txBody>
      </p:sp>
    </p:spTree>
    <p:extLst>
      <p:ext uri="{BB962C8B-B14F-4D97-AF65-F5344CB8AC3E}">
        <p14:creationId xmlns:p14="http://schemas.microsoft.com/office/powerpoint/2010/main" val="1379779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5950" y="9736667"/>
            <a:ext cx="1165860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887450" y="9736667"/>
            <a:ext cx="1165860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ABD1CE-7A0A-4497-A9F5-D09841B7A921}"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1E812-545C-4BED-B2E4-F104C031D7AF}" type="slidenum">
              <a:rPr lang="en-US" smtClean="0"/>
              <a:t>‹#›</a:t>
            </a:fld>
            <a:endParaRPr lang="en-US"/>
          </a:p>
        </p:txBody>
      </p:sp>
    </p:spTree>
    <p:extLst>
      <p:ext uri="{BB962C8B-B14F-4D97-AF65-F5344CB8AC3E}">
        <p14:creationId xmlns:p14="http://schemas.microsoft.com/office/powerpoint/2010/main" val="1777673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1947342"/>
            <a:ext cx="23660100" cy="7069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889526" y="8966203"/>
            <a:ext cx="11605020" cy="4394197"/>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Edit Master text styles</a:t>
            </a:r>
          </a:p>
        </p:txBody>
      </p:sp>
      <p:sp>
        <p:nvSpPr>
          <p:cNvPr id="4" name="Content Placeholder 3"/>
          <p:cNvSpPr>
            <a:spLocks noGrp="1"/>
          </p:cNvSpPr>
          <p:nvPr>
            <p:ph sz="half" idx="2"/>
          </p:nvPr>
        </p:nvSpPr>
        <p:spPr>
          <a:xfrm>
            <a:off x="1889526" y="13360400"/>
            <a:ext cx="11605020"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887452" y="8966203"/>
            <a:ext cx="11662173" cy="4394197"/>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Edit Master text styles</a:t>
            </a:r>
          </a:p>
        </p:txBody>
      </p:sp>
      <p:sp>
        <p:nvSpPr>
          <p:cNvPr id="6" name="Content Placeholder 5"/>
          <p:cNvSpPr>
            <a:spLocks noGrp="1"/>
          </p:cNvSpPr>
          <p:nvPr>
            <p:ph sz="quarter" idx="4"/>
          </p:nvPr>
        </p:nvSpPr>
        <p:spPr>
          <a:xfrm>
            <a:off x="13887452" y="13360400"/>
            <a:ext cx="11662173"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ABD1CE-7A0A-4497-A9F5-D09841B7A921}" type="datetimeFigureOut">
              <a:rPr lang="en-US" smtClean="0"/>
              <a:t>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1E812-545C-4BED-B2E4-F104C031D7AF}" type="slidenum">
              <a:rPr lang="en-US" smtClean="0"/>
              <a:t>‹#›</a:t>
            </a:fld>
            <a:endParaRPr lang="en-US"/>
          </a:p>
        </p:txBody>
      </p:sp>
    </p:spTree>
    <p:extLst>
      <p:ext uri="{BB962C8B-B14F-4D97-AF65-F5344CB8AC3E}">
        <p14:creationId xmlns:p14="http://schemas.microsoft.com/office/powerpoint/2010/main" val="178543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ABD1CE-7A0A-4497-A9F5-D09841B7A921}"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1E812-545C-4BED-B2E4-F104C031D7AF}" type="slidenum">
              <a:rPr lang="en-US" smtClean="0"/>
              <a:t>‹#›</a:t>
            </a:fld>
            <a:endParaRPr lang="en-US"/>
          </a:p>
        </p:txBody>
      </p:sp>
    </p:spTree>
    <p:extLst>
      <p:ext uri="{BB962C8B-B14F-4D97-AF65-F5344CB8AC3E}">
        <p14:creationId xmlns:p14="http://schemas.microsoft.com/office/powerpoint/2010/main" val="1611383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BD1CE-7A0A-4497-A9F5-D09841B7A921}" type="datetimeFigureOut">
              <a:rPr lang="en-US" smtClean="0"/>
              <a:t>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1E812-545C-4BED-B2E4-F104C031D7AF}" type="slidenum">
              <a:rPr lang="en-US" smtClean="0"/>
              <a:t>‹#›</a:t>
            </a:fld>
            <a:endParaRPr lang="en-US"/>
          </a:p>
        </p:txBody>
      </p:sp>
    </p:spTree>
    <p:extLst>
      <p:ext uri="{BB962C8B-B14F-4D97-AF65-F5344CB8AC3E}">
        <p14:creationId xmlns:p14="http://schemas.microsoft.com/office/powerpoint/2010/main" val="309640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p:spPr>
        <p:txBody>
          <a:bodyPr anchor="b"/>
          <a:lstStyle>
            <a:lvl1pPr>
              <a:defRPr sz="9600"/>
            </a:lvl1pPr>
          </a:lstStyle>
          <a:p>
            <a:r>
              <a:rPr lang="en-US"/>
              <a:t>Click to edit Master title style</a:t>
            </a:r>
            <a:endParaRPr lang="en-US" dirty="0"/>
          </a:p>
        </p:txBody>
      </p:sp>
      <p:sp>
        <p:nvSpPr>
          <p:cNvPr id="3" name="Content Placeholder 2"/>
          <p:cNvSpPr>
            <a:spLocks noGrp="1"/>
          </p:cNvSpPr>
          <p:nvPr>
            <p:ph idx="1"/>
          </p:nvPr>
        </p:nvSpPr>
        <p:spPr>
          <a:xfrm>
            <a:off x="11662173" y="5266275"/>
            <a:ext cx="13887450" cy="25992667"/>
          </a:xfr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89523" y="10972800"/>
            <a:ext cx="8847534" cy="2032846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Edit Master text styles</a:t>
            </a:r>
          </a:p>
        </p:txBody>
      </p:sp>
      <p:sp>
        <p:nvSpPr>
          <p:cNvPr id="5" name="Date Placeholder 4"/>
          <p:cNvSpPr>
            <a:spLocks noGrp="1"/>
          </p:cNvSpPr>
          <p:nvPr>
            <p:ph type="dt" sz="half" idx="10"/>
          </p:nvPr>
        </p:nvSpPr>
        <p:spPr/>
        <p:txBody>
          <a:bodyPr/>
          <a:lstStyle/>
          <a:p>
            <a:fld id="{BFABD1CE-7A0A-4497-A9F5-D09841B7A921}"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1E812-545C-4BED-B2E4-F104C031D7AF}" type="slidenum">
              <a:rPr lang="en-US" smtClean="0"/>
              <a:t>‹#›</a:t>
            </a:fld>
            <a:endParaRPr lang="en-US"/>
          </a:p>
        </p:txBody>
      </p:sp>
    </p:spTree>
    <p:extLst>
      <p:ext uri="{BB962C8B-B14F-4D97-AF65-F5344CB8AC3E}">
        <p14:creationId xmlns:p14="http://schemas.microsoft.com/office/powerpoint/2010/main" val="290230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p:spPr>
        <p:txBody>
          <a:bodyPr anchor="b"/>
          <a:lstStyle>
            <a:lvl1pPr>
              <a:defRPr sz="9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62173" y="5266275"/>
            <a:ext cx="13887450" cy="25992667"/>
          </a:xfrm>
        </p:spPr>
        <p:txBody>
          <a:bodyPr anchor="t"/>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a:t>Click icon to add picture</a:t>
            </a:r>
            <a:endParaRPr lang="en-US" dirty="0"/>
          </a:p>
        </p:txBody>
      </p:sp>
      <p:sp>
        <p:nvSpPr>
          <p:cNvPr id="4" name="Text Placeholder 3"/>
          <p:cNvSpPr>
            <a:spLocks noGrp="1"/>
          </p:cNvSpPr>
          <p:nvPr>
            <p:ph type="body" sz="half" idx="2"/>
          </p:nvPr>
        </p:nvSpPr>
        <p:spPr>
          <a:xfrm>
            <a:off x="1889523" y="10972800"/>
            <a:ext cx="8847534" cy="2032846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Edit Master text styles</a:t>
            </a:r>
          </a:p>
        </p:txBody>
      </p:sp>
      <p:sp>
        <p:nvSpPr>
          <p:cNvPr id="5" name="Date Placeholder 4"/>
          <p:cNvSpPr>
            <a:spLocks noGrp="1"/>
          </p:cNvSpPr>
          <p:nvPr>
            <p:ph type="dt" sz="half" idx="10"/>
          </p:nvPr>
        </p:nvSpPr>
        <p:spPr/>
        <p:txBody>
          <a:bodyPr/>
          <a:lstStyle/>
          <a:p>
            <a:fld id="{BFABD1CE-7A0A-4497-A9F5-D09841B7A921}"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1E812-545C-4BED-B2E4-F104C031D7AF}" type="slidenum">
              <a:rPr lang="en-US" smtClean="0"/>
              <a:t>‹#›</a:t>
            </a:fld>
            <a:endParaRPr lang="en-US"/>
          </a:p>
        </p:txBody>
      </p:sp>
    </p:spTree>
    <p:extLst>
      <p:ext uri="{BB962C8B-B14F-4D97-AF65-F5344CB8AC3E}">
        <p14:creationId xmlns:p14="http://schemas.microsoft.com/office/powerpoint/2010/main" val="3094530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BFABD1CE-7A0A-4497-A9F5-D09841B7A921}" type="datetimeFigureOut">
              <a:rPr lang="en-US" smtClean="0"/>
              <a:t>12/2/2017</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A7E1E812-545C-4BED-B2E4-F104C031D7AF}" type="slidenum">
              <a:rPr lang="en-US" smtClean="0"/>
              <a:t>‹#›</a:t>
            </a:fld>
            <a:endParaRPr lang="en-US"/>
          </a:p>
        </p:txBody>
      </p:sp>
    </p:spTree>
    <p:extLst>
      <p:ext uri="{BB962C8B-B14F-4D97-AF65-F5344CB8AC3E}">
        <p14:creationId xmlns:p14="http://schemas.microsoft.com/office/powerpoint/2010/main" val="712542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diagramData" Target="../diagrams/data1.xml"/><Relationship Id="rId12"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11" Type="http://schemas.microsoft.com/office/2007/relationships/diagramDrawing" Target="../diagrams/drawing1.xml"/><Relationship Id="rId5" Type="http://schemas.openxmlformats.org/officeDocument/2006/relationships/chart" Target="../charts/chart2.xml"/><Relationship Id="rId15" Type="http://schemas.openxmlformats.org/officeDocument/2006/relationships/chart" Target="../charts/chart3.xml"/><Relationship Id="rId10" Type="http://schemas.openxmlformats.org/officeDocument/2006/relationships/diagramColors" Target="../diagrams/colors1.xml"/><Relationship Id="rId4" Type="http://schemas.openxmlformats.org/officeDocument/2006/relationships/chart" Target="../charts/chart1.xml"/><Relationship Id="rId9" Type="http://schemas.openxmlformats.org/officeDocument/2006/relationships/diagramQuickStyle" Target="../diagrams/quickStyle1.xml"/><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883" y="577516"/>
            <a:ext cx="26743569" cy="2462213"/>
          </a:xfrm>
          <a:prstGeom prst="rect">
            <a:avLst/>
          </a:prstGeom>
          <a:gradFill flip="none" rotWithShape="1">
            <a:gsLst>
              <a:gs pos="0">
                <a:schemeClr val="accent1">
                  <a:lumMod val="40000"/>
                  <a:lumOff val="60000"/>
                  <a:shade val="30000"/>
                  <a:satMod val="115000"/>
                  <a:alpha val="85000"/>
                </a:schemeClr>
              </a:gs>
              <a:gs pos="50000">
                <a:schemeClr val="accent1">
                  <a:lumMod val="40000"/>
                  <a:lumOff val="60000"/>
                  <a:shade val="67500"/>
                  <a:satMod val="115000"/>
                </a:schemeClr>
              </a:gs>
              <a:gs pos="100000">
                <a:schemeClr val="accent1">
                  <a:lumMod val="40000"/>
                  <a:lumOff val="60000"/>
                  <a:shade val="100000"/>
                  <a:satMod val="115000"/>
                </a:schemeClr>
              </a:gs>
            </a:gsLst>
            <a:lin ang="5400000" scaled="1"/>
            <a:tileRect/>
          </a:gradFill>
          <a:ln>
            <a:solidFill>
              <a:srgbClr val="000000"/>
            </a:solidFill>
          </a:ln>
        </p:spPr>
        <p:txBody>
          <a:bodyPr wrap="square" rtlCol="0">
            <a:spAutoFit/>
          </a:bodyPr>
          <a:lstStyle/>
          <a:p>
            <a:pPr algn="ctr"/>
            <a:r>
              <a:rPr lang="en-US" sz="6600" b="1" dirty="0"/>
              <a:t>Microbial Diversity Comparison Between Water and Sediment</a:t>
            </a:r>
          </a:p>
          <a:p>
            <a:pPr algn="ctr"/>
            <a:r>
              <a:rPr lang="en-US" sz="4400" dirty="0"/>
              <a:t>Christina Gonzalez and Meagan St. John</a:t>
            </a:r>
          </a:p>
          <a:p>
            <a:pPr algn="ctr"/>
            <a:r>
              <a:rPr lang="en-US" sz="4400" dirty="0"/>
              <a:t>Department of Biological and Environmental Science, Longwood University</a:t>
            </a:r>
          </a:p>
        </p:txBody>
      </p:sp>
      <p:sp>
        <p:nvSpPr>
          <p:cNvPr id="6" name="TextBox 5"/>
          <p:cNvSpPr txBox="1"/>
          <p:nvPr/>
        </p:nvSpPr>
        <p:spPr>
          <a:xfrm>
            <a:off x="336884" y="3259154"/>
            <a:ext cx="13186054" cy="1015663"/>
          </a:xfrm>
          <a:prstGeom prst="rect">
            <a:avLst/>
          </a:prstGeom>
          <a:solidFill>
            <a:schemeClr val="accent1">
              <a:lumMod val="40000"/>
              <a:lumOff val="60000"/>
            </a:schemeClr>
          </a:solidFill>
          <a:ln>
            <a:solidFill>
              <a:srgbClr val="000000"/>
            </a:solidFill>
          </a:ln>
        </p:spPr>
        <p:txBody>
          <a:bodyPr wrap="square" rtlCol="0">
            <a:spAutoFit/>
          </a:bodyPr>
          <a:lstStyle/>
          <a:p>
            <a:pPr algn="ctr"/>
            <a:r>
              <a:rPr lang="en-US" sz="6000" dirty="0"/>
              <a:t>Background  </a:t>
            </a:r>
          </a:p>
        </p:txBody>
      </p:sp>
      <p:sp>
        <p:nvSpPr>
          <p:cNvPr id="15" name="Rectangle 14"/>
          <p:cNvSpPr/>
          <p:nvPr/>
        </p:nvSpPr>
        <p:spPr>
          <a:xfrm>
            <a:off x="13896575" y="8219253"/>
            <a:ext cx="13117976" cy="1200329"/>
          </a:xfrm>
          <a:prstGeom prst="rect">
            <a:avLst/>
          </a:prstGeom>
          <a:ln>
            <a:noFill/>
          </a:ln>
        </p:spPr>
        <p:txBody>
          <a:bodyPr wrap="square">
            <a:spAutoFit/>
          </a:bodyPr>
          <a:lstStyle/>
          <a:p>
            <a:r>
              <a:rPr lang="en-US" b="1" dirty="0"/>
              <a:t>Figure 4. Characteristics of colonies based on variations of form, elevation and margin per collection layer. </a:t>
            </a:r>
            <a:r>
              <a:rPr lang="en-US" dirty="0"/>
              <a:t>In this figure the inner region of graph contains the percentage of colonies for the sediment layer and the outer region contains the water percentages.</a:t>
            </a:r>
          </a:p>
          <a:p>
            <a:r>
              <a:rPr lang="en-US" b="1" dirty="0"/>
              <a:t>Figure 5. Total percentage of bacteria per collection site based color classification. </a:t>
            </a:r>
            <a:r>
              <a:rPr lang="en-US" dirty="0"/>
              <a:t>This graph contains three-color variations that were obtained per collection layer.	</a:t>
            </a:r>
          </a:p>
        </p:txBody>
      </p:sp>
      <p:pic>
        <p:nvPicPr>
          <p:cNvPr id="18" name="Picture 17"/>
          <p:cNvPicPr>
            <a:picLocks noChangeAspect="1"/>
          </p:cNvPicPr>
          <p:nvPr/>
        </p:nvPicPr>
        <p:blipFill>
          <a:blip r:embed="rId3"/>
          <a:stretch>
            <a:fillRect/>
          </a:stretch>
        </p:blipFill>
        <p:spPr>
          <a:xfrm rot="5400000">
            <a:off x="3015864" y="3764646"/>
            <a:ext cx="7623117" cy="12995975"/>
          </a:xfrm>
          <a:prstGeom prst="rect">
            <a:avLst/>
          </a:prstGeom>
          <a:ln>
            <a:solidFill>
              <a:srgbClr val="FFFFFF"/>
            </a:solidFill>
          </a:ln>
        </p:spPr>
      </p:pic>
      <p:sp>
        <p:nvSpPr>
          <p:cNvPr id="20" name="TextBox 19"/>
          <p:cNvSpPr txBox="1"/>
          <p:nvPr/>
        </p:nvSpPr>
        <p:spPr>
          <a:xfrm rot="10800000" flipV="1">
            <a:off x="336883" y="14186836"/>
            <a:ext cx="12782913" cy="923330"/>
          </a:xfrm>
          <a:prstGeom prst="rect">
            <a:avLst/>
          </a:prstGeom>
          <a:noFill/>
          <a:ln>
            <a:noFill/>
          </a:ln>
        </p:spPr>
        <p:txBody>
          <a:bodyPr wrap="square" rtlCol="0">
            <a:spAutoFit/>
          </a:bodyPr>
          <a:lstStyle/>
          <a:p>
            <a:r>
              <a:rPr lang="en-US" b="1" dirty="0"/>
              <a:t>Figure 1. Relative abundance of major bacterial phyla and subphyla based on 16S </a:t>
            </a:r>
            <a:r>
              <a:rPr lang="en-US" b="1" dirty="0" err="1"/>
              <a:t>rRNA</a:t>
            </a:r>
            <a:r>
              <a:rPr lang="en-US" b="1" dirty="0"/>
              <a:t> gene sequence. </a:t>
            </a:r>
            <a:r>
              <a:rPr lang="en-US" dirty="0"/>
              <a:t>(A) all samples with habitats and locations on the x-axis and compartment type bracketed by dashed lines, (B) average community composition for each compartment</a:t>
            </a:r>
            <a:r>
              <a:rPr lang="en-US" baseline="30000" dirty="0"/>
              <a:t> 1</a:t>
            </a:r>
            <a:r>
              <a:rPr lang="en-US" dirty="0"/>
              <a:t>.</a:t>
            </a:r>
            <a:r>
              <a:rPr lang="en-US" baseline="30000" dirty="0"/>
              <a:t> </a:t>
            </a:r>
            <a:r>
              <a:rPr lang="en-US" dirty="0"/>
              <a:t> </a:t>
            </a:r>
          </a:p>
        </p:txBody>
      </p:sp>
      <p:sp>
        <p:nvSpPr>
          <p:cNvPr id="25" name="TextBox 24"/>
          <p:cNvSpPr txBox="1"/>
          <p:nvPr/>
        </p:nvSpPr>
        <p:spPr>
          <a:xfrm>
            <a:off x="336883" y="4519080"/>
            <a:ext cx="13214550" cy="2739211"/>
          </a:xfrm>
          <a:prstGeom prst="rect">
            <a:avLst/>
          </a:prstGeom>
          <a:noFill/>
          <a:ln>
            <a:noFill/>
          </a:ln>
        </p:spPr>
        <p:txBody>
          <a:bodyPr wrap="square" rtlCol="0">
            <a:spAutoFit/>
          </a:bodyPr>
          <a:lstStyle/>
          <a:p>
            <a:pPr marL="285750" indent="-285750">
              <a:buFont typeface="Arial"/>
              <a:buChar char="•"/>
            </a:pPr>
            <a:r>
              <a:rPr lang="en-US" sz="2200" dirty="0"/>
              <a:t>Microbial diversity is well understood to be a fundamental factor in aquatic ecosystem between microbes in the water and sediment of lotic environments. </a:t>
            </a:r>
          </a:p>
          <a:p>
            <a:pPr marL="285750" indent="-285750">
              <a:buFont typeface="Arial"/>
              <a:buChar char="•"/>
            </a:pPr>
            <a:r>
              <a:rPr lang="en-US" sz="2200" dirty="0"/>
              <a:t>Factors that are involved in influential variation on the ecosystem processes can result in affecting microbial diversity of the aquatic realm</a:t>
            </a:r>
            <a:r>
              <a:rPr lang="en-US" sz="2200" baseline="30000" dirty="0"/>
              <a:t>1</a:t>
            </a:r>
            <a:r>
              <a:rPr lang="en-US" sz="2200" dirty="0"/>
              <a:t>:</a:t>
            </a:r>
          </a:p>
          <a:p>
            <a:pPr marL="742950" lvl="1" indent="-285750">
              <a:buFont typeface="Arial"/>
              <a:buChar char="•"/>
            </a:pPr>
            <a:r>
              <a:rPr lang="en-US" sz="2200" dirty="0"/>
              <a:t>Hydrology</a:t>
            </a:r>
          </a:p>
          <a:p>
            <a:pPr marL="742950" lvl="1" indent="-285750">
              <a:buFont typeface="Arial"/>
              <a:buChar char="•"/>
            </a:pPr>
            <a:r>
              <a:rPr lang="en-US" sz="2200" dirty="0"/>
              <a:t>Contamination</a:t>
            </a:r>
          </a:p>
          <a:p>
            <a:pPr marL="742950" lvl="1" indent="-285750">
              <a:buFont typeface="Arial"/>
              <a:buChar char="•"/>
            </a:pPr>
            <a:r>
              <a:rPr lang="en-US" sz="2200" dirty="0"/>
              <a:t>Nutrient availability </a:t>
            </a:r>
          </a:p>
          <a:p>
            <a:pPr marL="285750" indent="-285750">
              <a:buFont typeface="Arial"/>
              <a:buChar char="•"/>
            </a:pPr>
            <a:endParaRPr lang="en-US" dirty="0"/>
          </a:p>
        </p:txBody>
      </p:sp>
      <p:sp>
        <p:nvSpPr>
          <p:cNvPr id="27" name="TextBox 26"/>
          <p:cNvSpPr txBox="1"/>
          <p:nvPr/>
        </p:nvSpPr>
        <p:spPr>
          <a:xfrm>
            <a:off x="291610" y="23706095"/>
            <a:ext cx="12750817" cy="2123658"/>
          </a:xfrm>
          <a:prstGeom prst="rect">
            <a:avLst/>
          </a:prstGeom>
          <a:noFill/>
          <a:ln>
            <a:solidFill>
              <a:schemeClr val="bg1"/>
            </a:solidFill>
          </a:ln>
        </p:spPr>
        <p:txBody>
          <a:bodyPr wrap="square" rtlCol="0">
            <a:spAutoFit/>
          </a:bodyPr>
          <a:lstStyle/>
          <a:p>
            <a:pPr marL="285750" indent="-285750">
              <a:buFont typeface="Arial"/>
              <a:buChar char="•"/>
            </a:pPr>
            <a:r>
              <a:rPr lang="en-US" sz="2200" dirty="0"/>
              <a:t>Purpose: Compare the differential variation in the composition of the microbial community and indicate microbial clusters present in the water versus the sediment in lotic ecosystems to determine the bacterial diversity and variability. </a:t>
            </a:r>
          </a:p>
          <a:p>
            <a:pPr marL="285750" indent="-285750">
              <a:buFont typeface="Arial"/>
              <a:buChar char="•"/>
            </a:pPr>
            <a:r>
              <a:rPr lang="en-US" sz="2200" dirty="0"/>
              <a:t>Hypothesis: The bacterium comparison from the sediment and water samples will display significant differentiation in the degree of microbial diversity; the bacterium communities in the sediment sample will display greater diversity than that of the water sample.</a:t>
            </a:r>
          </a:p>
        </p:txBody>
      </p:sp>
      <p:graphicFrame>
        <p:nvGraphicFramePr>
          <p:cNvPr id="29" name="Chart 28"/>
          <p:cNvGraphicFramePr>
            <a:graphicFrameLocks/>
          </p:cNvGraphicFramePr>
          <p:nvPr>
            <p:extLst>
              <p:ext uri="{D42A27DB-BD31-4B8C-83A1-F6EECF244321}">
                <p14:modId xmlns:p14="http://schemas.microsoft.com/office/powerpoint/2010/main" val="2738082886"/>
              </p:ext>
            </p:extLst>
          </p:nvPr>
        </p:nvGraphicFramePr>
        <p:xfrm>
          <a:off x="13933059" y="4205110"/>
          <a:ext cx="6858000" cy="4114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p:cNvGraphicFramePr>
            <a:graphicFrameLocks/>
          </p:cNvGraphicFramePr>
          <p:nvPr>
            <p:extLst>
              <p:ext uri="{D42A27DB-BD31-4B8C-83A1-F6EECF244321}">
                <p14:modId xmlns:p14="http://schemas.microsoft.com/office/powerpoint/2010/main" val="1584834579"/>
              </p:ext>
            </p:extLst>
          </p:nvPr>
        </p:nvGraphicFramePr>
        <p:xfrm>
          <a:off x="20180144" y="4261556"/>
          <a:ext cx="6858000" cy="4114800"/>
        </p:xfrm>
        <a:graphic>
          <a:graphicData uri="http://schemas.openxmlformats.org/drawingml/2006/chart">
            <c:chart xmlns:c="http://schemas.openxmlformats.org/drawingml/2006/chart" xmlns:r="http://schemas.openxmlformats.org/officeDocument/2006/relationships" r:id="rId5"/>
          </a:graphicData>
        </a:graphic>
      </p:graphicFrame>
      <p:sp>
        <p:nvSpPr>
          <p:cNvPr id="34" name="TextBox 33"/>
          <p:cNvSpPr txBox="1"/>
          <p:nvPr/>
        </p:nvSpPr>
        <p:spPr>
          <a:xfrm>
            <a:off x="13486688" y="16250084"/>
            <a:ext cx="13585552" cy="1200329"/>
          </a:xfrm>
          <a:prstGeom prst="rect">
            <a:avLst/>
          </a:prstGeom>
          <a:noFill/>
          <a:ln>
            <a:noFill/>
          </a:ln>
        </p:spPr>
        <p:txBody>
          <a:bodyPr wrap="square" rtlCol="0">
            <a:spAutoFit/>
          </a:bodyPr>
          <a:lstStyle/>
          <a:p>
            <a:r>
              <a:rPr lang="en-US" b="1" dirty="0"/>
              <a:t>Figure 6. Gel electrophoresis base pairs amplified PCR products of MSP1 product. </a:t>
            </a:r>
            <a:r>
              <a:rPr lang="en-US" dirty="0"/>
              <a:t>The base pair DNA ladder displays the size of the original sample DNA product and the restriction digest sample to measure the length of the DNA fragment.</a:t>
            </a:r>
          </a:p>
          <a:p>
            <a:r>
              <a:rPr lang="en-US" b="1" dirty="0"/>
              <a:t>Figure 7. The progression rate of bacteria growth was measured over a 48-hour duration period. </a:t>
            </a:r>
            <a:r>
              <a:rPr lang="en-US" dirty="0"/>
              <a:t>Data was obtained after 24 hours and after 48 hours.</a:t>
            </a:r>
            <a:r>
              <a:rPr lang="en-US" b="1" dirty="0"/>
              <a:t> </a:t>
            </a:r>
            <a:endParaRPr lang="en-US" dirty="0"/>
          </a:p>
        </p:txBody>
      </p:sp>
      <p:pic>
        <p:nvPicPr>
          <p:cNvPr id="38" name="Picture 37" descr="Screen Shot 2017-04-10 at 10.32.0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611" y="15393989"/>
            <a:ext cx="7624909" cy="5927288"/>
          </a:xfrm>
          <a:prstGeom prst="rect">
            <a:avLst/>
          </a:prstGeom>
          <a:ln>
            <a:solidFill>
              <a:srgbClr val="FFFFFF"/>
            </a:solidFill>
          </a:ln>
        </p:spPr>
      </p:pic>
      <p:sp>
        <p:nvSpPr>
          <p:cNvPr id="39" name="TextBox 38"/>
          <p:cNvSpPr txBox="1"/>
          <p:nvPr/>
        </p:nvSpPr>
        <p:spPr>
          <a:xfrm>
            <a:off x="336883" y="21306406"/>
            <a:ext cx="12724347" cy="923330"/>
          </a:xfrm>
          <a:prstGeom prst="rect">
            <a:avLst/>
          </a:prstGeom>
          <a:noFill/>
          <a:ln>
            <a:noFill/>
          </a:ln>
        </p:spPr>
        <p:txBody>
          <a:bodyPr wrap="square" rtlCol="0">
            <a:spAutoFit/>
          </a:bodyPr>
          <a:lstStyle/>
          <a:p>
            <a:r>
              <a:rPr lang="en-US" b="1" dirty="0"/>
              <a:t>Figure 2. Taxonomic distribution of the biogas community. </a:t>
            </a:r>
            <a:r>
              <a:rPr lang="en-US" dirty="0"/>
              <a:t>Legend: Allocation of assembled </a:t>
            </a:r>
            <a:r>
              <a:rPr lang="en-US" dirty="0" err="1"/>
              <a:t>contig</a:t>
            </a:r>
            <a:r>
              <a:rPr lang="en-US" dirty="0"/>
              <a:t> sequences to microbial genome. Results were obtained by best M5nr database hits. Bacteria dominate the community, </a:t>
            </a:r>
            <a:r>
              <a:rPr lang="en-US" dirty="0" err="1"/>
              <a:t>Archaea</a:t>
            </a:r>
            <a:r>
              <a:rPr lang="en-US" dirty="0"/>
              <a:t> represent about 10% of the microbiome</a:t>
            </a:r>
            <a:r>
              <a:rPr lang="en-US" baseline="30000" dirty="0"/>
              <a:t>2 </a:t>
            </a:r>
            <a:r>
              <a:rPr lang="en-US" dirty="0"/>
              <a:t>.</a:t>
            </a:r>
          </a:p>
        </p:txBody>
      </p:sp>
      <p:sp>
        <p:nvSpPr>
          <p:cNvPr id="21" name="TextBox 20"/>
          <p:cNvSpPr txBox="1"/>
          <p:nvPr/>
        </p:nvSpPr>
        <p:spPr>
          <a:xfrm>
            <a:off x="13495779" y="22414966"/>
            <a:ext cx="13522937" cy="1015663"/>
          </a:xfrm>
          <a:prstGeom prst="rect">
            <a:avLst/>
          </a:prstGeom>
          <a:solidFill>
            <a:schemeClr val="accent1">
              <a:lumMod val="40000"/>
              <a:lumOff val="60000"/>
            </a:schemeClr>
          </a:solidFill>
          <a:ln>
            <a:solidFill>
              <a:srgbClr val="000000"/>
            </a:solidFill>
          </a:ln>
        </p:spPr>
        <p:txBody>
          <a:bodyPr wrap="square" rtlCol="0">
            <a:spAutoFit/>
          </a:bodyPr>
          <a:lstStyle/>
          <a:p>
            <a:pPr algn="ctr"/>
            <a:r>
              <a:rPr lang="en-US" sz="6000" dirty="0"/>
              <a:t> Conclusions </a:t>
            </a:r>
          </a:p>
        </p:txBody>
      </p:sp>
      <p:sp>
        <p:nvSpPr>
          <p:cNvPr id="22" name="TextBox 21"/>
          <p:cNvSpPr txBox="1"/>
          <p:nvPr/>
        </p:nvSpPr>
        <p:spPr>
          <a:xfrm>
            <a:off x="307756" y="22407479"/>
            <a:ext cx="12753474" cy="1015663"/>
          </a:xfrm>
          <a:prstGeom prst="rect">
            <a:avLst/>
          </a:prstGeom>
          <a:solidFill>
            <a:schemeClr val="accent1">
              <a:lumMod val="40000"/>
              <a:lumOff val="60000"/>
            </a:schemeClr>
          </a:solidFill>
          <a:ln>
            <a:solidFill>
              <a:srgbClr val="000000"/>
            </a:solidFill>
          </a:ln>
        </p:spPr>
        <p:txBody>
          <a:bodyPr wrap="square" rtlCol="0">
            <a:spAutoFit/>
          </a:bodyPr>
          <a:lstStyle/>
          <a:p>
            <a:pPr algn="ctr"/>
            <a:r>
              <a:rPr lang="en-US" sz="6000" dirty="0"/>
              <a:t>Specific Aim</a:t>
            </a:r>
          </a:p>
        </p:txBody>
      </p:sp>
      <p:graphicFrame>
        <p:nvGraphicFramePr>
          <p:cNvPr id="23" name="Diagram 22"/>
          <p:cNvGraphicFramePr/>
          <p:nvPr>
            <p:extLst>
              <p:ext uri="{D42A27DB-BD31-4B8C-83A1-F6EECF244321}">
                <p14:modId xmlns:p14="http://schemas.microsoft.com/office/powerpoint/2010/main" val="1508961589"/>
              </p:ext>
            </p:extLst>
          </p:nvPr>
        </p:nvGraphicFramePr>
        <p:xfrm>
          <a:off x="276611" y="24970705"/>
          <a:ext cx="12800136" cy="96418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4" name="TextBox 23"/>
          <p:cNvSpPr txBox="1"/>
          <p:nvPr/>
        </p:nvSpPr>
        <p:spPr>
          <a:xfrm>
            <a:off x="297782" y="25969389"/>
            <a:ext cx="12768992" cy="1015663"/>
          </a:xfrm>
          <a:prstGeom prst="rect">
            <a:avLst/>
          </a:prstGeom>
          <a:solidFill>
            <a:schemeClr val="accent1">
              <a:lumMod val="40000"/>
              <a:lumOff val="60000"/>
            </a:schemeClr>
          </a:solidFill>
          <a:ln>
            <a:solidFill>
              <a:srgbClr val="000000"/>
            </a:solidFill>
          </a:ln>
        </p:spPr>
        <p:txBody>
          <a:bodyPr wrap="square" rtlCol="0">
            <a:spAutoFit/>
          </a:bodyPr>
          <a:lstStyle/>
          <a:p>
            <a:pPr algn="ctr"/>
            <a:r>
              <a:rPr lang="en-US" sz="6000" dirty="0"/>
              <a:t>Methods</a:t>
            </a:r>
          </a:p>
        </p:txBody>
      </p:sp>
      <p:sp>
        <p:nvSpPr>
          <p:cNvPr id="3" name="Rectangle 2"/>
          <p:cNvSpPr/>
          <p:nvPr/>
        </p:nvSpPr>
        <p:spPr>
          <a:xfrm>
            <a:off x="13459614" y="23648307"/>
            <a:ext cx="13570131" cy="2123658"/>
          </a:xfrm>
          <a:prstGeom prst="rect">
            <a:avLst/>
          </a:prstGeom>
          <a:ln>
            <a:noFill/>
          </a:ln>
        </p:spPr>
        <p:txBody>
          <a:bodyPr wrap="square">
            <a:spAutoFit/>
          </a:bodyPr>
          <a:lstStyle/>
          <a:p>
            <a:pPr marL="457200" indent="-457200">
              <a:buFont typeface="Arial" panose="020B0604020202020204" pitchFamily="34" charset="0"/>
              <a:buChar char="•"/>
            </a:pPr>
            <a:r>
              <a:rPr lang="en-US" sz="2200" dirty="0"/>
              <a:t>The bacteria colonized from the benthic and photic realms (sediment and water) presented two distinctly different communities, regardless of identical collection site from a freshwater ecosystem; the sediment sample displayed more microbial diversity as hypothesized.</a:t>
            </a:r>
          </a:p>
          <a:p>
            <a:pPr marL="457200" indent="-457200">
              <a:buFont typeface="Arial" panose="020B0604020202020204" pitchFamily="34" charset="0"/>
              <a:buChar char="•"/>
            </a:pPr>
            <a:r>
              <a:rPr lang="en-US" sz="2200" dirty="0"/>
              <a:t>The dominant explanation of the differences in microbial communities is the habitat type</a:t>
            </a:r>
            <a:r>
              <a:rPr lang="en-US" sz="2200" baseline="30000" dirty="0"/>
              <a:t>7</a:t>
            </a:r>
            <a:r>
              <a:rPr lang="en-US" sz="2200" dirty="0"/>
              <a:t>. </a:t>
            </a:r>
          </a:p>
          <a:p>
            <a:pPr marL="457200" indent="-457200">
              <a:buFont typeface="Arial" panose="020B0604020202020204" pitchFamily="34" charset="0"/>
              <a:buChar char="•"/>
            </a:pPr>
            <a:r>
              <a:rPr lang="en-US" sz="2200" dirty="0"/>
              <a:t>A study conducted on abundance of prokaryotes based on habitat presents correlating results. The number of prokaryotic cells in the environment is directly proportional to the abundance of carbon in the cells</a:t>
            </a:r>
            <a:r>
              <a:rPr lang="en-US" sz="2200" baseline="30000" dirty="0"/>
              <a:t>5</a:t>
            </a:r>
            <a:r>
              <a:rPr lang="en-US" sz="2200" dirty="0"/>
              <a:t> (Figure 3). </a:t>
            </a:r>
          </a:p>
        </p:txBody>
      </p:sp>
      <p:pic>
        <p:nvPicPr>
          <p:cNvPr id="28" name="Picture 27"/>
          <p:cNvPicPr/>
          <p:nvPr/>
        </p:nvPicPr>
        <p:blipFill>
          <a:blip r:embed="rId12">
            <a:extLst>
              <a:ext uri="{28A0092B-C50C-407E-A947-70E740481C1C}">
                <a14:useLocalDpi xmlns:a14="http://schemas.microsoft.com/office/drawing/2010/main" val="0"/>
              </a:ext>
            </a:extLst>
          </a:blip>
          <a:srcRect/>
          <a:stretch>
            <a:fillRect/>
          </a:stretch>
        </p:blipFill>
        <p:spPr bwMode="auto">
          <a:xfrm>
            <a:off x="14859154" y="11217486"/>
            <a:ext cx="4584386" cy="4870844"/>
          </a:xfrm>
          <a:prstGeom prst="rect">
            <a:avLst/>
          </a:prstGeom>
          <a:noFill/>
          <a:ln>
            <a:noFill/>
          </a:ln>
        </p:spPr>
      </p:pic>
      <p:sp>
        <p:nvSpPr>
          <p:cNvPr id="5" name="Rectangle 4"/>
          <p:cNvSpPr/>
          <p:nvPr/>
        </p:nvSpPr>
        <p:spPr>
          <a:xfrm rot="18506157">
            <a:off x="15969352" y="10483509"/>
            <a:ext cx="1193093" cy="369332"/>
          </a:xfrm>
          <a:prstGeom prst="rect">
            <a:avLst/>
          </a:prstGeom>
        </p:spPr>
        <p:txBody>
          <a:bodyPr wrap="none">
            <a:spAutoFit/>
          </a:bodyPr>
          <a:lstStyle/>
          <a:p>
            <a:r>
              <a:rPr lang="en-US" dirty="0"/>
              <a:t>PCR Water </a:t>
            </a:r>
          </a:p>
        </p:txBody>
      </p:sp>
      <p:sp>
        <p:nvSpPr>
          <p:cNvPr id="9" name="Rectangle 8"/>
          <p:cNvSpPr/>
          <p:nvPr/>
        </p:nvSpPr>
        <p:spPr>
          <a:xfrm rot="18532464">
            <a:off x="16785664" y="10442294"/>
            <a:ext cx="1292504" cy="369332"/>
          </a:xfrm>
          <a:prstGeom prst="rect">
            <a:avLst/>
          </a:prstGeom>
        </p:spPr>
        <p:txBody>
          <a:bodyPr wrap="none">
            <a:spAutoFit/>
          </a:bodyPr>
          <a:lstStyle/>
          <a:p>
            <a:r>
              <a:rPr lang="en-US" dirty="0" err="1"/>
              <a:t>MspI</a:t>
            </a:r>
            <a:r>
              <a:rPr lang="en-US" dirty="0"/>
              <a:t> Water</a:t>
            </a:r>
          </a:p>
        </p:txBody>
      </p:sp>
      <p:sp>
        <p:nvSpPr>
          <p:cNvPr id="10" name="Rectangle 9"/>
          <p:cNvSpPr/>
          <p:nvPr/>
        </p:nvSpPr>
        <p:spPr>
          <a:xfrm rot="18454502">
            <a:off x="17636641" y="10357248"/>
            <a:ext cx="1497525" cy="369332"/>
          </a:xfrm>
          <a:prstGeom prst="rect">
            <a:avLst/>
          </a:prstGeom>
        </p:spPr>
        <p:txBody>
          <a:bodyPr wrap="none">
            <a:spAutoFit/>
          </a:bodyPr>
          <a:lstStyle/>
          <a:p>
            <a:r>
              <a:rPr lang="en-US" dirty="0"/>
              <a:t>PCR Sediment</a:t>
            </a:r>
          </a:p>
        </p:txBody>
      </p:sp>
      <p:sp>
        <p:nvSpPr>
          <p:cNvPr id="11" name="Rectangle 10"/>
          <p:cNvSpPr/>
          <p:nvPr/>
        </p:nvSpPr>
        <p:spPr>
          <a:xfrm rot="18525963">
            <a:off x="18527818" y="10317454"/>
            <a:ext cx="1596937" cy="369332"/>
          </a:xfrm>
          <a:prstGeom prst="rect">
            <a:avLst/>
          </a:prstGeom>
        </p:spPr>
        <p:txBody>
          <a:bodyPr wrap="none">
            <a:spAutoFit/>
          </a:bodyPr>
          <a:lstStyle/>
          <a:p>
            <a:r>
              <a:rPr lang="en-US" dirty="0" err="1"/>
              <a:t>MspI</a:t>
            </a:r>
            <a:r>
              <a:rPr lang="en-US" dirty="0"/>
              <a:t> Sediment</a:t>
            </a:r>
          </a:p>
        </p:txBody>
      </p:sp>
      <p:sp>
        <p:nvSpPr>
          <p:cNvPr id="12" name="Rectangle 11"/>
          <p:cNvSpPr/>
          <p:nvPr/>
        </p:nvSpPr>
        <p:spPr>
          <a:xfrm>
            <a:off x="13720087" y="12847156"/>
            <a:ext cx="1139067" cy="3046988"/>
          </a:xfrm>
          <a:prstGeom prst="rect">
            <a:avLst/>
          </a:prstGeom>
        </p:spPr>
        <p:txBody>
          <a:bodyPr wrap="square">
            <a:spAutoFit/>
          </a:bodyPr>
          <a:lstStyle/>
          <a:p>
            <a:pPr algn="r"/>
            <a:r>
              <a:rPr lang="en-US" sz="1700" dirty="0">
                <a:ea typeface="MS Mincho"/>
                <a:cs typeface="Times New Roman" panose="02020603050405020304" pitchFamily="18" charset="0"/>
              </a:rPr>
              <a:t>2000</a:t>
            </a:r>
          </a:p>
          <a:p>
            <a:pPr algn="r"/>
            <a:r>
              <a:rPr lang="en-US" sz="1700" dirty="0">
                <a:ea typeface="MS Mincho"/>
                <a:cs typeface="Times New Roman" panose="02020603050405020304" pitchFamily="18" charset="0"/>
              </a:rPr>
              <a:t>1550</a:t>
            </a:r>
          </a:p>
          <a:p>
            <a:pPr algn="r"/>
            <a:r>
              <a:rPr lang="en-US" sz="1200" dirty="0">
                <a:ea typeface="MS Mincho"/>
                <a:cs typeface="Times New Roman" panose="02020603050405020304" pitchFamily="18" charset="0"/>
              </a:rPr>
              <a:t> </a:t>
            </a:r>
          </a:p>
          <a:p>
            <a:pPr algn="r"/>
            <a:r>
              <a:rPr lang="en-US" sz="1700" dirty="0">
                <a:ea typeface="MS Mincho"/>
                <a:cs typeface="Times New Roman" panose="02020603050405020304" pitchFamily="18" charset="0"/>
              </a:rPr>
              <a:t>1000</a:t>
            </a:r>
          </a:p>
          <a:p>
            <a:pPr algn="r"/>
            <a:r>
              <a:rPr lang="en-US" sz="1700" dirty="0">
                <a:ea typeface="MS Mincho"/>
                <a:cs typeface="Times New Roman" panose="02020603050405020304" pitchFamily="18" charset="0"/>
              </a:rPr>
              <a:t>750</a:t>
            </a:r>
          </a:p>
          <a:p>
            <a:pPr algn="r"/>
            <a:r>
              <a:rPr lang="en-US" sz="1000" dirty="0">
                <a:ea typeface="MS Mincho"/>
                <a:cs typeface="Times New Roman" panose="02020603050405020304" pitchFamily="18" charset="0"/>
              </a:rPr>
              <a:t> </a:t>
            </a:r>
          </a:p>
          <a:p>
            <a:pPr algn="r"/>
            <a:r>
              <a:rPr lang="en-US" sz="1700" dirty="0">
                <a:ea typeface="MS Mincho"/>
                <a:cs typeface="Times New Roman" panose="02020603050405020304" pitchFamily="18" charset="0"/>
              </a:rPr>
              <a:t>500</a:t>
            </a:r>
          </a:p>
          <a:p>
            <a:pPr algn="r"/>
            <a:r>
              <a:rPr lang="en-US" sz="1700" dirty="0">
                <a:ea typeface="MS Mincho"/>
                <a:cs typeface="Times New Roman" panose="02020603050405020304" pitchFamily="18" charset="0"/>
              </a:rPr>
              <a:t>400</a:t>
            </a:r>
          </a:p>
          <a:p>
            <a:pPr algn="r"/>
            <a:r>
              <a:rPr lang="en-US" sz="1700" dirty="0">
                <a:ea typeface="MS Mincho"/>
                <a:cs typeface="Times New Roman" panose="02020603050405020304" pitchFamily="18" charset="0"/>
              </a:rPr>
              <a:t>300</a:t>
            </a:r>
          </a:p>
          <a:p>
            <a:pPr algn="r"/>
            <a:r>
              <a:rPr lang="en-US" sz="1700" dirty="0">
                <a:ea typeface="MS Mincho"/>
                <a:cs typeface="Times New Roman" panose="02020603050405020304" pitchFamily="18" charset="0"/>
              </a:rPr>
              <a:t>200</a:t>
            </a:r>
          </a:p>
          <a:p>
            <a:pPr algn="r"/>
            <a:r>
              <a:rPr lang="en-US" sz="1700" dirty="0">
                <a:ea typeface="MS Mincho"/>
                <a:cs typeface="Times New Roman" panose="02020603050405020304" pitchFamily="18" charset="0"/>
              </a:rPr>
              <a:t>100</a:t>
            </a:r>
          </a:p>
          <a:p>
            <a:pPr algn="r"/>
            <a:r>
              <a:rPr lang="en-US" sz="1700" dirty="0">
                <a:ea typeface="MS Mincho"/>
                <a:cs typeface="Times New Roman" panose="02020603050405020304" pitchFamily="18" charset="0"/>
              </a:rPr>
              <a:t>50</a:t>
            </a:r>
          </a:p>
        </p:txBody>
      </p:sp>
      <p:pic>
        <p:nvPicPr>
          <p:cNvPr id="35" name="Picture 34"/>
          <p:cNvPicPr/>
          <p:nvPr/>
        </p:nvPicPr>
        <p:blipFill>
          <a:blip r:embed="rId13">
            <a:extLst>
              <a:ext uri="{28A0092B-C50C-407E-A947-70E740481C1C}">
                <a14:useLocalDpi xmlns:a14="http://schemas.microsoft.com/office/drawing/2010/main" val="0"/>
              </a:ext>
            </a:extLst>
          </a:blip>
          <a:srcRect/>
          <a:stretch>
            <a:fillRect/>
          </a:stretch>
        </p:blipFill>
        <p:spPr bwMode="auto">
          <a:xfrm>
            <a:off x="8328823" y="15816227"/>
            <a:ext cx="4737951" cy="2871519"/>
          </a:xfrm>
          <a:prstGeom prst="rect">
            <a:avLst/>
          </a:prstGeom>
          <a:noFill/>
          <a:ln>
            <a:noFill/>
          </a:ln>
        </p:spPr>
      </p:pic>
      <p:sp>
        <p:nvSpPr>
          <p:cNvPr id="14" name="Rectangle 13"/>
          <p:cNvSpPr/>
          <p:nvPr/>
        </p:nvSpPr>
        <p:spPr>
          <a:xfrm>
            <a:off x="8311865" y="18681295"/>
            <a:ext cx="4730562" cy="646331"/>
          </a:xfrm>
          <a:prstGeom prst="rect">
            <a:avLst/>
          </a:prstGeom>
          <a:ln>
            <a:noFill/>
          </a:ln>
        </p:spPr>
        <p:txBody>
          <a:bodyPr wrap="square">
            <a:spAutoFit/>
          </a:bodyPr>
          <a:lstStyle/>
          <a:p>
            <a:r>
              <a:rPr lang="en-US" b="1" dirty="0"/>
              <a:t>Figure 3. Number and biomass of prokaryotes in the world</a:t>
            </a:r>
            <a:r>
              <a:rPr lang="en-US" b="1" baseline="30000" dirty="0"/>
              <a:t>3</a:t>
            </a:r>
            <a:r>
              <a:rPr lang="en-US" b="1" dirty="0"/>
              <a:t> .</a:t>
            </a:r>
          </a:p>
        </p:txBody>
      </p:sp>
      <p:sp>
        <p:nvSpPr>
          <p:cNvPr id="42" name="TextBox 41"/>
          <p:cNvSpPr txBox="1"/>
          <p:nvPr/>
        </p:nvSpPr>
        <p:spPr>
          <a:xfrm>
            <a:off x="13590286" y="26794897"/>
            <a:ext cx="6589858" cy="1975009"/>
          </a:xfrm>
          <a:prstGeom prst="roundRect">
            <a:avLst/>
          </a:prstGeom>
          <a:noFill/>
          <a:ln w="12700" cmpd="sng">
            <a:solidFill>
              <a:schemeClr val="accent6"/>
            </a:solidFill>
          </a:ln>
        </p:spPr>
        <p:txBody>
          <a:bodyPr wrap="square" rtlCol="0">
            <a:spAutoFit/>
          </a:bodyPr>
          <a:lstStyle/>
          <a:p>
            <a:r>
              <a:rPr lang="en-US" sz="2200" kern="1200" dirty="0"/>
              <a:t>Bacteria sequenced from water sample:</a:t>
            </a:r>
          </a:p>
          <a:p>
            <a:pPr marL="457200" indent="-457200">
              <a:buFont typeface="Arial" panose="020B0604020202020204" pitchFamily="34" charset="0"/>
              <a:buChar char="•"/>
            </a:pPr>
            <a:r>
              <a:rPr lang="en-US" sz="2200" i="1" kern="1200" dirty="0"/>
              <a:t>Pseudomonas brenneri </a:t>
            </a:r>
            <a:r>
              <a:rPr lang="en-US" sz="2200" kern="1200" dirty="0"/>
              <a:t>strain CFML 97-391</a:t>
            </a:r>
          </a:p>
          <a:p>
            <a:pPr marL="457200" indent="-457200">
              <a:buFont typeface="Arial" panose="020B0604020202020204" pitchFamily="34" charset="0"/>
              <a:buChar char="•"/>
            </a:pPr>
            <a:r>
              <a:rPr lang="en-US" sz="2200" kern="1200" dirty="0"/>
              <a:t>Previously found in natural mineral waters in France</a:t>
            </a:r>
            <a:r>
              <a:rPr lang="en-US" sz="2200" kern="1200" baseline="30000" dirty="0"/>
              <a:t>6</a:t>
            </a:r>
            <a:r>
              <a:rPr lang="en-US" sz="2200" kern="1200" dirty="0"/>
              <a:t>.</a:t>
            </a:r>
            <a:endParaRPr lang="en-US" sz="2200" kern="1200" baseline="30000" dirty="0"/>
          </a:p>
          <a:p>
            <a:pPr marL="457200" indent="-457200">
              <a:buFont typeface="Arial" panose="020B0604020202020204" pitchFamily="34" charset="0"/>
              <a:buChar char="•"/>
            </a:pPr>
            <a:r>
              <a:rPr lang="en-US" sz="2200" kern="1200" dirty="0"/>
              <a:t>Gram-negative with a single flagellum</a:t>
            </a:r>
          </a:p>
        </p:txBody>
      </p:sp>
      <p:sp>
        <p:nvSpPr>
          <p:cNvPr id="43" name="TextBox 42"/>
          <p:cNvSpPr txBox="1"/>
          <p:nvPr/>
        </p:nvSpPr>
        <p:spPr>
          <a:xfrm>
            <a:off x="20652917" y="26813051"/>
            <a:ext cx="6315280" cy="1975009"/>
          </a:xfrm>
          <a:prstGeom prst="roundRect">
            <a:avLst/>
          </a:prstGeom>
          <a:noFill/>
          <a:ln w="12700" cmpd="sng">
            <a:solidFill>
              <a:srgbClr val="70AD47"/>
            </a:solidFill>
          </a:ln>
        </p:spPr>
        <p:txBody>
          <a:bodyPr wrap="square" rtlCol="0">
            <a:spAutoFit/>
          </a:bodyPr>
          <a:lstStyle/>
          <a:p>
            <a:r>
              <a:rPr lang="en-US" sz="2200" kern="1200" dirty="0"/>
              <a:t>Bacteria sequenced from sediment sample:</a:t>
            </a:r>
          </a:p>
          <a:p>
            <a:pPr marL="457200" indent="-457200">
              <a:buFont typeface="Arial" panose="020B0604020202020204" pitchFamily="34" charset="0"/>
              <a:buChar char="•"/>
            </a:pPr>
            <a:r>
              <a:rPr lang="en-US" sz="2200" i="1" kern="1200" dirty="0"/>
              <a:t>Aeromonas encheleia </a:t>
            </a:r>
            <a:r>
              <a:rPr lang="en-US" sz="2200" kern="1200" dirty="0"/>
              <a:t>strain A</a:t>
            </a:r>
          </a:p>
          <a:p>
            <a:pPr marL="457200" indent="-457200">
              <a:buFont typeface="Arial" panose="020B0604020202020204" pitchFamily="34" charset="0"/>
              <a:buChar char="•"/>
            </a:pPr>
            <a:r>
              <a:rPr lang="en-US" sz="2200" kern="1200" dirty="0"/>
              <a:t>Previously found in unpolluted surface and underground waters in Czech Republic</a:t>
            </a:r>
            <a:r>
              <a:rPr lang="en-US" sz="2200" baseline="30000" dirty="0"/>
              <a:t>4</a:t>
            </a:r>
            <a:r>
              <a:rPr lang="en-US" sz="2200" kern="1200" dirty="0"/>
              <a:t>.</a:t>
            </a:r>
          </a:p>
          <a:p>
            <a:pPr marL="457200" indent="-457200">
              <a:buFont typeface="Arial" panose="020B0604020202020204" pitchFamily="34" charset="0"/>
              <a:buChar char="•"/>
            </a:pPr>
            <a:r>
              <a:rPr lang="en-US" sz="2200" kern="1200" dirty="0"/>
              <a:t>Anaerobic, gram-negative bacterium</a:t>
            </a:r>
          </a:p>
        </p:txBody>
      </p:sp>
      <p:sp>
        <p:nvSpPr>
          <p:cNvPr id="44" name="TextBox 43"/>
          <p:cNvSpPr txBox="1"/>
          <p:nvPr/>
        </p:nvSpPr>
        <p:spPr>
          <a:xfrm>
            <a:off x="13478483" y="26189774"/>
            <a:ext cx="13351326" cy="430887"/>
          </a:xfrm>
          <a:prstGeom prst="rect">
            <a:avLst/>
          </a:prstGeom>
          <a:noFill/>
        </p:spPr>
        <p:txBody>
          <a:bodyPr wrap="square" rtlCol="0">
            <a:spAutoFit/>
          </a:bodyPr>
          <a:lstStyle/>
          <a:p>
            <a:pPr marL="342900" indent="-342900">
              <a:buFont typeface="Arial"/>
              <a:buChar char="•"/>
            </a:pPr>
            <a:r>
              <a:rPr lang="en-US" sz="2200" kern="1200" dirty="0"/>
              <a:t>Each isolated bacterium from the two sampling sites also support high microbial diversity:</a:t>
            </a:r>
          </a:p>
        </p:txBody>
      </p:sp>
      <p:sp>
        <p:nvSpPr>
          <p:cNvPr id="45" name="TextBox 44"/>
          <p:cNvSpPr txBox="1"/>
          <p:nvPr/>
        </p:nvSpPr>
        <p:spPr>
          <a:xfrm>
            <a:off x="13486688" y="30262141"/>
            <a:ext cx="13527863" cy="2769989"/>
          </a:xfrm>
          <a:prstGeom prst="rect">
            <a:avLst/>
          </a:prstGeom>
          <a:noFill/>
          <a:ln>
            <a:solidFill>
              <a:srgbClr val="FFFFFF"/>
            </a:solidFill>
          </a:ln>
        </p:spPr>
        <p:txBody>
          <a:bodyPr wrap="square" rtlCol="0">
            <a:spAutoFit/>
          </a:bodyPr>
          <a:lstStyle/>
          <a:p>
            <a:pPr marL="457200" indent="-457200">
              <a:buFont typeface="Arial" panose="020B0604020202020204" pitchFamily="34" charset="0"/>
              <a:buChar char="•"/>
            </a:pPr>
            <a:r>
              <a:rPr lang="en-US" sz="2200" kern="1200" dirty="0"/>
              <a:t>Many more bacterial samples must be obtained from various</a:t>
            </a:r>
            <a:r>
              <a:rPr lang="en-US" sz="2200" dirty="0"/>
              <a:t> ecosystems</a:t>
            </a:r>
            <a:r>
              <a:rPr lang="en-US" sz="2200" kern="1200" dirty="0"/>
              <a:t> in Prince Edward County to determine the overall microbial diversity.</a:t>
            </a:r>
          </a:p>
          <a:p>
            <a:pPr marL="457200" indent="-457200">
              <a:buFont typeface="Arial" panose="020B0604020202020204" pitchFamily="34" charset="0"/>
              <a:buChar char="•"/>
            </a:pPr>
            <a:r>
              <a:rPr lang="en-US" sz="2200" kern="1200" dirty="0"/>
              <a:t>Microbial diversity affects community composition, stability and function at a local level. </a:t>
            </a:r>
          </a:p>
          <a:p>
            <a:pPr marL="457200" indent="-457200">
              <a:buFont typeface="Arial" panose="020B0604020202020204" pitchFamily="34" charset="0"/>
              <a:buChar char="•"/>
            </a:pPr>
            <a:r>
              <a:rPr lang="en-US" sz="2200" kern="1200" dirty="0"/>
              <a:t>Community composition is critical in order to understand the community function and structure to seek new medications for probiotics and determine the presence of chemicals</a:t>
            </a:r>
            <a:r>
              <a:rPr lang="en-US" sz="2200" baseline="30000" dirty="0"/>
              <a:t>5</a:t>
            </a:r>
            <a:r>
              <a:rPr lang="en-US" sz="2200" kern="1200" dirty="0"/>
              <a:t>. </a:t>
            </a:r>
          </a:p>
          <a:p>
            <a:pPr marL="457200" indent="-457200">
              <a:buFont typeface="Arial" panose="020B0604020202020204" pitchFamily="34" charset="0"/>
              <a:buChar char="•"/>
            </a:pPr>
            <a:r>
              <a:rPr lang="en-US" sz="2200" dirty="0"/>
              <a:t>Further studies may be performed, focusing on the prevalence of harmful bacteria present in both the water and sediment, to determine the ecological effects on the lotic ecosystem. </a:t>
            </a:r>
          </a:p>
          <a:p>
            <a:pPr marL="457200" indent="-457200">
              <a:buFont typeface="Arial" panose="020B0604020202020204" pitchFamily="34" charset="0"/>
              <a:buChar char="•"/>
            </a:pPr>
            <a:endParaRPr lang="en-US" sz="2000" kern="1200" dirty="0"/>
          </a:p>
        </p:txBody>
      </p:sp>
      <p:sp>
        <p:nvSpPr>
          <p:cNvPr id="46" name="TextBox 45"/>
          <p:cNvSpPr txBox="1"/>
          <p:nvPr/>
        </p:nvSpPr>
        <p:spPr>
          <a:xfrm>
            <a:off x="13495779" y="29031911"/>
            <a:ext cx="13518772" cy="1015663"/>
          </a:xfrm>
          <a:prstGeom prst="rect">
            <a:avLst/>
          </a:prstGeom>
          <a:solidFill>
            <a:schemeClr val="accent1">
              <a:lumMod val="40000"/>
              <a:lumOff val="60000"/>
            </a:schemeClr>
          </a:solidFill>
          <a:ln>
            <a:solidFill>
              <a:srgbClr val="000000"/>
            </a:solidFill>
          </a:ln>
        </p:spPr>
        <p:txBody>
          <a:bodyPr wrap="square" rtlCol="0">
            <a:spAutoFit/>
          </a:bodyPr>
          <a:lstStyle/>
          <a:p>
            <a:pPr algn="ctr"/>
            <a:r>
              <a:rPr lang="en-US" sz="6000" kern="1200" dirty="0"/>
              <a:t>Future Directions</a:t>
            </a:r>
          </a:p>
        </p:txBody>
      </p:sp>
      <p:pic>
        <p:nvPicPr>
          <p:cNvPr id="47" name="Picture 4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585639" y="766678"/>
            <a:ext cx="2141754" cy="21454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8" name="Picture 4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0116" y="766679"/>
            <a:ext cx="2141754" cy="21454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9" name="TextBox 48"/>
          <p:cNvSpPr txBox="1"/>
          <p:nvPr/>
        </p:nvSpPr>
        <p:spPr>
          <a:xfrm>
            <a:off x="291609" y="32947297"/>
            <a:ext cx="26754265" cy="1015663"/>
          </a:xfrm>
          <a:prstGeom prst="rect">
            <a:avLst/>
          </a:prstGeom>
          <a:solidFill>
            <a:schemeClr val="accent1">
              <a:lumMod val="40000"/>
              <a:lumOff val="60000"/>
            </a:schemeClr>
          </a:solidFill>
          <a:ln>
            <a:solidFill>
              <a:srgbClr val="000000"/>
            </a:solidFill>
          </a:ln>
        </p:spPr>
        <p:txBody>
          <a:bodyPr wrap="square" rtlCol="0">
            <a:spAutoFit/>
          </a:bodyPr>
          <a:lstStyle/>
          <a:p>
            <a:pPr algn="ctr"/>
            <a:r>
              <a:rPr lang="en-US" sz="6000" dirty="0"/>
              <a:t>Literature Cited </a:t>
            </a:r>
          </a:p>
        </p:txBody>
      </p:sp>
      <p:graphicFrame>
        <p:nvGraphicFramePr>
          <p:cNvPr id="53" name="Table 52"/>
          <p:cNvGraphicFramePr>
            <a:graphicFrameLocks noGrp="1"/>
          </p:cNvGraphicFramePr>
          <p:nvPr>
            <p:extLst>
              <p:ext uri="{D42A27DB-BD31-4B8C-83A1-F6EECF244321}">
                <p14:modId xmlns:p14="http://schemas.microsoft.com/office/powerpoint/2010/main" val="1521785081"/>
              </p:ext>
            </p:extLst>
          </p:nvPr>
        </p:nvGraphicFramePr>
        <p:xfrm>
          <a:off x="13486688" y="18357633"/>
          <a:ext cx="13543055" cy="2913060"/>
        </p:xfrm>
        <a:graphic>
          <a:graphicData uri="http://schemas.openxmlformats.org/drawingml/2006/table">
            <a:tbl>
              <a:tblPr firstRow="1" bandRow="1">
                <a:tableStyleId>{46F890A9-2807-4EBB-B81D-B2AA78EC7F39}</a:tableStyleId>
              </a:tblPr>
              <a:tblGrid>
                <a:gridCol w="2708611">
                  <a:extLst>
                    <a:ext uri="{9D8B030D-6E8A-4147-A177-3AD203B41FA5}">
                      <a16:colId xmlns:a16="http://schemas.microsoft.com/office/drawing/2014/main" val="20000"/>
                    </a:ext>
                  </a:extLst>
                </a:gridCol>
                <a:gridCol w="2708611">
                  <a:extLst>
                    <a:ext uri="{9D8B030D-6E8A-4147-A177-3AD203B41FA5}">
                      <a16:colId xmlns:a16="http://schemas.microsoft.com/office/drawing/2014/main" val="20001"/>
                    </a:ext>
                  </a:extLst>
                </a:gridCol>
                <a:gridCol w="2708611">
                  <a:extLst>
                    <a:ext uri="{9D8B030D-6E8A-4147-A177-3AD203B41FA5}">
                      <a16:colId xmlns:a16="http://schemas.microsoft.com/office/drawing/2014/main" val="20002"/>
                    </a:ext>
                  </a:extLst>
                </a:gridCol>
                <a:gridCol w="2708611">
                  <a:extLst>
                    <a:ext uri="{9D8B030D-6E8A-4147-A177-3AD203B41FA5}">
                      <a16:colId xmlns:a16="http://schemas.microsoft.com/office/drawing/2014/main" val="20003"/>
                    </a:ext>
                  </a:extLst>
                </a:gridCol>
                <a:gridCol w="2708611">
                  <a:extLst>
                    <a:ext uri="{9D8B030D-6E8A-4147-A177-3AD203B41FA5}">
                      <a16:colId xmlns:a16="http://schemas.microsoft.com/office/drawing/2014/main" val="20004"/>
                    </a:ext>
                  </a:extLst>
                </a:gridCol>
              </a:tblGrid>
              <a:tr h="786346">
                <a:tc>
                  <a:txBody>
                    <a:bodyPr/>
                    <a:lstStyle/>
                    <a:p>
                      <a:pPr algn="ctr"/>
                      <a:r>
                        <a:rPr lang="en-US" sz="2000" dirty="0"/>
                        <a:t>Bacteria</a:t>
                      </a:r>
                      <a:r>
                        <a:rPr lang="en-US" sz="2000" baseline="0" dirty="0"/>
                        <a:t> identification </a:t>
                      </a:r>
                      <a:endParaRPr lang="en-US" sz="2000" dirty="0"/>
                    </a:p>
                  </a:txBody>
                  <a:tcPr/>
                </a:tc>
                <a:tc>
                  <a:txBody>
                    <a:bodyPr/>
                    <a:lstStyle/>
                    <a:p>
                      <a:pPr algn="ctr"/>
                      <a:r>
                        <a:rPr lang="en-US" sz="2000" dirty="0"/>
                        <a:t>% Identity</a:t>
                      </a:r>
                    </a:p>
                  </a:txBody>
                  <a:tcPr/>
                </a:tc>
                <a:tc>
                  <a:txBody>
                    <a:bodyPr/>
                    <a:lstStyle/>
                    <a:p>
                      <a:pPr algn="ctr"/>
                      <a:r>
                        <a:rPr lang="en-US" sz="2000" dirty="0"/>
                        <a:t># Of</a:t>
                      </a:r>
                      <a:r>
                        <a:rPr lang="en-US" sz="2000" baseline="0" dirty="0"/>
                        <a:t> Gaps</a:t>
                      </a:r>
                      <a:endParaRPr lang="en-US" sz="2000" dirty="0"/>
                    </a:p>
                  </a:txBody>
                  <a:tcPr/>
                </a:tc>
                <a:tc>
                  <a:txBody>
                    <a:bodyPr/>
                    <a:lstStyle/>
                    <a:p>
                      <a:pPr algn="ctr"/>
                      <a:r>
                        <a:rPr lang="en-US" sz="2000" dirty="0"/>
                        <a:t># Of</a:t>
                      </a:r>
                      <a:r>
                        <a:rPr lang="en-US" sz="2000" baseline="0" dirty="0"/>
                        <a:t> Differing Base Pairs</a:t>
                      </a:r>
                      <a:endParaRPr lang="en-US" sz="2000" dirty="0"/>
                    </a:p>
                  </a:txBody>
                  <a:tcPr/>
                </a:tc>
                <a:tc>
                  <a:txBody>
                    <a:bodyPr/>
                    <a:lstStyle/>
                    <a:p>
                      <a:pPr algn="ctr"/>
                      <a:r>
                        <a:rPr lang="en-US" sz="2000" dirty="0"/>
                        <a:t>Gram Strain Identification</a:t>
                      </a:r>
                    </a:p>
                  </a:txBody>
                  <a:tcPr/>
                </a:tc>
                <a:extLst>
                  <a:ext uri="{0D108BD9-81ED-4DB2-BD59-A6C34878D82A}">
                    <a16:rowId xmlns:a16="http://schemas.microsoft.com/office/drawing/2014/main" val="10000"/>
                  </a:ext>
                </a:extLst>
              </a:tr>
              <a:tr h="1063357">
                <a:tc>
                  <a:txBody>
                    <a:bodyPr/>
                    <a:lstStyle/>
                    <a:p>
                      <a:pPr marL="0" marR="0" algn="ctr">
                        <a:spcBef>
                          <a:spcPts val="0"/>
                        </a:spcBef>
                        <a:spcAft>
                          <a:spcPts val="0"/>
                        </a:spcAft>
                      </a:pPr>
                      <a:r>
                        <a:rPr lang="en-US" sz="2000" i="1" dirty="0">
                          <a:effectLst/>
                        </a:rPr>
                        <a:t>Pseudomonas brenneri </a:t>
                      </a:r>
                      <a:r>
                        <a:rPr lang="en-US" sz="2000" i="0" dirty="0">
                          <a:effectLst/>
                        </a:rPr>
                        <a:t>s</a:t>
                      </a:r>
                      <a:r>
                        <a:rPr lang="en-US" sz="2000" dirty="0">
                          <a:effectLst/>
                        </a:rPr>
                        <a:t>train CFML97-391</a:t>
                      </a:r>
                      <a:endParaRPr lang="en-US" sz="2000" dirty="0">
                        <a:effectLst/>
                        <a:latin typeface="Calibri"/>
                        <a:ea typeface="ＭＳ 明朝"/>
                        <a:cs typeface="Calibri"/>
                      </a:endParaRPr>
                    </a:p>
                  </a:txBody>
                  <a:tcPr marL="68580" marR="68580" marT="0" marB="0"/>
                </a:tc>
                <a:tc>
                  <a:txBody>
                    <a:bodyPr/>
                    <a:lstStyle/>
                    <a:p>
                      <a:pPr algn="ctr"/>
                      <a:endParaRPr lang="en-US" sz="2000" dirty="0"/>
                    </a:p>
                    <a:p>
                      <a:pPr algn="ctr"/>
                      <a:r>
                        <a:rPr lang="en-US" sz="2000" dirty="0"/>
                        <a:t>99</a:t>
                      </a:r>
                    </a:p>
                  </a:txBody>
                  <a:tcPr/>
                </a:tc>
                <a:tc>
                  <a:txBody>
                    <a:bodyPr/>
                    <a:lstStyle/>
                    <a:p>
                      <a:pPr algn="ctr"/>
                      <a:endParaRPr lang="en-US" sz="2000" dirty="0"/>
                    </a:p>
                    <a:p>
                      <a:pPr algn="ctr"/>
                      <a:r>
                        <a:rPr lang="en-US" sz="2000" dirty="0"/>
                        <a:t>3</a:t>
                      </a:r>
                    </a:p>
                  </a:txBody>
                  <a:tcPr/>
                </a:tc>
                <a:tc>
                  <a:txBody>
                    <a:bodyPr/>
                    <a:lstStyle/>
                    <a:p>
                      <a:pPr algn="ctr"/>
                      <a:endParaRPr lang="en-US" sz="2000" dirty="0"/>
                    </a:p>
                    <a:p>
                      <a:pPr algn="ctr"/>
                      <a:r>
                        <a:rPr lang="en-US" sz="2000" dirty="0"/>
                        <a:t>4</a:t>
                      </a:r>
                    </a:p>
                  </a:txBody>
                  <a:tcPr/>
                </a:tc>
                <a:tc>
                  <a:txBody>
                    <a:bodyPr/>
                    <a:lstStyle/>
                    <a:p>
                      <a:pPr algn="ctr"/>
                      <a:endParaRPr lang="en-US" sz="2000" dirty="0"/>
                    </a:p>
                    <a:p>
                      <a:pPr algn="ctr"/>
                      <a:r>
                        <a:rPr lang="en-US" sz="2000" dirty="0"/>
                        <a:t>Gram Negative</a:t>
                      </a:r>
                    </a:p>
                  </a:txBody>
                  <a:tcPr/>
                </a:tc>
                <a:extLst>
                  <a:ext uri="{0D108BD9-81ED-4DB2-BD59-A6C34878D82A}">
                    <a16:rowId xmlns:a16="http://schemas.microsoft.com/office/drawing/2014/main" val="10001"/>
                  </a:ext>
                </a:extLst>
              </a:tr>
              <a:tr h="1063357">
                <a:tc>
                  <a:txBody>
                    <a:bodyPr/>
                    <a:lstStyle/>
                    <a:p>
                      <a:pPr marL="0" marR="0" indent="0" algn="ctr" defTabSz="2743200" rtl="0" eaLnBrk="1" fontAlgn="auto" latinLnBrk="0" hangingPunct="1">
                        <a:lnSpc>
                          <a:spcPct val="100000"/>
                        </a:lnSpc>
                        <a:spcBef>
                          <a:spcPts val="0"/>
                        </a:spcBef>
                        <a:spcAft>
                          <a:spcPts val="0"/>
                        </a:spcAft>
                        <a:buClrTx/>
                        <a:buSzTx/>
                        <a:buFontTx/>
                        <a:buNone/>
                        <a:tabLst/>
                        <a:defRPr/>
                      </a:pPr>
                      <a:r>
                        <a:rPr lang="en-US" sz="2000" i="1" dirty="0"/>
                        <a:t>Aeromonas encheleia </a:t>
                      </a:r>
                      <a:r>
                        <a:rPr lang="en-US" sz="2000" i="0" dirty="0"/>
                        <a:t>s</a:t>
                      </a:r>
                      <a:r>
                        <a:rPr lang="en-US" sz="2000" dirty="0"/>
                        <a:t>train CECT4342 </a:t>
                      </a:r>
                    </a:p>
                  </a:txBody>
                  <a:tcPr/>
                </a:tc>
                <a:tc>
                  <a:txBody>
                    <a:bodyPr/>
                    <a:lstStyle/>
                    <a:p>
                      <a:pPr algn="ctr"/>
                      <a:endParaRPr lang="en-US" sz="2000" dirty="0"/>
                    </a:p>
                    <a:p>
                      <a:pPr algn="ctr"/>
                      <a:r>
                        <a:rPr lang="en-US" sz="2000" dirty="0"/>
                        <a:t>99</a:t>
                      </a:r>
                    </a:p>
                  </a:txBody>
                  <a:tcPr/>
                </a:tc>
                <a:tc>
                  <a:txBody>
                    <a:bodyPr/>
                    <a:lstStyle/>
                    <a:p>
                      <a:pPr algn="ctr"/>
                      <a:endParaRPr lang="en-US" sz="2000" dirty="0"/>
                    </a:p>
                    <a:p>
                      <a:pPr algn="ctr"/>
                      <a:r>
                        <a:rPr lang="en-US" sz="2000" dirty="0"/>
                        <a:t>1</a:t>
                      </a:r>
                    </a:p>
                  </a:txBody>
                  <a:tcPr/>
                </a:tc>
                <a:tc>
                  <a:txBody>
                    <a:bodyPr/>
                    <a:lstStyle/>
                    <a:p>
                      <a:pPr algn="ctr"/>
                      <a:endParaRPr lang="en-US" sz="2000" dirty="0"/>
                    </a:p>
                    <a:p>
                      <a:pPr algn="ctr"/>
                      <a:r>
                        <a:rPr lang="en-US" sz="2000" dirty="0"/>
                        <a:t>2</a:t>
                      </a:r>
                    </a:p>
                  </a:txBody>
                  <a:tcPr/>
                </a:tc>
                <a:tc>
                  <a:txBody>
                    <a:bodyPr/>
                    <a:lstStyle/>
                    <a:p>
                      <a:pPr algn="ctr"/>
                      <a:endParaRPr lang="en-US" sz="2000" dirty="0"/>
                    </a:p>
                    <a:p>
                      <a:pPr algn="ctr"/>
                      <a:r>
                        <a:rPr lang="en-US" sz="2000" dirty="0"/>
                        <a:t>Gram Negative</a:t>
                      </a:r>
                    </a:p>
                  </a:txBody>
                  <a:tcPr/>
                </a:tc>
                <a:extLst>
                  <a:ext uri="{0D108BD9-81ED-4DB2-BD59-A6C34878D82A}">
                    <a16:rowId xmlns:a16="http://schemas.microsoft.com/office/drawing/2014/main" val="10002"/>
                  </a:ext>
                </a:extLst>
              </a:tr>
            </a:tbl>
          </a:graphicData>
        </a:graphic>
      </p:graphicFrame>
      <p:sp>
        <p:nvSpPr>
          <p:cNvPr id="54" name="Rectangle 53"/>
          <p:cNvSpPr/>
          <p:nvPr/>
        </p:nvSpPr>
        <p:spPr>
          <a:xfrm>
            <a:off x="13478483" y="21340425"/>
            <a:ext cx="13593054" cy="369332"/>
          </a:xfrm>
          <a:prstGeom prst="rect">
            <a:avLst/>
          </a:prstGeom>
          <a:ln>
            <a:noFill/>
          </a:ln>
        </p:spPr>
        <p:txBody>
          <a:bodyPr wrap="square">
            <a:spAutoFit/>
          </a:bodyPr>
          <a:lstStyle/>
          <a:p>
            <a:r>
              <a:rPr lang="en-US" b="1" dirty="0"/>
              <a:t>Table 1. The top alignments for 16s rRNA sequence of the water and sediment samples, respectively.</a:t>
            </a:r>
          </a:p>
        </p:txBody>
      </p:sp>
      <p:sp>
        <p:nvSpPr>
          <p:cNvPr id="56" name="TextBox 55"/>
          <p:cNvSpPr txBox="1"/>
          <p:nvPr/>
        </p:nvSpPr>
        <p:spPr>
          <a:xfrm>
            <a:off x="712419" y="34508290"/>
            <a:ext cx="12296970" cy="369332"/>
          </a:xfrm>
          <a:prstGeom prst="rect">
            <a:avLst/>
          </a:prstGeom>
          <a:noFill/>
        </p:spPr>
        <p:txBody>
          <a:bodyPr wrap="square" rtlCol="0">
            <a:spAutoFit/>
          </a:bodyPr>
          <a:lstStyle/>
          <a:p>
            <a:endParaRPr lang="en-US" dirty="0"/>
          </a:p>
        </p:txBody>
      </p:sp>
      <p:sp>
        <p:nvSpPr>
          <p:cNvPr id="57" name="Rectangle 56"/>
          <p:cNvSpPr/>
          <p:nvPr/>
        </p:nvSpPr>
        <p:spPr>
          <a:xfrm>
            <a:off x="329435" y="34164422"/>
            <a:ext cx="25293776" cy="2092881"/>
          </a:xfrm>
          <a:prstGeom prst="rect">
            <a:avLst/>
          </a:prstGeom>
        </p:spPr>
        <p:txBody>
          <a:bodyPr wrap="square">
            <a:spAutoFit/>
          </a:bodyPr>
          <a:lstStyle/>
          <a:p>
            <a:r>
              <a:rPr lang="en-US" sz="1600" baseline="30000" dirty="0"/>
              <a:t>1</a:t>
            </a:r>
            <a:r>
              <a:rPr lang="en-US" sz="1600" dirty="0"/>
              <a:t>Zeglin LH. 2015. Stream microbial diversity in response to environmental changes: review and synthesis of existing research. Frontiers in Microbiology. [Feb];6.</a:t>
            </a:r>
          </a:p>
          <a:p>
            <a:r>
              <a:rPr lang="en-US" sz="1600" baseline="30000" dirty="0"/>
              <a:t>2</a:t>
            </a:r>
            <a:r>
              <a:rPr lang="en-US" sz="1600" dirty="0"/>
              <a:t>Roland Wirth, </a:t>
            </a:r>
            <a:r>
              <a:rPr lang="en-US" sz="1600" dirty="0" err="1"/>
              <a:t>Etelka</a:t>
            </a:r>
            <a:r>
              <a:rPr lang="en-US" sz="1600" dirty="0"/>
              <a:t> </a:t>
            </a:r>
            <a:r>
              <a:rPr lang="en-US" sz="1600" dirty="0" err="1"/>
              <a:t>Kovács</a:t>
            </a:r>
            <a:r>
              <a:rPr lang="en-US" sz="1600" dirty="0"/>
              <a:t>, </a:t>
            </a:r>
            <a:r>
              <a:rPr lang="en-US" sz="1600" dirty="0" err="1"/>
              <a:t>Gergely</a:t>
            </a:r>
            <a:r>
              <a:rPr lang="en-US" sz="1600" dirty="0"/>
              <a:t> </a:t>
            </a:r>
            <a:r>
              <a:rPr lang="en-US" sz="1600" dirty="0" err="1"/>
              <a:t>Maróti</a:t>
            </a:r>
            <a:r>
              <a:rPr lang="en-US" sz="1600" dirty="0"/>
              <a:t>, </a:t>
            </a:r>
            <a:r>
              <a:rPr lang="en-US" sz="1600" dirty="0" err="1"/>
              <a:t>Zoltán</a:t>
            </a:r>
            <a:r>
              <a:rPr lang="en-US" sz="1600" dirty="0"/>
              <a:t> </a:t>
            </a:r>
            <a:r>
              <a:rPr lang="en-US" sz="1600" dirty="0" err="1"/>
              <a:t>Bagi</a:t>
            </a:r>
            <a:r>
              <a:rPr lang="en-US" sz="1600" dirty="0"/>
              <a:t> , </a:t>
            </a:r>
            <a:r>
              <a:rPr lang="en-US" sz="1600" dirty="0" err="1"/>
              <a:t>Gábor</a:t>
            </a:r>
            <a:r>
              <a:rPr lang="en-US" sz="1600" dirty="0"/>
              <a:t> </a:t>
            </a:r>
            <a:r>
              <a:rPr lang="en-US" sz="1600" dirty="0" err="1"/>
              <a:t>Rákhely</a:t>
            </a:r>
            <a:r>
              <a:rPr lang="en-US" sz="1600" dirty="0"/>
              <a:t>, and </a:t>
            </a:r>
            <a:r>
              <a:rPr lang="en-US" sz="1600" dirty="0" err="1"/>
              <a:t>Kornél</a:t>
            </a:r>
            <a:r>
              <a:rPr lang="en-US" sz="1600" dirty="0"/>
              <a:t> L </a:t>
            </a:r>
            <a:r>
              <a:rPr lang="en-US" sz="1600" dirty="0" err="1"/>
              <a:t>Kovács</a:t>
            </a:r>
            <a:r>
              <a:rPr lang="en-US" sz="1600" dirty="0"/>
              <a:t>. 2012. Characterization of a biogas-producing microbial community by short-read next generation DNA sequencing. Biotechnology for Biofuels. 5:41 </a:t>
            </a:r>
          </a:p>
          <a:p>
            <a:r>
              <a:rPr lang="en-US" sz="1600" baseline="30000" dirty="0"/>
              <a:t>3</a:t>
            </a:r>
            <a:r>
              <a:rPr lang="en-US" sz="1600" dirty="0"/>
              <a:t>Whitman W, Coleman D, Wiebe W. Prokaryotes: The unseen majority. Proceedings of the National Academy of Sciences. [Internet]. 1998; [cited 2017 April 2]; 95: 6578-6583</a:t>
            </a:r>
          </a:p>
          <a:p>
            <a:r>
              <a:rPr lang="en-US" sz="1600" baseline="30000" dirty="0"/>
              <a:t>4</a:t>
            </a:r>
            <a:r>
              <a:rPr lang="en-US" sz="1600" dirty="0"/>
              <a:t>Novakova D, </a:t>
            </a:r>
            <a:r>
              <a:rPr lang="en-US" sz="1600" dirty="0" err="1"/>
              <a:t>Svec</a:t>
            </a:r>
            <a:r>
              <a:rPr lang="en-US" sz="1600" dirty="0"/>
              <a:t> P, </a:t>
            </a:r>
            <a:r>
              <a:rPr lang="en-US" sz="1600" dirty="0" err="1"/>
              <a:t>Sedlacek</a:t>
            </a:r>
            <a:r>
              <a:rPr lang="en-US" sz="1600" dirty="0"/>
              <a:t> I. Characterization of </a:t>
            </a:r>
            <a:r>
              <a:rPr lang="en-US" sz="1600" i="1" dirty="0" err="1"/>
              <a:t>Aeromonas</a:t>
            </a:r>
            <a:r>
              <a:rPr lang="en-US" sz="1600" i="1" dirty="0"/>
              <a:t> </a:t>
            </a:r>
            <a:r>
              <a:rPr lang="en-US" sz="1600" i="1" dirty="0" err="1"/>
              <a:t>encheleia</a:t>
            </a:r>
            <a:r>
              <a:rPr lang="en-US" sz="1600" i="1" dirty="0"/>
              <a:t> </a:t>
            </a:r>
            <a:r>
              <a:rPr lang="en-US" sz="1600" dirty="0"/>
              <a:t>strains isolated from aquatic environments in the Czech Republic. The Society for Applied Microbiology. [Internet]. 2008; [cited 2017 April 2]; 48: 289-294</a:t>
            </a:r>
          </a:p>
          <a:p>
            <a:r>
              <a:rPr lang="en-US" sz="1600" baseline="30000" dirty="0"/>
              <a:t>5</a:t>
            </a:r>
            <a:r>
              <a:rPr lang="en-US" sz="1600" dirty="0"/>
              <a:t>Curtis T and Sloan W. Prokaryotic diversity and its limits: microbial community structure in nature and implications for microbial ecology. Current opinion in microbiology. [Internet]. 2004; [cited 2017 April 2]: 7: 221-226</a:t>
            </a:r>
          </a:p>
          <a:p>
            <a:r>
              <a:rPr lang="en-US" sz="1600" baseline="30000" dirty="0"/>
              <a:t>6</a:t>
            </a:r>
            <a:r>
              <a:rPr lang="en-US" sz="1600" dirty="0"/>
              <a:t>Baida N, </a:t>
            </a:r>
            <a:r>
              <a:rPr lang="en-US" sz="1600" dirty="0" err="1"/>
              <a:t>Yazourh</a:t>
            </a:r>
            <a:r>
              <a:rPr lang="en-US" sz="1600" dirty="0"/>
              <a:t> A, Singer E, Izard D. </a:t>
            </a:r>
            <a:r>
              <a:rPr lang="en-US" sz="1600" i="1" dirty="0"/>
              <a:t>Pseudomonas </a:t>
            </a:r>
            <a:r>
              <a:rPr lang="en-US" sz="1600" i="1" dirty="0" err="1"/>
              <a:t>brenneri</a:t>
            </a:r>
            <a:r>
              <a:rPr lang="en-US" sz="1600" dirty="0"/>
              <a:t> sp. </a:t>
            </a:r>
            <a:r>
              <a:rPr lang="en-US" sz="1600" dirty="0" err="1"/>
              <a:t>nov.</a:t>
            </a:r>
            <a:r>
              <a:rPr lang="en-US" sz="1600" dirty="0"/>
              <a:t>, a new species isolated from natural mineral waters. Research in microbiology. [Internet]. 2001; [cited 2017 April 2]; 5: 493-502</a:t>
            </a:r>
          </a:p>
          <a:p>
            <a:r>
              <a:rPr lang="en-US" sz="1600" baseline="30000" dirty="0"/>
              <a:t>7</a:t>
            </a:r>
            <a:r>
              <a:rPr lang="en-US" sz="1600" dirty="0"/>
              <a:t>Feng B, Li X, Wang J, Hu Z, Meng H, Xiang L, Quan Z. Bacterial diversity of water and sediment in the </a:t>
            </a:r>
            <a:r>
              <a:rPr lang="en-US" sz="1600" dirty="0" err="1"/>
              <a:t>Changjiang</a:t>
            </a:r>
            <a:r>
              <a:rPr lang="en-US" sz="1600" dirty="0"/>
              <a:t> estuary and coastal area of the East China Sea. Federation of European Microbiological Societies. [Internet]. 2009: [cited 2017 April 2]; 70: 236-248</a:t>
            </a:r>
          </a:p>
          <a:p>
            <a:endParaRPr lang="en-US" dirty="0"/>
          </a:p>
        </p:txBody>
      </p:sp>
      <p:sp>
        <p:nvSpPr>
          <p:cNvPr id="7" name="TextBox 6"/>
          <p:cNvSpPr txBox="1"/>
          <p:nvPr/>
        </p:nvSpPr>
        <p:spPr>
          <a:xfrm>
            <a:off x="13896575" y="3270294"/>
            <a:ext cx="13149300" cy="1015663"/>
          </a:xfrm>
          <a:prstGeom prst="rect">
            <a:avLst/>
          </a:prstGeom>
          <a:solidFill>
            <a:schemeClr val="accent1">
              <a:lumMod val="40000"/>
              <a:lumOff val="60000"/>
            </a:schemeClr>
          </a:solidFill>
          <a:ln>
            <a:solidFill>
              <a:srgbClr val="000000"/>
            </a:solidFill>
          </a:ln>
        </p:spPr>
        <p:txBody>
          <a:bodyPr wrap="square" rtlCol="0">
            <a:spAutoFit/>
          </a:bodyPr>
          <a:lstStyle/>
          <a:p>
            <a:pPr algn="ctr"/>
            <a:r>
              <a:rPr lang="en-US" sz="6000" dirty="0"/>
              <a:t>Results </a:t>
            </a:r>
          </a:p>
        </p:txBody>
      </p:sp>
      <p:graphicFrame>
        <p:nvGraphicFramePr>
          <p:cNvPr id="41" name="Chart 40">
            <a:extLst>
              <a:ext uri="{FF2B5EF4-FFF2-40B4-BE49-F238E27FC236}">
                <a16:creationId xmlns:a16="http://schemas.microsoft.com/office/drawing/2014/main" id="{D7BD4579-902C-4719-A77C-BF7B6055570E}"/>
              </a:ext>
            </a:extLst>
          </p:cNvPr>
          <p:cNvGraphicFramePr>
            <a:graphicFrameLocks/>
          </p:cNvGraphicFramePr>
          <p:nvPr>
            <p:extLst>
              <p:ext uri="{D42A27DB-BD31-4B8C-83A1-F6EECF244321}">
                <p14:modId xmlns:p14="http://schemas.microsoft.com/office/powerpoint/2010/main" val="189465107"/>
              </p:ext>
            </p:extLst>
          </p:nvPr>
        </p:nvGraphicFramePr>
        <p:xfrm>
          <a:off x="19874877" y="11227675"/>
          <a:ext cx="7196660" cy="4862201"/>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524025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16606</TotalTime>
  <Words>1114</Words>
  <Application>Microsoft Office PowerPoint</Application>
  <PresentationFormat>Custom</PresentationFormat>
  <Paragraphs>108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MS Mincho</vt:lpstr>
      <vt:lpstr>MS Mincho</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Meagan St. John</dc:creator>
  <cp:lastModifiedBy>Meagan St. John</cp:lastModifiedBy>
  <cp:revision>75</cp:revision>
  <dcterms:created xsi:type="dcterms:W3CDTF">2017-03-29T13:29:35Z</dcterms:created>
  <dcterms:modified xsi:type="dcterms:W3CDTF">2017-12-03T02:05:55Z</dcterms:modified>
</cp:coreProperties>
</file>