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charts/chart10.xml" ContentType="application/vnd.openxmlformats-officedocument.drawingml.chart+xml"/>
  <Override PartName="/ppt/theme/themeOverride1.xml" ContentType="application/vnd.openxmlformats-officedocument.themeOverride+xml"/>
  <Override PartName="/ppt/charts/chart11.xml" ContentType="application/vnd.openxmlformats-officedocument.drawingml.chart+xml"/>
  <Override PartName="/ppt/theme/themeOverride2.xml" ContentType="application/vnd.openxmlformats-officedocument.themeOverride+xml"/>
  <Override PartName="/ppt/charts/chart12.xml" ContentType="application/vnd.openxmlformats-officedocument.drawingml.chart+xml"/>
  <Override PartName="/ppt/theme/themeOverride3.xml" ContentType="application/vnd.openxmlformats-officedocument.themeOverride+xml"/>
  <Override PartName="/ppt/charts/chart13.xml" ContentType="application/vnd.openxmlformats-officedocument.drawingml.chart+xml"/>
  <Override PartName="/ppt/theme/themeOverride4.xml" ContentType="application/vnd.openxmlformats-officedocument.themeOverride+xml"/>
  <Override PartName="/ppt/charts/chart14.xml" ContentType="application/vnd.openxmlformats-officedocument.drawingml.chart+xml"/>
  <Override PartName="/ppt/theme/themeOverride5.xml" ContentType="application/vnd.openxmlformats-officedocument.themeOverride+xml"/>
  <Override PartName="/ppt/charts/chart15.xml" ContentType="application/vnd.openxmlformats-officedocument.drawingml.chart+xml"/>
  <Override PartName="/ppt/theme/themeOverride6.xml" ContentType="application/vnd.openxmlformats-officedocument.themeOverride+xml"/>
  <Override PartName="/ppt/charts/chart16.xml" ContentType="application/vnd.openxmlformats-officedocument.drawingml.chart+xml"/>
  <Override PartName="/ppt/charts/style9.xml" ContentType="application/vnd.ms-office.chartstyle+xml"/>
  <Override PartName="/ppt/charts/colors9.xml" ContentType="application/vnd.ms-office.chartcolorstyle+xml"/>
  <Override PartName="/ppt/charts/chart17.xml" ContentType="application/vnd.openxmlformats-officedocument.drawingml.chart+xml"/>
  <Override PartName="/ppt/drawings/drawing2.xml" ContentType="application/vnd.openxmlformats-officedocument.drawingml.chartshapes+xml"/>
  <Override PartName="/ppt/charts/chart18.xml" ContentType="application/vnd.openxmlformats-officedocument.drawingml.chart+xml"/>
  <Override PartName="/ppt/theme/themeOverride7.xml" ContentType="application/vnd.openxmlformats-officedocument.themeOverride+xml"/>
  <Override PartName="/ppt/charts/chart19.xml" ContentType="application/vnd.openxmlformats-officedocument.drawingml.chart+xml"/>
  <Override PartName="/ppt/drawings/drawing3.xml" ContentType="application/vnd.openxmlformats-officedocument.drawingml.chartshapes+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36576000"/>
  <p:notesSz cx="6858000" cy="9144000"/>
  <p:defaultTextStyle>
    <a:defPPr>
      <a:defRPr lang="en-US"/>
    </a:defPPr>
    <a:lvl1pPr marL="0" algn="l" defTabSz="5016124" rtl="0" eaLnBrk="1" latinLnBrk="0" hangingPunct="1">
      <a:defRPr sz="9900" kern="1200">
        <a:solidFill>
          <a:schemeClr val="tx1"/>
        </a:solidFill>
        <a:latin typeface="+mn-lt"/>
        <a:ea typeface="+mn-ea"/>
        <a:cs typeface="+mn-cs"/>
      </a:defRPr>
    </a:lvl1pPr>
    <a:lvl2pPr marL="2508062" algn="l" defTabSz="5016124" rtl="0" eaLnBrk="1" latinLnBrk="0" hangingPunct="1">
      <a:defRPr sz="9900" kern="1200">
        <a:solidFill>
          <a:schemeClr val="tx1"/>
        </a:solidFill>
        <a:latin typeface="+mn-lt"/>
        <a:ea typeface="+mn-ea"/>
        <a:cs typeface="+mn-cs"/>
      </a:defRPr>
    </a:lvl2pPr>
    <a:lvl3pPr marL="5016124" algn="l" defTabSz="5016124" rtl="0" eaLnBrk="1" latinLnBrk="0" hangingPunct="1">
      <a:defRPr sz="9900" kern="1200">
        <a:solidFill>
          <a:schemeClr val="tx1"/>
        </a:solidFill>
        <a:latin typeface="+mn-lt"/>
        <a:ea typeface="+mn-ea"/>
        <a:cs typeface="+mn-cs"/>
      </a:defRPr>
    </a:lvl3pPr>
    <a:lvl4pPr marL="7524186" algn="l" defTabSz="5016124" rtl="0" eaLnBrk="1" latinLnBrk="0" hangingPunct="1">
      <a:defRPr sz="9900" kern="1200">
        <a:solidFill>
          <a:schemeClr val="tx1"/>
        </a:solidFill>
        <a:latin typeface="+mn-lt"/>
        <a:ea typeface="+mn-ea"/>
        <a:cs typeface="+mn-cs"/>
      </a:defRPr>
    </a:lvl4pPr>
    <a:lvl5pPr marL="10032248" algn="l" defTabSz="5016124" rtl="0" eaLnBrk="1" latinLnBrk="0" hangingPunct="1">
      <a:defRPr sz="9900" kern="1200">
        <a:solidFill>
          <a:schemeClr val="tx1"/>
        </a:solidFill>
        <a:latin typeface="+mn-lt"/>
        <a:ea typeface="+mn-ea"/>
        <a:cs typeface="+mn-cs"/>
      </a:defRPr>
    </a:lvl5pPr>
    <a:lvl6pPr marL="12540310" algn="l" defTabSz="5016124" rtl="0" eaLnBrk="1" latinLnBrk="0" hangingPunct="1">
      <a:defRPr sz="9900" kern="1200">
        <a:solidFill>
          <a:schemeClr val="tx1"/>
        </a:solidFill>
        <a:latin typeface="+mn-lt"/>
        <a:ea typeface="+mn-ea"/>
        <a:cs typeface="+mn-cs"/>
      </a:defRPr>
    </a:lvl6pPr>
    <a:lvl7pPr marL="15048372" algn="l" defTabSz="5016124" rtl="0" eaLnBrk="1" latinLnBrk="0" hangingPunct="1">
      <a:defRPr sz="9900" kern="1200">
        <a:solidFill>
          <a:schemeClr val="tx1"/>
        </a:solidFill>
        <a:latin typeface="+mn-lt"/>
        <a:ea typeface="+mn-ea"/>
        <a:cs typeface="+mn-cs"/>
      </a:defRPr>
    </a:lvl7pPr>
    <a:lvl8pPr marL="17556434" algn="l" defTabSz="5016124" rtl="0" eaLnBrk="1" latinLnBrk="0" hangingPunct="1">
      <a:defRPr sz="9900" kern="1200">
        <a:solidFill>
          <a:schemeClr val="tx1"/>
        </a:solidFill>
        <a:latin typeface="+mn-lt"/>
        <a:ea typeface="+mn-ea"/>
        <a:cs typeface="+mn-cs"/>
      </a:defRPr>
    </a:lvl8pPr>
    <a:lvl9pPr marL="20064496" algn="l" defTabSz="5016124" rtl="0" eaLnBrk="1" latinLnBrk="0" hangingPunct="1">
      <a:defRPr sz="9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624"/>
    <p:restoredTop sz="99877" autoAdjust="0"/>
  </p:normalViewPr>
  <p:slideViewPr>
    <p:cSldViewPr>
      <p:cViewPr varScale="1">
        <p:scale>
          <a:sx n="21" d="100"/>
          <a:sy n="21" d="100"/>
        </p:scale>
        <p:origin x="1984" y="272"/>
      </p:cViewPr>
      <p:guideLst>
        <p:guide orient="horz" pos="11520"/>
        <p:guide pos="1612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2" Type="http://schemas.openxmlformats.org/officeDocument/2006/relationships/oleObject" Target="file:////C:\Users\solesal\Downloads\13%20plex%20cytokines%20T%20cell%201%202%20AS%20resveratrol.xlsx" TargetMode="External"/><Relationship Id="rId1" Type="http://schemas.openxmlformats.org/officeDocument/2006/relationships/themeOverride" Target="../theme/themeOverride1.xml"/></Relationships>
</file>

<file path=ppt/charts/_rels/chart11.xml.rels><?xml version="1.0" encoding="UTF-8" standalone="yes"?>
<Relationships xmlns="http://schemas.openxmlformats.org/package/2006/relationships"><Relationship Id="rId2" Type="http://schemas.openxmlformats.org/officeDocument/2006/relationships/oleObject" Target="file:////C:\Users\solesal\Downloads\13%20plex%20cytokines%20T%20cell%201%202%20AS%20resveratrol.xlsx" TargetMode="External"/><Relationship Id="rId1" Type="http://schemas.openxmlformats.org/officeDocument/2006/relationships/themeOverride" Target="../theme/themeOverride2.xml"/></Relationships>
</file>

<file path=ppt/charts/_rels/chart12.xml.rels><?xml version="1.0" encoding="UTF-8" standalone="yes"?>
<Relationships xmlns="http://schemas.openxmlformats.org/package/2006/relationships"><Relationship Id="rId2" Type="http://schemas.openxmlformats.org/officeDocument/2006/relationships/oleObject" Target="file:////C:\Users\solesal\Downloads\13%20plex%20cytokines%20T%20cell%201%202%20AS%20resveratrol.xlsx" TargetMode="External"/><Relationship Id="rId1" Type="http://schemas.openxmlformats.org/officeDocument/2006/relationships/themeOverride" Target="../theme/themeOverride3.xml"/></Relationships>
</file>

<file path=ppt/charts/_rels/chart13.xml.rels><?xml version="1.0" encoding="UTF-8" standalone="yes"?>
<Relationships xmlns="http://schemas.openxmlformats.org/package/2006/relationships"><Relationship Id="rId2" Type="http://schemas.openxmlformats.org/officeDocument/2006/relationships/oleObject" Target="file:////C:\Users\solesal\Downloads\13%20plex%20cytokines%20T%20cell%201%202%20AS%20resveratrol.xlsx" TargetMode="External"/><Relationship Id="rId1" Type="http://schemas.openxmlformats.org/officeDocument/2006/relationships/themeOverride" Target="../theme/themeOverride4.xml"/></Relationships>
</file>

<file path=ppt/charts/_rels/chart14.xml.rels><?xml version="1.0" encoding="UTF-8" standalone="yes"?>
<Relationships xmlns="http://schemas.openxmlformats.org/package/2006/relationships"><Relationship Id="rId2" Type="http://schemas.openxmlformats.org/officeDocument/2006/relationships/oleObject" Target="file:////C:\Users\solesal\Downloads\13%20plex%20cytokines%20T%20cell%201%202%20AS%20resveratrol.xlsx" TargetMode="External"/><Relationship Id="rId1" Type="http://schemas.openxmlformats.org/officeDocument/2006/relationships/themeOverride" Target="../theme/themeOverride5.xml"/></Relationships>
</file>

<file path=ppt/charts/_rels/chart15.xml.rels><?xml version="1.0" encoding="UTF-8" standalone="yes"?>
<Relationships xmlns="http://schemas.openxmlformats.org/package/2006/relationships"><Relationship Id="rId2" Type="http://schemas.openxmlformats.org/officeDocument/2006/relationships/oleObject" Target="file:////C:\Users\solesal\Downloads\13%20plex%20cytokines%20T%20cell%201%202%20AS%20resveratrol.xlsx" TargetMode="External"/><Relationship Id="rId1" Type="http://schemas.openxmlformats.org/officeDocument/2006/relationships/themeOverride" Target="../theme/themeOverride6.xml"/></Relationships>
</file>

<file path=ppt/charts/_rels/chart16.xml.rels><?xml version="1.0" encoding="UTF-8" standalone="yes"?>
<Relationships xmlns="http://schemas.openxmlformats.org/package/2006/relationships"><Relationship Id="rId3" Type="http://schemas.openxmlformats.org/officeDocument/2006/relationships/oleObject" Target="file:////Users\waterdiagram337\Downloads\ELISA%203%20AS.xlsx" TargetMode="External"/><Relationship Id="rId2" Type="http://schemas.microsoft.com/office/2011/relationships/chartColorStyle" Target="colors9.xml"/><Relationship Id="rId1" Type="http://schemas.microsoft.com/office/2011/relationships/chartStyle" Target="style9.xml"/></Relationships>
</file>

<file path=ppt/charts/_rels/chart17.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18.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7.xml"/></Relationships>
</file>

<file path=ppt/charts/_rels/chart19.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2.xlsx"/></Relationships>
</file>

<file path=ppt/charts/_rels/chart2.xml.rels><?xml version="1.0" encoding="UTF-8" standalone="yes"?>
<Relationships xmlns="http://schemas.openxmlformats.org/package/2006/relationships"><Relationship Id="rId3" Type="http://schemas.openxmlformats.org/officeDocument/2006/relationships/oleObject" Target="file:////Users\waterdiagram337\Downloads\RT-PCR%20resveratrol%20TF.xlsx" TargetMode="External"/><Relationship Id="rId2" Type="http://schemas.microsoft.com/office/2011/relationships/chartColorStyle" Target="colors1.xml"/><Relationship Id="rId1" Type="http://schemas.microsoft.com/office/2011/relationships/chartStyle" Target="style1.xml"/></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3.xml.rels><?xml version="1.0" encoding="UTF-8" standalone="yes"?>
<Relationships xmlns="http://schemas.openxmlformats.org/package/2006/relationships"><Relationship Id="rId3" Type="http://schemas.openxmlformats.org/officeDocument/2006/relationships/oleObject" Target="file:////Users\waterdiagram337\Downloads\RT-PCR%20resveratrol%20TF.xlsx" TargetMode="External"/><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oleObject" Target="file:////Users\waterdiagram337\Downloads\RT-PCR%20resveratrol%20TF.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Users\waterdiagram337\Downloads\RT-PCR%20resveratrol%20TF.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Users\waterdiagram337\Downloads\AKT%20resveratrol.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Users\waterdiagram337\Downloads\AKT%20resveratrol.xlsx" TargetMode="External"/><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oleObject" Target="file:////Users\waterdiagram337\Downloads\AKT%20resveratrol.xlsx" TargetMode="External"/><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oleObject" Target="file:////Users\waterdiagram337\Downloads\AKT%20resveratrol.xlsx"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819100102791401"/>
          <c:y val="0.204035508107511"/>
          <c:w val="0.505676339068728"/>
          <c:h val="0.63097892869248795"/>
        </c:manualLayout>
      </c:layout>
      <c:scatterChart>
        <c:scatterStyle val="lineMarker"/>
        <c:varyColors val="0"/>
        <c:ser>
          <c:idx val="0"/>
          <c:order val="0"/>
          <c:tx>
            <c:strRef>
              <c:f>'Plate 2- With tumor cells'!$D$13</c:f>
              <c:strCache>
                <c:ptCount val="1"/>
                <c:pt idx="0">
                  <c:v>T cells</c:v>
                </c:pt>
              </c:strCache>
            </c:strRef>
          </c:tx>
          <c:errBars>
            <c:errDir val="y"/>
            <c:errBarType val="plus"/>
            <c:errValType val="cust"/>
            <c:noEndCap val="1"/>
            <c:plus>
              <c:numRef>
                <c:f>'Plate 2- With tumor cells'!$D$22:$D$26</c:f>
                <c:numCache>
                  <c:formatCode>General</c:formatCode>
                  <c:ptCount val="5"/>
                  <c:pt idx="0">
                    <c:v>2.51661147842359E-3</c:v>
                  </c:pt>
                  <c:pt idx="1">
                    <c:v>1.5275252316519501E-3</c:v>
                  </c:pt>
                  <c:pt idx="2">
                    <c:v>1E-3</c:v>
                  </c:pt>
                  <c:pt idx="3">
                    <c:v>1.1547005383792501E-3</c:v>
                  </c:pt>
                  <c:pt idx="4">
                    <c:v>2.08166599946613E-3</c:v>
                  </c:pt>
                </c:numCache>
              </c:numRef>
            </c:plus>
            <c:minus>
              <c:numLit>
                <c:formatCode>General</c:formatCode>
                <c:ptCount val="1"/>
                <c:pt idx="0">
                  <c:v>1</c:v>
                </c:pt>
              </c:numLit>
            </c:minus>
          </c:errBars>
          <c:errBars>
            <c:errDir val="x"/>
            <c:errBarType val="both"/>
            <c:errValType val="fixedVal"/>
            <c:noEndCap val="0"/>
            <c:val val="1"/>
          </c:errBars>
          <c:xVal>
            <c:numRef>
              <c:f>'Plate 2- With tumor cells'!$C$14:$C$18</c:f>
              <c:numCache>
                <c:formatCode>General</c:formatCode>
                <c:ptCount val="5"/>
                <c:pt idx="0">
                  <c:v>0</c:v>
                </c:pt>
                <c:pt idx="1">
                  <c:v>1</c:v>
                </c:pt>
                <c:pt idx="2">
                  <c:v>5</c:v>
                </c:pt>
                <c:pt idx="3">
                  <c:v>10</c:v>
                </c:pt>
                <c:pt idx="4">
                  <c:v>25</c:v>
                </c:pt>
              </c:numCache>
            </c:numRef>
          </c:xVal>
          <c:yVal>
            <c:numRef>
              <c:f>'Plate 2- With tumor cells'!$D$14:$D$18</c:f>
              <c:numCache>
                <c:formatCode>General</c:formatCode>
                <c:ptCount val="5"/>
                <c:pt idx="0">
                  <c:v>0.62433333333333296</c:v>
                </c:pt>
                <c:pt idx="1">
                  <c:v>0.60266666666666702</c:v>
                </c:pt>
                <c:pt idx="2">
                  <c:v>0.53500000000000003</c:v>
                </c:pt>
                <c:pt idx="3">
                  <c:v>0.50166666666666704</c:v>
                </c:pt>
                <c:pt idx="4">
                  <c:v>0.44366666666666699</c:v>
                </c:pt>
              </c:numCache>
            </c:numRef>
          </c:yVal>
          <c:smooth val="0"/>
          <c:extLst>
            <c:ext xmlns:c16="http://schemas.microsoft.com/office/drawing/2014/chart" uri="{C3380CC4-5D6E-409C-BE32-E72D297353CC}">
              <c16:uniqueId val="{00000000-1EE7-AA42-9868-CD0AEC11F452}"/>
            </c:ext>
          </c:extLst>
        </c:ser>
        <c:ser>
          <c:idx val="1"/>
          <c:order val="1"/>
          <c:tx>
            <c:strRef>
              <c:f>'Plate 2- With tumor cells'!$E$13</c:f>
              <c:strCache>
                <c:ptCount val="1"/>
                <c:pt idx="0">
                  <c:v>WT PD1 T cells</c:v>
                </c:pt>
              </c:strCache>
            </c:strRef>
          </c:tx>
          <c:errBars>
            <c:errDir val="y"/>
            <c:errBarType val="plus"/>
            <c:errValType val="cust"/>
            <c:noEndCap val="1"/>
            <c:plus>
              <c:numRef>
                <c:f>'Plate 2- With tumor cells'!$E$22:$E$26</c:f>
                <c:numCache>
                  <c:formatCode>General</c:formatCode>
                  <c:ptCount val="5"/>
                  <c:pt idx="0">
                    <c:v>2.6457513110645899E-3</c:v>
                  </c:pt>
                  <c:pt idx="1">
                    <c:v>3.2145502536643201E-3</c:v>
                  </c:pt>
                  <c:pt idx="2">
                    <c:v>2E-3</c:v>
                  </c:pt>
                  <c:pt idx="3">
                    <c:v>1E-3</c:v>
                  </c:pt>
                  <c:pt idx="4">
                    <c:v>1E-3</c:v>
                  </c:pt>
                </c:numCache>
              </c:numRef>
            </c:plus>
            <c:minus>
              <c:numLit>
                <c:formatCode>General</c:formatCode>
                <c:ptCount val="1"/>
                <c:pt idx="0">
                  <c:v>1</c:v>
                </c:pt>
              </c:numLit>
            </c:minus>
          </c:errBars>
          <c:errBars>
            <c:errDir val="x"/>
            <c:errBarType val="both"/>
            <c:errValType val="fixedVal"/>
            <c:noEndCap val="0"/>
            <c:val val="1"/>
          </c:errBars>
          <c:xVal>
            <c:numRef>
              <c:f>'Plate 2- With tumor cells'!$C$14:$C$18</c:f>
              <c:numCache>
                <c:formatCode>General</c:formatCode>
                <c:ptCount val="5"/>
                <c:pt idx="0">
                  <c:v>0</c:v>
                </c:pt>
                <c:pt idx="1">
                  <c:v>1</c:v>
                </c:pt>
                <c:pt idx="2">
                  <c:v>5</c:v>
                </c:pt>
                <c:pt idx="3">
                  <c:v>10</c:v>
                </c:pt>
                <c:pt idx="4">
                  <c:v>25</c:v>
                </c:pt>
              </c:numCache>
            </c:numRef>
          </c:xVal>
          <c:yVal>
            <c:numRef>
              <c:f>'Plate 2- With tumor cells'!$E$14:$E$18</c:f>
              <c:numCache>
                <c:formatCode>General</c:formatCode>
                <c:ptCount val="5"/>
                <c:pt idx="0">
                  <c:v>0.626</c:v>
                </c:pt>
                <c:pt idx="1">
                  <c:v>0.60433333333333294</c:v>
                </c:pt>
                <c:pt idx="2">
                  <c:v>0.51400000000000001</c:v>
                </c:pt>
                <c:pt idx="3">
                  <c:v>0.503</c:v>
                </c:pt>
                <c:pt idx="4">
                  <c:v>0.46200000000000002</c:v>
                </c:pt>
              </c:numCache>
            </c:numRef>
          </c:yVal>
          <c:smooth val="0"/>
          <c:extLst>
            <c:ext xmlns:c16="http://schemas.microsoft.com/office/drawing/2014/chart" uri="{C3380CC4-5D6E-409C-BE32-E72D297353CC}">
              <c16:uniqueId val="{00000001-1EE7-AA42-9868-CD0AEC11F452}"/>
            </c:ext>
          </c:extLst>
        </c:ser>
        <c:ser>
          <c:idx val="2"/>
          <c:order val="2"/>
          <c:tx>
            <c:strRef>
              <c:f>'Plate 2- With tumor cells'!$F$13</c:f>
              <c:strCache>
                <c:ptCount val="1"/>
                <c:pt idx="0">
                  <c:v>CH PD1-CD28 T cells</c:v>
                </c:pt>
              </c:strCache>
            </c:strRef>
          </c:tx>
          <c:errBars>
            <c:errDir val="y"/>
            <c:errBarType val="plus"/>
            <c:errValType val="cust"/>
            <c:noEndCap val="1"/>
            <c:plus>
              <c:numRef>
                <c:f>'Plate 2- With tumor cells'!$F$22:$F$26</c:f>
                <c:numCache>
                  <c:formatCode>General</c:formatCode>
                  <c:ptCount val="5"/>
                  <c:pt idx="0">
                    <c:v>5.7735026918962601E-4</c:v>
                  </c:pt>
                  <c:pt idx="1">
                    <c:v>2.51661147842358E-3</c:v>
                  </c:pt>
                  <c:pt idx="2">
                    <c:v>3.2145502536642802E-3</c:v>
                  </c:pt>
                  <c:pt idx="3">
                    <c:v>2E-3</c:v>
                  </c:pt>
                  <c:pt idx="4">
                    <c:v>1.5275252316519501E-3</c:v>
                  </c:pt>
                </c:numCache>
              </c:numRef>
            </c:plus>
            <c:minus>
              <c:numLit>
                <c:formatCode>General</c:formatCode>
                <c:ptCount val="1"/>
                <c:pt idx="0">
                  <c:v>1</c:v>
                </c:pt>
              </c:numLit>
            </c:minus>
          </c:errBars>
          <c:errBars>
            <c:errDir val="x"/>
            <c:errBarType val="both"/>
            <c:errValType val="fixedVal"/>
            <c:noEndCap val="0"/>
            <c:val val="1"/>
          </c:errBars>
          <c:xVal>
            <c:numRef>
              <c:f>'Plate 2- With tumor cells'!$C$14:$C$18</c:f>
              <c:numCache>
                <c:formatCode>General</c:formatCode>
                <c:ptCount val="5"/>
                <c:pt idx="0">
                  <c:v>0</c:v>
                </c:pt>
                <c:pt idx="1">
                  <c:v>1</c:v>
                </c:pt>
                <c:pt idx="2">
                  <c:v>5</c:v>
                </c:pt>
                <c:pt idx="3">
                  <c:v>10</c:v>
                </c:pt>
                <c:pt idx="4">
                  <c:v>25</c:v>
                </c:pt>
              </c:numCache>
            </c:numRef>
          </c:xVal>
          <c:yVal>
            <c:numRef>
              <c:f>'Plate 2- With tumor cells'!$F$14:$F$18</c:f>
              <c:numCache>
                <c:formatCode>General</c:formatCode>
                <c:ptCount val="5"/>
                <c:pt idx="0">
                  <c:v>0.92633333333333301</c:v>
                </c:pt>
                <c:pt idx="1">
                  <c:v>0.713666666666667</c:v>
                </c:pt>
                <c:pt idx="2">
                  <c:v>0.68933333333333302</c:v>
                </c:pt>
                <c:pt idx="3">
                  <c:v>0.55400000000000005</c:v>
                </c:pt>
                <c:pt idx="4">
                  <c:v>0.48733333333333301</c:v>
                </c:pt>
              </c:numCache>
            </c:numRef>
          </c:yVal>
          <c:smooth val="0"/>
          <c:extLst>
            <c:ext xmlns:c16="http://schemas.microsoft.com/office/drawing/2014/chart" uri="{C3380CC4-5D6E-409C-BE32-E72D297353CC}">
              <c16:uniqueId val="{00000002-1EE7-AA42-9868-CD0AEC11F452}"/>
            </c:ext>
          </c:extLst>
        </c:ser>
        <c:ser>
          <c:idx val="3"/>
          <c:order val="3"/>
          <c:tx>
            <c:strRef>
              <c:f>'Plate 2- With tumor cells'!$G$13</c:f>
              <c:strCache>
                <c:ptCount val="1"/>
                <c:pt idx="0">
                  <c:v>CH PD1-Dap10 T cells</c:v>
                </c:pt>
              </c:strCache>
            </c:strRef>
          </c:tx>
          <c:errBars>
            <c:errDir val="y"/>
            <c:errBarType val="plus"/>
            <c:errValType val="cust"/>
            <c:noEndCap val="1"/>
            <c:plus>
              <c:numRef>
                <c:f>'Plate 2- With tumor cells'!$G$22:$G$26</c:f>
                <c:numCache>
                  <c:formatCode>General</c:formatCode>
                  <c:ptCount val="5"/>
                  <c:pt idx="0">
                    <c:v>2E-3</c:v>
                  </c:pt>
                  <c:pt idx="1">
                    <c:v>4.0414518843273801E-3</c:v>
                  </c:pt>
                  <c:pt idx="2">
                    <c:v>1.73205080756888E-3</c:v>
                  </c:pt>
                  <c:pt idx="3">
                    <c:v>2.08166599946613E-3</c:v>
                  </c:pt>
                  <c:pt idx="4">
                    <c:v>6.6583281184793997E-3</c:v>
                  </c:pt>
                </c:numCache>
              </c:numRef>
            </c:plus>
            <c:minus>
              <c:numLit>
                <c:formatCode>General</c:formatCode>
                <c:ptCount val="1"/>
                <c:pt idx="0">
                  <c:v>1</c:v>
                </c:pt>
              </c:numLit>
            </c:minus>
          </c:errBars>
          <c:errBars>
            <c:errDir val="x"/>
            <c:errBarType val="both"/>
            <c:errValType val="fixedVal"/>
            <c:noEndCap val="0"/>
            <c:val val="1"/>
          </c:errBars>
          <c:xVal>
            <c:numRef>
              <c:f>'Plate 2- With tumor cells'!$C$14:$C$18</c:f>
              <c:numCache>
                <c:formatCode>General</c:formatCode>
                <c:ptCount val="5"/>
                <c:pt idx="0">
                  <c:v>0</c:v>
                </c:pt>
                <c:pt idx="1">
                  <c:v>1</c:v>
                </c:pt>
                <c:pt idx="2">
                  <c:v>5</c:v>
                </c:pt>
                <c:pt idx="3">
                  <c:v>10</c:v>
                </c:pt>
                <c:pt idx="4">
                  <c:v>25</c:v>
                </c:pt>
              </c:numCache>
            </c:numRef>
          </c:xVal>
          <c:yVal>
            <c:numRef>
              <c:f>'Plate 2- With tumor cells'!$G$14:$G$18</c:f>
              <c:numCache>
                <c:formatCode>General</c:formatCode>
                <c:ptCount val="5"/>
                <c:pt idx="0">
                  <c:v>0.89700000000000002</c:v>
                </c:pt>
                <c:pt idx="1">
                  <c:v>0.71466666666666701</c:v>
                </c:pt>
                <c:pt idx="2">
                  <c:v>0.67300000000000004</c:v>
                </c:pt>
                <c:pt idx="3">
                  <c:v>0.51366666666666605</c:v>
                </c:pt>
                <c:pt idx="4">
                  <c:v>0.45266666666666699</c:v>
                </c:pt>
              </c:numCache>
            </c:numRef>
          </c:yVal>
          <c:smooth val="0"/>
          <c:extLst>
            <c:ext xmlns:c16="http://schemas.microsoft.com/office/drawing/2014/chart" uri="{C3380CC4-5D6E-409C-BE32-E72D297353CC}">
              <c16:uniqueId val="{00000003-1EE7-AA42-9868-CD0AEC11F452}"/>
            </c:ext>
          </c:extLst>
        </c:ser>
        <c:dLbls>
          <c:showLegendKey val="0"/>
          <c:showVal val="0"/>
          <c:showCatName val="0"/>
          <c:showSerName val="0"/>
          <c:showPercent val="0"/>
          <c:showBubbleSize val="0"/>
        </c:dLbls>
        <c:axId val="-587320320"/>
        <c:axId val="-792687648"/>
      </c:scatterChart>
      <c:valAx>
        <c:axId val="-587320320"/>
        <c:scaling>
          <c:orientation val="minMax"/>
          <c:min val="0"/>
        </c:scaling>
        <c:delete val="0"/>
        <c:axPos val="b"/>
        <c:title>
          <c:tx>
            <c:rich>
              <a:bodyPr/>
              <a:lstStyle/>
              <a:p>
                <a:pPr>
                  <a:defRPr sz="1600" b="0"/>
                </a:pPr>
                <a:r>
                  <a:rPr lang="en-US" sz="1600" b="0" i="0" baseline="0" dirty="0" err="1">
                    <a:effectLst/>
                  </a:rPr>
                  <a:t>nM</a:t>
                </a:r>
                <a:r>
                  <a:rPr lang="en-US" sz="1600" b="0" i="0" baseline="0" dirty="0">
                    <a:effectLst/>
                  </a:rPr>
                  <a:t> resveratrol</a:t>
                </a:r>
                <a:endParaRPr lang="en-US" sz="1600" b="0" dirty="0">
                  <a:effectLst/>
                </a:endParaRPr>
              </a:p>
            </c:rich>
          </c:tx>
          <c:overlay val="0"/>
        </c:title>
        <c:numFmt formatCode="General" sourceLinked="1"/>
        <c:majorTickMark val="out"/>
        <c:minorTickMark val="none"/>
        <c:tickLblPos val="nextTo"/>
        <c:txPr>
          <a:bodyPr/>
          <a:lstStyle/>
          <a:p>
            <a:pPr>
              <a:defRPr sz="1600"/>
            </a:pPr>
            <a:endParaRPr lang="en-US"/>
          </a:p>
        </c:txPr>
        <c:crossAx val="-792687648"/>
        <c:crosses val="autoZero"/>
        <c:crossBetween val="midCat"/>
      </c:valAx>
      <c:valAx>
        <c:axId val="-792687648"/>
        <c:scaling>
          <c:orientation val="minMax"/>
        </c:scaling>
        <c:delete val="0"/>
        <c:axPos val="l"/>
        <c:majorGridlines>
          <c:spPr>
            <a:ln>
              <a:solidFill>
                <a:schemeClr val="tx1"/>
              </a:solidFill>
            </a:ln>
          </c:spPr>
        </c:majorGridlines>
        <c:title>
          <c:tx>
            <c:rich>
              <a:bodyPr rot="-5400000" vert="horz"/>
              <a:lstStyle/>
              <a:p>
                <a:pPr>
                  <a:defRPr sz="1600" b="0"/>
                </a:pPr>
                <a:r>
                  <a:rPr lang="en-US" sz="1600" b="0" i="0" baseline="0">
                    <a:effectLst/>
                  </a:rPr>
                  <a:t>OD 570</a:t>
                </a:r>
                <a:endParaRPr lang="en-US" sz="1600" b="0">
                  <a:effectLst/>
                </a:endParaRPr>
              </a:p>
            </c:rich>
          </c:tx>
          <c:layout>
            <c:manualLayout>
              <c:xMode val="edge"/>
              <c:yMode val="edge"/>
              <c:x val="4.9746386227465599E-2"/>
              <c:y val="0.43629376639167999"/>
            </c:manualLayout>
          </c:layout>
          <c:overlay val="0"/>
        </c:title>
        <c:numFmt formatCode="General" sourceLinked="1"/>
        <c:majorTickMark val="out"/>
        <c:minorTickMark val="none"/>
        <c:tickLblPos val="nextTo"/>
        <c:spPr>
          <a:ln>
            <a:solidFill>
              <a:schemeClr val="tx1"/>
            </a:solidFill>
          </a:ln>
        </c:spPr>
        <c:txPr>
          <a:bodyPr/>
          <a:lstStyle/>
          <a:p>
            <a:pPr>
              <a:defRPr sz="1600"/>
            </a:pPr>
            <a:endParaRPr lang="en-US"/>
          </a:p>
        </c:txPr>
        <c:crossAx val="-587320320"/>
        <c:crosses val="autoZero"/>
        <c:crossBetween val="midCat"/>
        <c:majorUnit val="0.3"/>
      </c:valAx>
    </c:plotArea>
    <c:legend>
      <c:legendPos val="r"/>
      <c:layout>
        <c:manualLayout>
          <c:xMode val="edge"/>
          <c:yMode val="edge"/>
          <c:x val="0.72840949601185001"/>
          <c:y val="0.20154709827634401"/>
          <c:w val="0.23407496471147901"/>
          <c:h val="0.59801140276617404"/>
        </c:manualLayout>
      </c:layout>
      <c:overlay val="0"/>
      <c:txPr>
        <a:bodyPr/>
        <a:lstStyle/>
        <a:p>
          <a:pPr>
            <a:defRPr sz="1600"/>
          </a:pPr>
          <a:endParaRPr lang="en-US"/>
        </a:p>
      </c:txPr>
    </c:legend>
    <c:plotVisOnly val="1"/>
    <c:dispBlanksAs val="gap"/>
    <c:showDLblsOverMax val="0"/>
  </c:chart>
  <c:spPr>
    <a:ln>
      <a:noFill/>
    </a:ln>
  </c:sp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800" b="1" dirty="0">
                <a:solidFill>
                  <a:schemeClr val="tx1"/>
                </a:solidFill>
              </a:rPr>
              <a:t>IL-21</a:t>
            </a:r>
            <a:r>
              <a:rPr lang="en-US" sz="1800" b="1" baseline="0" dirty="0">
                <a:solidFill>
                  <a:schemeClr val="tx1"/>
                </a:solidFill>
              </a:rPr>
              <a:t> </a:t>
            </a:r>
            <a:endParaRPr lang="en-US" sz="1800" b="1" dirty="0">
              <a:solidFill>
                <a:schemeClr val="tx1"/>
              </a:solidFill>
            </a:endParaRPr>
          </a:p>
        </c:rich>
      </c:tx>
      <c:overlay val="0"/>
      <c:spPr>
        <a:noFill/>
        <a:ln>
          <a:noFill/>
        </a:ln>
        <a:effectLst/>
      </c:spPr>
    </c:title>
    <c:autoTitleDeleted val="0"/>
    <c:plotArea>
      <c:layout>
        <c:manualLayout>
          <c:layoutTarget val="inner"/>
          <c:xMode val="edge"/>
          <c:yMode val="edge"/>
          <c:x val="0.13354791177418612"/>
          <c:y val="0.10024191354543344"/>
          <c:w val="0.83428834553575537"/>
          <c:h val="0.77778694887701949"/>
        </c:manualLayout>
      </c:layout>
      <c:barChart>
        <c:barDir val="col"/>
        <c:grouping val="clustered"/>
        <c:varyColors val="0"/>
        <c:ser>
          <c:idx val="0"/>
          <c:order val="0"/>
          <c:tx>
            <c:strRef>
              <c:f>'[13 plex cytokines T cell 1 2 AS resveratrol.xlsx]IL-21'!$G$91</c:f>
              <c:strCache>
                <c:ptCount val="1"/>
                <c:pt idx="0">
                  <c:v>CHPD1-CD28</c:v>
                </c:pt>
              </c:strCache>
            </c:strRef>
          </c:tx>
          <c:spPr>
            <a:solidFill>
              <a:schemeClr val="accent1"/>
            </a:solidFill>
            <a:ln>
              <a:noFill/>
            </a:ln>
            <a:effectLst/>
          </c:spPr>
          <c:invertIfNegative val="0"/>
          <c:errBars>
            <c:errBarType val="both"/>
            <c:errValType val="cust"/>
            <c:noEndCap val="0"/>
            <c:plus>
              <c:numRef>
                <c:f>'[13 plex cytokines T cell 1 2 AS resveratrol.xlsx]IL-21'!$H$99:$L$99</c:f>
                <c:numCache>
                  <c:formatCode>General</c:formatCode>
                  <c:ptCount val="5"/>
                  <c:pt idx="0">
                    <c:v>2.0816659994661322</c:v>
                  </c:pt>
                  <c:pt idx="1">
                    <c:v>7.2341781380702352</c:v>
                  </c:pt>
                  <c:pt idx="2">
                    <c:v>1.7320508075688781</c:v>
                  </c:pt>
                  <c:pt idx="3">
                    <c:v>1.5275252316519461</c:v>
                  </c:pt>
                  <c:pt idx="4">
                    <c:v>2.6457513110645912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resveratrol.xlsx]IL-21'!$H$90:$L$90</c:f>
              <c:numCache>
                <c:formatCode>General</c:formatCode>
                <c:ptCount val="5"/>
                <c:pt idx="0">
                  <c:v>0</c:v>
                </c:pt>
                <c:pt idx="1">
                  <c:v>1</c:v>
                </c:pt>
                <c:pt idx="2">
                  <c:v>5</c:v>
                </c:pt>
                <c:pt idx="3">
                  <c:v>10</c:v>
                </c:pt>
                <c:pt idx="4">
                  <c:v>25</c:v>
                </c:pt>
              </c:numCache>
            </c:numRef>
          </c:cat>
          <c:val>
            <c:numRef>
              <c:f>'[13 plex cytokines T cell 1 2 AS resveratrol.xlsx]IL-21'!$H$91:$L$91</c:f>
              <c:numCache>
                <c:formatCode>General</c:formatCode>
                <c:ptCount val="5"/>
                <c:pt idx="0">
                  <c:v>503.6666666666668</c:v>
                </c:pt>
                <c:pt idx="1">
                  <c:v>466.6666666666668</c:v>
                </c:pt>
                <c:pt idx="2">
                  <c:v>405</c:v>
                </c:pt>
                <c:pt idx="3">
                  <c:v>387.6666666666668</c:v>
                </c:pt>
                <c:pt idx="4">
                  <c:v>324</c:v>
                </c:pt>
              </c:numCache>
            </c:numRef>
          </c:val>
          <c:extLst>
            <c:ext xmlns:c16="http://schemas.microsoft.com/office/drawing/2014/chart" uri="{C3380CC4-5D6E-409C-BE32-E72D297353CC}">
              <c16:uniqueId val="{00000000-1FAA-1E41-8C4C-114FDB373A0E}"/>
            </c:ext>
          </c:extLst>
        </c:ser>
        <c:ser>
          <c:idx val="1"/>
          <c:order val="1"/>
          <c:tx>
            <c:strRef>
              <c:f>'[13 plex cytokines T cell 1 2 AS resveratrol.xlsx]IL-21'!$G$92</c:f>
              <c:strCache>
                <c:ptCount val="1"/>
                <c:pt idx="0">
                  <c:v>CHPD1-DAP10</c:v>
                </c:pt>
              </c:strCache>
            </c:strRef>
          </c:tx>
          <c:spPr>
            <a:solidFill>
              <a:schemeClr val="accent3"/>
            </a:solidFill>
            <a:ln>
              <a:noFill/>
            </a:ln>
            <a:effectLst/>
          </c:spPr>
          <c:invertIfNegative val="0"/>
          <c:errBars>
            <c:errBarType val="both"/>
            <c:errValType val="cust"/>
            <c:noEndCap val="0"/>
            <c:plus>
              <c:numRef>
                <c:f>'[13 plex cytokines T cell 1 2 AS resveratrol.xlsx]IL-21'!$H$100:$L$100</c:f>
                <c:numCache>
                  <c:formatCode>General</c:formatCode>
                  <c:ptCount val="5"/>
                  <c:pt idx="0">
                    <c:v>4.5825756949558398</c:v>
                  </c:pt>
                  <c:pt idx="1">
                    <c:v>5.5677643628300224</c:v>
                  </c:pt>
                  <c:pt idx="2">
                    <c:v>9.0737717258774584</c:v>
                  </c:pt>
                  <c:pt idx="3">
                    <c:v>8.5440037453175162</c:v>
                  </c:pt>
                  <c:pt idx="4">
                    <c:v>3</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resveratrol.xlsx]IL-21'!$H$90:$L$90</c:f>
              <c:numCache>
                <c:formatCode>General</c:formatCode>
                <c:ptCount val="5"/>
                <c:pt idx="0">
                  <c:v>0</c:v>
                </c:pt>
                <c:pt idx="1">
                  <c:v>1</c:v>
                </c:pt>
                <c:pt idx="2">
                  <c:v>5</c:v>
                </c:pt>
                <c:pt idx="3">
                  <c:v>10</c:v>
                </c:pt>
                <c:pt idx="4">
                  <c:v>25</c:v>
                </c:pt>
              </c:numCache>
            </c:numRef>
          </c:cat>
          <c:val>
            <c:numRef>
              <c:f>'[13 plex cytokines T cell 1 2 AS resveratrol.xlsx]IL-21'!$H$92:$L$92</c:f>
              <c:numCache>
                <c:formatCode>General</c:formatCode>
                <c:ptCount val="5"/>
                <c:pt idx="0">
                  <c:v>537</c:v>
                </c:pt>
                <c:pt idx="1">
                  <c:v>480</c:v>
                </c:pt>
                <c:pt idx="2">
                  <c:v>412.6666666666668</c:v>
                </c:pt>
                <c:pt idx="3">
                  <c:v>388</c:v>
                </c:pt>
                <c:pt idx="4">
                  <c:v>332</c:v>
                </c:pt>
              </c:numCache>
            </c:numRef>
          </c:val>
          <c:extLst>
            <c:ext xmlns:c16="http://schemas.microsoft.com/office/drawing/2014/chart" uri="{C3380CC4-5D6E-409C-BE32-E72D297353CC}">
              <c16:uniqueId val="{00000001-1FAA-1E41-8C4C-114FDB373A0E}"/>
            </c:ext>
          </c:extLst>
        </c:ser>
        <c:dLbls>
          <c:showLegendKey val="0"/>
          <c:showVal val="0"/>
          <c:showCatName val="0"/>
          <c:showSerName val="0"/>
          <c:showPercent val="0"/>
          <c:showBubbleSize val="0"/>
        </c:dLbls>
        <c:gapWidth val="182"/>
        <c:axId val="-881695488"/>
        <c:axId val="-586816384"/>
      </c:barChart>
      <c:catAx>
        <c:axId val="-881695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86816384"/>
        <c:crosses val="autoZero"/>
        <c:auto val="1"/>
        <c:lblAlgn val="ctr"/>
        <c:lblOffset val="100"/>
        <c:noMultiLvlLbl val="0"/>
      </c:catAx>
      <c:valAx>
        <c:axId val="-586816384"/>
        <c:scaling>
          <c:orientation val="minMax"/>
          <c:max val="600"/>
          <c:min val="0"/>
        </c:scaling>
        <c:delete val="0"/>
        <c:axPos val="l"/>
        <c:majorGridlines>
          <c:spPr>
            <a:ln w="9525" cap="flat" cmpd="sng" algn="ctr">
              <a:solidFill>
                <a:sysClr val="windowText" lastClr="000000"/>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81695488"/>
        <c:crosses val="autoZero"/>
        <c:crossBetween val="between"/>
        <c:majorUnit val="150"/>
        <c:min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800" b="1" dirty="0">
                <a:solidFill>
                  <a:schemeClr val="tx1"/>
                </a:solidFill>
              </a:rPr>
              <a:t>IL-17A</a:t>
            </a:r>
            <a:r>
              <a:rPr lang="en-US" sz="1800" baseline="0" dirty="0">
                <a:solidFill>
                  <a:schemeClr val="tx1"/>
                </a:solidFill>
              </a:rPr>
              <a:t> </a:t>
            </a:r>
            <a:endParaRPr lang="en-US" sz="1800" dirty="0">
              <a:solidFill>
                <a:schemeClr val="tx1"/>
              </a:solidFill>
            </a:endParaRPr>
          </a:p>
        </c:rich>
      </c:tx>
      <c:overlay val="0"/>
      <c:spPr>
        <a:noFill/>
        <a:ln>
          <a:noFill/>
        </a:ln>
        <a:effectLst/>
      </c:spPr>
    </c:title>
    <c:autoTitleDeleted val="0"/>
    <c:plotArea>
      <c:layout/>
      <c:barChart>
        <c:barDir val="col"/>
        <c:grouping val="clustered"/>
        <c:varyColors val="0"/>
        <c:ser>
          <c:idx val="0"/>
          <c:order val="0"/>
          <c:tx>
            <c:strRef>
              <c:f>'[13 plex cytokines T cell 1 2 AS resveratrol.xlsx]IL-17A'!$G$91</c:f>
              <c:strCache>
                <c:ptCount val="1"/>
                <c:pt idx="0">
                  <c:v>CHPD1-CD28</c:v>
                </c:pt>
              </c:strCache>
            </c:strRef>
          </c:tx>
          <c:spPr>
            <a:solidFill>
              <a:schemeClr val="accent1"/>
            </a:solidFill>
            <a:ln>
              <a:noFill/>
            </a:ln>
            <a:effectLst/>
          </c:spPr>
          <c:invertIfNegative val="0"/>
          <c:errBars>
            <c:errBarType val="both"/>
            <c:errValType val="cust"/>
            <c:noEndCap val="0"/>
            <c:plus>
              <c:numRef>
                <c:f>'[13 plex cytokines T cell 1 2 AS resveratrol.xlsx]IL-17A'!$H$99:$L$99</c:f>
                <c:numCache>
                  <c:formatCode>General</c:formatCode>
                  <c:ptCount val="5"/>
                  <c:pt idx="0">
                    <c:v>3.7859388972001828</c:v>
                  </c:pt>
                  <c:pt idx="1">
                    <c:v>3.0550504633038891</c:v>
                  </c:pt>
                  <c:pt idx="2">
                    <c:v>1.527525231651947</c:v>
                  </c:pt>
                  <c:pt idx="3">
                    <c:v>2.0816659994661322</c:v>
                  </c:pt>
                  <c:pt idx="4">
                    <c:v>3</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resveratrol.xlsx]IL-17A'!$H$90:$L$90</c:f>
              <c:numCache>
                <c:formatCode>General</c:formatCode>
                <c:ptCount val="5"/>
                <c:pt idx="0">
                  <c:v>0</c:v>
                </c:pt>
                <c:pt idx="1">
                  <c:v>1</c:v>
                </c:pt>
                <c:pt idx="2">
                  <c:v>5</c:v>
                </c:pt>
                <c:pt idx="3">
                  <c:v>10</c:v>
                </c:pt>
                <c:pt idx="4">
                  <c:v>25</c:v>
                </c:pt>
              </c:numCache>
            </c:numRef>
          </c:cat>
          <c:val>
            <c:numRef>
              <c:f>'[13 plex cytokines T cell 1 2 AS resveratrol.xlsx]IL-17A'!$H$91:$L$91</c:f>
              <c:numCache>
                <c:formatCode>General</c:formatCode>
                <c:ptCount val="5"/>
                <c:pt idx="0">
                  <c:v>716.33333333333337</c:v>
                </c:pt>
                <c:pt idx="1">
                  <c:v>625.66666666666663</c:v>
                </c:pt>
                <c:pt idx="2">
                  <c:v>587.33333333333337</c:v>
                </c:pt>
                <c:pt idx="3">
                  <c:v>453.6666666666668</c:v>
                </c:pt>
                <c:pt idx="4">
                  <c:v>326</c:v>
                </c:pt>
              </c:numCache>
            </c:numRef>
          </c:val>
          <c:extLst>
            <c:ext xmlns:c16="http://schemas.microsoft.com/office/drawing/2014/chart" uri="{C3380CC4-5D6E-409C-BE32-E72D297353CC}">
              <c16:uniqueId val="{00000000-F040-0F44-8C5B-49C229116D19}"/>
            </c:ext>
          </c:extLst>
        </c:ser>
        <c:ser>
          <c:idx val="1"/>
          <c:order val="1"/>
          <c:tx>
            <c:strRef>
              <c:f>'[13 plex cytokines T cell 1 2 AS resveratrol.xlsx]IL-17A'!$G$92</c:f>
              <c:strCache>
                <c:ptCount val="1"/>
                <c:pt idx="0">
                  <c:v>CHPD1-DAP10</c:v>
                </c:pt>
              </c:strCache>
            </c:strRef>
          </c:tx>
          <c:spPr>
            <a:solidFill>
              <a:schemeClr val="accent3"/>
            </a:solidFill>
            <a:ln>
              <a:noFill/>
            </a:ln>
            <a:effectLst/>
          </c:spPr>
          <c:invertIfNegative val="0"/>
          <c:errBars>
            <c:errBarType val="both"/>
            <c:errValType val="cust"/>
            <c:noEndCap val="0"/>
            <c:plus>
              <c:numRef>
                <c:f>'[13 plex cytokines T cell 1 2 AS resveratrol.xlsx]IL-17A'!$H$100:$L$100</c:f>
                <c:numCache>
                  <c:formatCode>General</c:formatCode>
                  <c:ptCount val="5"/>
                  <c:pt idx="0">
                    <c:v>3</c:v>
                  </c:pt>
                  <c:pt idx="1">
                    <c:v>3</c:v>
                  </c:pt>
                  <c:pt idx="2">
                    <c:v>3.0550504633038891</c:v>
                  </c:pt>
                  <c:pt idx="3">
                    <c:v>5.6862407030773303</c:v>
                  </c:pt>
                  <c:pt idx="4">
                    <c:v>2.0816659994661322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resveratrol.xlsx]IL-17A'!$H$90:$L$90</c:f>
              <c:numCache>
                <c:formatCode>General</c:formatCode>
                <c:ptCount val="5"/>
                <c:pt idx="0">
                  <c:v>0</c:v>
                </c:pt>
                <c:pt idx="1">
                  <c:v>1</c:v>
                </c:pt>
                <c:pt idx="2">
                  <c:v>5</c:v>
                </c:pt>
                <c:pt idx="3">
                  <c:v>10</c:v>
                </c:pt>
                <c:pt idx="4">
                  <c:v>25</c:v>
                </c:pt>
              </c:numCache>
            </c:numRef>
          </c:cat>
          <c:val>
            <c:numRef>
              <c:f>'[13 plex cytokines T cell 1 2 AS resveratrol.xlsx]IL-17A'!$H$92:$L$92</c:f>
              <c:numCache>
                <c:formatCode>General</c:formatCode>
                <c:ptCount val="5"/>
                <c:pt idx="0">
                  <c:v>826</c:v>
                </c:pt>
                <c:pt idx="1">
                  <c:v>726</c:v>
                </c:pt>
                <c:pt idx="2">
                  <c:v>615.66666666666663</c:v>
                </c:pt>
                <c:pt idx="3">
                  <c:v>421.33333333333331</c:v>
                </c:pt>
                <c:pt idx="4">
                  <c:v>326.6666666666668</c:v>
                </c:pt>
              </c:numCache>
            </c:numRef>
          </c:val>
          <c:extLst>
            <c:ext xmlns:c16="http://schemas.microsoft.com/office/drawing/2014/chart" uri="{C3380CC4-5D6E-409C-BE32-E72D297353CC}">
              <c16:uniqueId val="{00000001-F040-0F44-8C5B-49C229116D19}"/>
            </c:ext>
          </c:extLst>
        </c:ser>
        <c:dLbls>
          <c:showLegendKey val="0"/>
          <c:showVal val="0"/>
          <c:showCatName val="0"/>
          <c:showSerName val="0"/>
          <c:showPercent val="0"/>
          <c:showBubbleSize val="0"/>
        </c:dLbls>
        <c:gapWidth val="182"/>
        <c:axId val="-792044464"/>
        <c:axId val="-501518752"/>
      </c:barChart>
      <c:catAx>
        <c:axId val="-79204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01518752"/>
        <c:crosses val="autoZero"/>
        <c:auto val="1"/>
        <c:lblAlgn val="ctr"/>
        <c:lblOffset val="100"/>
        <c:noMultiLvlLbl val="0"/>
      </c:catAx>
      <c:valAx>
        <c:axId val="-501518752"/>
        <c:scaling>
          <c:orientation val="minMax"/>
          <c:max val="850"/>
          <c:min val="0"/>
        </c:scaling>
        <c:delete val="0"/>
        <c:axPos val="l"/>
        <c:majorGridlines>
          <c:spPr>
            <a:ln w="9525" cap="flat" cmpd="sng" algn="ctr">
              <a:solidFill>
                <a:sysClr val="windowText" lastClr="000000"/>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92044464"/>
        <c:crosses val="autoZero"/>
        <c:crossBetween val="between"/>
        <c:majorUnit val="200"/>
        <c:minorUnit val="2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800" b="1" dirty="0">
                <a:solidFill>
                  <a:schemeClr val="tx1"/>
                </a:solidFill>
              </a:rPr>
              <a:t>IL-10</a:t>
            </a:r>
          </a:p>
        </c:rich>
      </c:tx>
      <c:overlay val="0"/>
      <c:spPr>
        <a:noFill/>
        <a:ln>
          <a:noFill/>
        </a:ln>
        <a:effectLst/>
      </c:spPr>
    </c:title>
    <c:autoTitleDeleted val="0"/>
    <c:plotArea>
      <c:layout/>
      <c:barChart>
        <c:barDir val="col"/>
        <c:grouping val="clustered"/>
        <c:varyColors val="0"/>
        <c:ser>
          <c:idx val="0"/>
          <c:order val="0"/>
          <c:tx>
            <c:strRef>
              <c:f>'[13 plex cytokines T cell 1 2 AS resveratrol.xlsx]IL-10'!$G$91</c:f>
              <c:strCache>
                <c:ptCount val="1"/>
                <c:pt idx="0">
                  <c:v>CHPD1-CD28</c:v>
                </c:pt>
              </c:strCache>
            </c:strRef>
          </c:tx>
          <c:spPr>
            <a:solidFill>
              <a:schemeClr val="accent1"/>
            </a:solidFill>
            <a:ln>
              <a:noFill/>
            </a:ln>
            <a:effectLst/>
          </c:spPr>
          <c:invertIfNegative val="0"/>
          <c:errBars>
            <c:errBarType val="both"/>
            <c:errValType val="cust"/>
            <c:noEndCap val="0"/>
            <c:plus>
              <c:numRef>
                <c:f>'[13 plex cytokines T cell 1 2 AS resveratrol.xlsx]IL-10'!$H$99:$L$99</c:f>
                <c:numCache>
                  <c:formatCode>General</c:formatCode>
                  <c:ptCount val="5"/>
                  <c:pt idx="0">
                    <c:v>5.7735026918962582</c:v>
                  </c:pt>
                  <c:pt idx="1">
                    <c:v>1.5275252316519461</c:v>
                  </c:pt>
                  <c:pt idx="2">
                    <c:v>6.80685928555405</c:v>
                  </c:pt>
                  <c:pt idx="3">
                    <c:v>11.5325625946708</c:v>
                  </c:pt>
                  <c:pt idx="4">
                    <c:v>2.6457513110645912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resveratrol.xlsx]IL-10'!$H$90:$L$90</c:f>
              <c:numCache>
                <c:formatCode>General</c:formatCode>
                <c:ptCount val="5"/>
                <c:pt idx="0">
                  <c:v>0</c:v>
                </c:pt>
                <c:pt idx="1">
                  <c:v>1</c:v>
                </c:pt>
                <c:pt idx="2">
                  <c:v>5</c:v>
                </c:pt>
                <c:pt idx="3">
                  <c:v>10</c:v>
                </c:pt>
                <c:pt idx="4">
                  <c:v>25</c:v>
                </c:pt>
              </c:numCache>
            </c:numRef>
          </c:cat>
          <c:val>
            <c:numRef>
              <c:f>'[13 plex cytokines T cell 1 2 AS resveratrol.xlsx]IL-10'!$H$91:$L$91</c:f>
              <c:numCache>
                <c:formatCode>General</c:formatCode>
                <c:ptCount val="5"/>
                <c:pt idx="0">
                  <c:v>322.6666666666668</c:v>
                </c:pt>
                <c:pt idx="1">
                  <c:v>336.33333333333331</c:v>
                </c:pt>
                <c:pt idx="2">
                  <c:v>353.6666666666668</c:v>
                </c:pt>
                <c:pt idx="3">
                  <c:v>388</c:v>
                </c:pt>
                <c:pt idx="4">
                  <c:v>404</c:v>
                </c:pt>
              </c:numCache>
            </c:numRef>
          </c:val>
          <c:extLst>
            <c:ext xmlns:c16="http://schemas.microsoft.com/office/drawing/2014/chart" uri="{C3380CC4-5D6E-409C-BE32-E72D297353CC}">
              <c16:uniqueId val="{00000000-913B-2B4F-BC40-A120D6A8291C}"/>
            </c:ext>
          </c:extLst>
        </c:ser>
        <c:ser>
          <c:idx val="1"/>
          <c:order val="1"/>
          <c:tx>
            <c:strRef>
              <c:f>'[13 plex cytokines T cell 1 2 AS resveratrol.xlsx]IL-10'!$G$92</c:f>
              <c:strCache>
                <c:ptCount val="1"/>
                <c:pt idx="0">
                  <c:v>CHPD1-DAP10</c:v>
                </c:pt>
              </c:strCache>
            </c:strRef>
          </c:tx>
          <c:spPr>
            <a:solidFill>
              <a:schemeClr val="accent3"/>
            </a:solidFill>
            <a:ln>
              <a:noFill/>
            </a:ln>
            <a:effectLst/>
          </c:spPr>
          <c:invertIfNegative val="0"/>
          <c:errBars>
            <c:errBarType val="both"/>
            <c:errValType val="cust"/>
            <c:noEndCap val="0"/>
            <c:plus>
              <c:numRef>
                <c:f>'[13 plex cytokines T cell 1 2 AS resveratrol.xlsx]IL-10'!$H$100:$L$100</c:f>
                <c:numCache>
                  <c:formatCode>General</c:formatCode>
                  <c:ptCount val="5"/>
                  <c:pt idx="0">
                    <c:v>2.6457513110645912</c:v>
                  </c:pt>
                  <c:pt idx="1">
                    <c:v>1.527525231651947</c:v>
                  </c:pt>
                  <c:pt idx="2">
                    <c:v>1.527525231651947</c:v>
                  </c:pt>
                  <c:pt idx="3">
                    <c:v>1.527525231651947</c:v>
                  </c:pt>
                  <c:pt idx="4">
                    <c:v>2.0816659994661331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resveratrol.xlsx]IL-10'!$H$90:$L$90</c:f>
              <c:numCache>
                <c:formatCode>General</c:formatCode>
                <c:ptCount val="5"/>
                <c:pt idx="0">
                  <c:v>0</c:v>
                </c:pt>
                <c:pt idx="1">
                  <c:v>1</c:v>
                </c:pt>
                <c:pt idx="2">
                  <c:v>5</c:v>
                </c:pt>
                <c:pt idx="3">
                  <c:v>10</c:v>
                </c:pt>
                <c:pt idx="4">
                  <c:v>25</c:v>
                </c:pt>
              </c:numCache>
            </c:numRef>
          </c:cat>
          <c:val>
            <c:numRef>
              <c:f>'[13 plex cytokines T cell 1 2 AS resveratrol.xlsx]IL-10'!$H$92:$L$92</c:f>
              <c:numCache>
                <c:formatCode>General</c:formatCode>
                <c:ptCount val="5"/>
                <c:pt idx="0">
                  <c:v>85</c:v>
                </c:pt>
                <c:pt idx="1">
                  <c:v>96.333333333333272</c:v>
                </c:pt>
                <c:pt idx="2">
                  <c:v>107.6666666666667</c:v>
                </c:pt>
                <c:pt idx="3">
                  <c:v>124.6666666666667</c:v>
                </c:pt>
                <c:pt idx="4">
                  <c:v>134.3333333333334</c:v>
                </c:pt>
              </c:numCache>
            </c:numRef>
          </c:val>
          <c:extLst>
            <c:ext xmlns:c16="http://schemas.microsoft.com/office/drawing/2014/chart" uri="{C3380CC4-5D6E-409C-BE32-E72D297353CC}">
              <c16:uniqueId val="{00000001-913B-2B4F-BC40-A120D6A8291C}"/>
            </c:ext>
          </c:extLst>
        </c:ser>
        <c:dLbls>
          <c:showLegendKey val="0"/>
          <c:showVal val="0"/>
          <c:showCatName val="0"/>
          <c:showSerName val="0"/>
          <c:showPercent val="0"/>
          <c:showBubbleSize val="0"/>
        </c:dLbls>
        <c:gapWidth val="182"/>
        <c:axId val="-766987312"/>
        <c:axId val="-767525216"/>
      </c:barChart>
      <c:catAx>
        <c:axId val="-766987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67525216"/>
        <c:crosses val="autoZero"/>
        <c:auto val="1"/>
        <c:lblAlgn val="ctr"/>
        <c:lblOffset val="100"/>
        <c:noMultiLvlLbl val="0"/>
      </c:catAx>
      <c:valAx>
        <c:axId val="-767525216"/>
        <c:scaling>
          <c:orientation val="minMax"/>
          <c:max val="400"/>
          <c:min val="0"/>
        </c:scaling>
        <c:delete val="0"/>
        <c:axPos val="l"/>
        <c:majorGridlines>
          <c:spPr>
            <a:ln w="9525" cap="flat" cmpd="sng" algn="ctr">
              <a:solidFill>
                <a:sysClr val="windowText" lastClr="000000"/>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66987312"/>
        <c:crosses val="autoZero"/>
        <c:crossBetween val="between"/>
        <c:majorUnit val="100"/>
        <c:min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800" b="1" dirty="0">
                <a:solidFill>
                  <a:schemeClr val="tx1"/>
                </a:solidFill>
              </a:rPr>
              <a:t>IL-6</a:t>
            </a:r>
            <a:r>
              <a:rPr lang="en-US" sz="1800" b="1" baseline="0" dirty="0">
                <a:solidFill>
                  <a:schemeClr val="tx1"/>
                </a:solidFill>
              </a:rPr>
              <a:t> </a:t>
            </a:r>
            <a:endParaRPr lang="en-US" sz="1800" b="1" dirty="0">
              <a:solidFill>
                <a:schemeClr val="tx1"/>
              </a:solidFill>
            </a:endParaRPr>
          </a:p>
        </c:rich>
      </c:tx>
      <c:overlay val="0"/>
      <c:spPr>
        <a:noFill/>
        <a:ln>
          <a:noFill/>
        </a:ln>
        <a:effectLst/>
      </c:spPr>
    </c:title>
    <c:autoTitleDeleted val="0"/>
    <c:plotArea>
      <c:layout>
        <c:manualLayout>
          <c:layoutTarget val="inner"/>
          <c:xMode val="edge"/>
          <c:yMode val="edge"/>
          <c:x val="0.13056953193520801"/>
          <c:y val="0.12889278467577908"/>
          <c:w val="0.79307961574746899"/>
          <c:h val="0.73002707463822469"/>
        </c:manualLayout>
      </c:layout>
      <c:barChart>
        <c:barDir val="col"/>
        <c:grouping val="clustered"/>
        <c:varyColors val="0"/>
        <c:ser>
          <c:idx val="0"/>
          <c:order val="0"/>
          <c:tx>
            <c:strRef>
              <c:f>'[13 plex cytokines T cell 1 2 AS resveratrol.xlsx]IL-6'!$G$91</c:f>
              <c:strCache>
                <c:ptCount val="1"/>
                <c:pt idx="0">
                  <c:v>CHPD1-CD28</c:v>
                </c:pt>
              </c:strCache>
            </c:strRef>
          </c:tx>
          <c:spPr>
            <a:solidFill>
              <a:schemeClr val="accent1"/>
            </a:solidFill>
            <a:ln>
              <a:noFill/>
            </a:ln>
            <a:effectLst/>
          </c:spPr>
          <c:invertIfNegative val="0"/>
          <c:errBars>
            <c:errBarType val="both"/>
            <c:errValType val="cust"/>
            <c:noEndCap val="0"/>
            <c:plus>
              <c:numRef>
                <c:f>'[13 plex cytokines T cell 1 2 AS resveratrol.xlsx]IL-6'!$H$99:$L$99</c:f>
                <c:numCache>
                  <c:formatCode>General</c:formatCode>
                  <c:ptCount val="5"/>
                  <c:pt idx="0">
                    <c:v>3.2145502536643198</c:v>
                  </c:pt>
                  <c:pt idx="1">
                    <c:v>1</c:v>
                  </c:pt>
                  <c:pt idx="2">
                    <c:v>1.1547005383792519</c:v>
                  </c:pt>
                  <c:pt idx="3">
                    <c:v>1.1547005383792519</c:v>
                  </c:pt>
                  <c:pt idx="4">
                    <c:v>2.0816659994661322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resveratrol.xlsx]IL-6'!$H$90:$L$90</c:f>
              <c:numCache>
                <c:formatCode>General</c:formatCode>
                <c:ptCount val="5"/>
                <c:pt idx="0">
                  <c:v>0</c:v>
                </c:pt>
                <c:pt idx="1">
                  <c:v>1</c:v>
                </c:pt>
                <c:pt idx="2">
                  <c:v>5</c:v>
                </c:pt>
                <c:pt idx="3">
                  <c:v>10</c:v>
                </c:pt>
                <c:pt idx="4">
                  <c:v>25</c:v>
                </c:pt>
              </c:numCache>
            </c:numRef>
          </c:cat>
          <c:val>
            <c:numRef>
              <c:f>'[13 plex cytokines T cell 1 2 AS resveratrol.xlsx]IL-6'!$H$91:$L$91</c:f>
              <c:numCache>
                <c:formatCode>General</c:formatCode>
                <c:ptCount val="5"/>
                <c:pt idx="0">
                  <c:v>164.3333333333334</c:v>
                </c:pt>
                <c:pt idx="1">
                  <c:v>124</c:v>
                </c:pt>
                <c:pt idx="2">
                  <c:v>96.666666666666671</c:v>
                </c:pt>
                <c:pt idx="3">
                  <c:v>63.666666666666607</c:v>
                </c:pt>
                <c:pt idx="4">
                  <c:v>43.666666666666607</c:v>
                </c:pt>
              </c:numCache>
            </c:numRef>
          </c:val>
          <c:extLst>
            <c:ext xmlns:c16="http://schemas.microsoft.com/office/drawing/2014/chart" uri="{C3380CC4-5D6E-409C-BE32-E72D297353CC}">
              <c16:uniqueId val="{00000000-08FA-7F43-842A-1587D0FBD8DE}"/>
            </c:ext>
          </c:extLst>
        </c:ser>
        <c:ser>
          <c:idx val="1"/>
          <c:order val="1"/>
          <c:tx>
            <c:strRef>
              <c:f>'[13 plex cytokines T cell 1 2 AS resveratrol.xlsx]IL-6'!$G$92</c:f>
              <c:strCache>
                <c:ptCount val="1"/>
                <c:pt idx="0">
                  <c:v>CHPD1-DAP10</c:v>
                </c:pt>
              </c:strCache>
            </c:strRef>
          </c:tx>
          <c:spPr>
            <a:solidFill>
              <a:schemeClr val="accent3"/>
            </a:solidFill>
            <a:ln>
              <a:noFill/>
            </a:ln>
            <a:effectLst/>
          </c:spPr>
          <c:invertIfNegative val="0"/>
          <c:errBars>
            <c:errBarType val="both"/>
            <c:errValType val="cust"/>
            <c:noEndCap val="0"/>
            <c:plus>
              <c:numRef>
                <c:f>'[13 plex cytokines T cell 1 2 AS resveratrol.xlsx]IL-6'!$H$100:$L$100</c:f>
                <c:numCache>
                  <c:formatCode>General</c:formatCode>
                  <c:ptCount val="5"/>
                  <c:pt idx="0">
                    <c:v>1.5275252316519461</c:v>
                  </c:pt>
                  <c:pt idx="1">
                    <c:v>3.05505046330389</c:v>
                  </c:pt>
                  <c:pt idx="2">
                    <c:v>1</c:v>
                  </c:pt>
                  <c:pt idx="3">
                    <c:v>3.60555127546399</c:v>
                  </c:pt>
                  <c:pt idx="4">
                    <c:v>3.05505046330389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resveratrol.xlsx]IL-6'!$H$90:$L$90</c:f>
              <c:numCache>
                <c:formatCode>General</c:formatCode>
                <c:ptCount val="5"/>
                <c:pt idx="0">
                  <c:v>0</c:v>
                </c:pt>
                <c:pt idx="1">
                  <c:v>1</c:v>
                </c:pt>
                <c:pt idx="2">
                  <c:v>5</c:v>
                </c:pt>
                <c:pt idx="3">
                  <c:v>10</c:v>
                </c:pt>
                <c:pt idx="4">
                  <c:v>25</c:v>
                </c:pt>
              </c:numCache>
            </c:numRef>
          </c:cat>
          <c:val>
            <c:numRef>
              <c:f>'[13 plex cytokines T cell 1 2 AS resveratrol.xlsx]IL-6'!$H$92:$L$92</c:f>
              <c:numCache>
                <c:formatCode>General</c:formatCode>
                <c:ptCount val="5"/>
                <c:pt idx="0">
                  <c:v>24.666666666666671</c:v>
                </c:pt>
                <c:pt idx="1">
                  <c:v>25.666666666666671</c:v>
                </c:pt>
                <c:pt idx="2">
                  <c:v>25</c:v>
                </c:pt>
                <c:pt idx="3">
                  <c:v>25</c:v>
                </c:pt>
                <c:pt idx="4">
                  <c:v>25.666666666666671</c:v>
                </c:pt>
              </c:numCache>
            </c:numRef>
          </c:val>
          <c:extLst>
            <c:ext xmlns:c16="http://schemas.microsoft.com/office/drawing/2014/chart" uri="{C3380CC4-5D6E-409C-BE32-E72D297353CC}">
              <c16:uniqueId val="{00000001-08FA-7F43-842A-1587D0FBD8DE}"/>
            </c:ext>
          </c:extLst>
        </c:ser>
        <c:dLbls>
          <c:showLegendKey val="0"/>
          <c:showVal val="0"/>
          <c:showCatName val="0"/>
          <c:showSerName val="0"/>
          <c:showPercent val="0"/>
          <c:showBubbleSize val="0"/>
        </c:dLbls>
        <c:gapWidth val="182"/>
        <c:axId val="-768564944"/>
        <c:axId val="-435451520"/>
      </c:barChart>
      <c:catAx>
        <c:axId val="-768564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35451520"/>
        <c:crosses val="autoZero"/>
        <c:auto val="1"/>
        <c:lblAlgn val="ctr"/>
        <c:lblOffset val="100"/>
        <c:noMultiLvlLbl val="0"/>
      </c:catAx>
      <c:valAx>
        <c:axId val="-435451520"/>
        <c:scaling>
          <c:orientation val="minMax"/>
          <c:max val="200"/>
          <c:min val="0"/>
        </c:scaling>
        <c:delete val="0"/>
        <c:axPos val="l"/>
        <c:majorGridlines>
          <c:spPr>
            <a:ln w="9525" cap="flat" cmpd="sng" algn="ctr">
              <a:solidFill>
                <a:sysClr val="windowText" lastClr="000000"/>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68564944"/>
        <c:crosses val="autoZero"/>
        <c:crossBetween val="between"/>
        <c:majorUnit val="50"/>
        <c:minorUnit val="1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sz="1800" b="1" dirty="0">
                <a:solidFill>
                  <a:schemeClr val="tx1"/>
                </a:solidFill>
              </a:rPr>
              <a:t>IL-2</a:t>
            </a:r>
            <a:r>
              <a:rPr lang="en-US" sz="1800" baseline="0" dirty="0">
                <a:solidFill>
                  <a:schemeClr val="tx1"/>
                </a:solidFill>
              </a:rPr>
              <a:t> </a:t>
            </a:r>
            <a:endParaRPr lang="en-US" sz="1800" dirty="0">
              <a:solidFill>
                <a:schemeClr val="tx1"/>
              </a:solidFill>
            </a:endParaRPr>
          </a:p>
        </c:rich>
      </c:tx>
      <c:overlay val="0"/>
      <c:spPr>
        <a:noFill/>
        <a:ln>
          <a:noFill/>
        </a:ln>
        <a:effectLst/>
      </c:spPr>
    </c:title>
    <c:autoTitleDeleted val="0"/>
    <c:plotArea>
      <c:layout/>
      <c:barChart>
        <c:barDir val="col"/>
        <c:grouping val="clustered"/>
        <c:varyColors val="0"/>
        <c:ser>
          <c:idx val="0"/>
          <c:order val="0"/>
          <c:tx>
            <c:strRef>
              <c:f>'[13 plex cytokines T cell 1 2 AS resveratrol.xlsx]IL-2'!$G$91</c:f>
              <c:strCache>
                <c:ptCount val="1"/>
                <c:pt idx="0">
                  <c:v>CHPD1-CD28</c:v>
                </c:pt>
              </c:strCache>
            </c:strRef>
          </c:tx>
          <c:spPr>
            <a:solidFill>
              <a:schemeClr val="accent1"/>
            </a:solidFill>
            <a:ln>
              <a:noFill/>
            </a:ln>
            <a:effectLst/>
          </c:spPr>
          <c:invertIfNegative val="0"/>
          <c:errBars>
            <c:errBarType val="both"/>
            <c:errValType val="cust"/>
            <c:noEndCap val="0"/>
            <c:plus>
              <c:numRef>
                <c:f>'[13 plex cytokines T cell 1 2 AS resveratrol.xlsx]IL-2'!$H$99:$L$99</c:f>
                <c:numCache>
                  <c:formatCode>General</c:formatCode>
                  <c:ptCount val="5"/>
                  <c:pt idx="0">
                    <c:v>1.527525231651947</c:v>
                  </c:pt>
                  <c:pt idx="1">
                    <c:v>2.0816659994661322</c:v>
                  </c:pt>
                  <c:pt idx="2">
                    <c:v>1.527525231651947</c:v>
                  </c:pt>
                  <c:pt idx="3">
                    <c:v>2</c:v>
                  </c:pt>
                  <c:pt idx="4">
                    <c:v>1.527525231651947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resveratrol.xlsx]IL-2'!$H$90:$L$90</c:f>
              <c:numCache>
                <c:formatCode>General</c:formatCode>
                <c:ptCount val="5"/>
                <c:pt idx="0">
                  <c:v>0</c:v>
                </c:pt>
                <c:pt idx="1">
                  <c:v>1</c:v>
                </c:pt>
                <c:pt idx="2">
                  <c:v>5</c:v>
                </c:pt>
                <c:pt idx="3">
                  <c:v>10</c:v>
                </c:pt>
                <c:pt idx="4">
                  <c:v>25</c:v>
                </c:pt>
              </c:numCache>
            </c:numRef>
          </c:cat>
          <c:val>
            <c:numRef>
              <c:f>'[13 plex cytokines T cell 1 2 AS resveratrol.xlsx]IL-2'!$H$91:$L$91</c:f>
              <c:numCache>
                <c:formatCode>General</c:formatCode>
                <c:ptCount val="5"/>
                <c:pt idx="0">
                  <c:v>897.33333333333337</c:v>
                </c:pt>
                <c:pt idx="1">
                  <c:v>914.33333333333337</c:v>
                </c:pt>
                <c:pt idx="2">
                  <c:v>936.33333333333337</c:v>
                </c:pt>
                <c:pt idx="3">
                  <c:v>956</c:v>
                </c:pt>
                <c:pt idx="4">
                  <c:v>963.33333333333337</c:v>
                </c:pt>
              </c:numCache>
            </c:numRef>
          </c:val>
          <c:extLst>
            <c:ext xmlns:c16="http://schemas.microsoft.com/office/drawing/2014/chart" uri="{C3380CC4-5D6E-409C-BE32-E72D297353CC}">
              <c16:uniqueId val="{00000000-E9DC-9647-9DF3-FE48BC15279A}"/>
            </c:ext>
          </c:extLst>
        </c:ser>
        <c:ser>
          <c:idx val="1"/>
          <c:order val="1"/>
          <c:tx>
            <c:strRef>
              <c:f>'[13 plex cytokines T cell 1 2 AS resveratrol.xlsx]IL-2'!$G$92</c:f>
              <c:strCache>
                <c:ptCount val="1"/>
                <c:pt idx="0">
                  <c:v>CHPD1-DAP10</c:v>
                </c:pt>
              </c:strCache>
            </c:strRef>
          </c:tx>
          <c:spPr>
            <a:solidFill>
              <a:schemeClr val="accent3"/>
            </a:solidFill>
            <a:ln>
              <a:noFill/>
            </a:ln>
            <a:effectLst/>
          </c:spPr>
          <c:invertIfNegative val="0"/>
          <c:errBars>
            <c:errBarType val="both"/>
            <c:errValType val="cust"/>
            <c:noEndCap val="0"/>
            <c:plus>
              <c:numRef>
                <c:f>'[13 plex cytokines T cell 1 2 AS resveratrol.xlsx]IL-2'!$H$100:$L$100</c:f>
                <c:numCache>
                  <c:formatCode>General</c:formatCode>
                  <c:ptCount val="5"/>
                  <c:pt idx="0">
                    <c:v>3.5118845842842461</c:v>
                  </c:pt>
                  <c:pt idx="1">
                    <c:v>1</c:v>
                  </c:pt>
                  <c:pt idx="2">
                    <c:v>1.7320508075688781</c:v>
                  </c:pt>
                  <c:pt idx="3">
                    <c:v>4.358898943540674</c:v>
                  </c:pt>
                  <c:pt idx="4">
                    <c:v>5.6862407030773303</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resveratrol.xlsx]IL-2'!$H$90:$L$90</c:f>
              <c:numCache>
                <c:formatCode>General</c:formatCode>
                <c:ptCount val="5"/>
                <c:pt idx="0">
                  <c:v>0</c:v>
                </c:pt>
                <c:pt idx="1">
                  <c:v>1</c:v>
                </c:pt>
                <c:pt idx="2">
                  <c:v>5</c:v>
                </c:pt>
                <c:pt idx="3">
                  <c:v>10</c:v>
                </c:pt>
                <c:pt idx="4">
                  <c:v>25</c:v>
                </c:pt>
              </c:numCache>
            </c:numRef>
          </c:cat>
          <c:val>
            <c:numRef>
              <c:f>'[13 plex cytokines T cell 1 2 AS resveratrol.xlsx]IL-2'!$H$92:$L$92</c:f>
              <c:numCache>
                <c:formatCode>General</c:formatCode>
                <c:ptCount val="5"/>
                <c:pt idx="0">
                  <c:v>105.6666666666667</c:v>
                </c:pt>
                <c:pt idx="1">
                  <c:v>325</c:v>
                </c:pt>
                <c:pt idx="2">
                  <c:v>407</c:v>
                </c:pt>
                <c:pt idx="3">
                  <c:v>521</c:v>
                </c:pt>
                <c:pt idx="4">
                  <c:v>606.66666666666663</c:v>
                </c:pt>
              </c:numCache>
            </c:numRef>
          </c:val>
          <c:extLst>
            <c:ext xmlns:c16="http://schemas.microsoft.com/office/drawing/2014/chart" uri="{C3380CC4-5D6E-409C-BE32-E72D297353CC}">
              <c16:uniqueId val="{00000001-E9DC-9647-9DF3-FE48BC15279A}"/>
            </c:ext>
          </c:extLst>
        </c:ser>
        <c:dLbls>
          <c:showLegendKey val="0"/>
          <c:showVal val="0"/>
          <c:showCatName val="0"/>
          <c:showSerName val="0"/>
          <c:showPercent val="0"/>
          <c:showBubbleSize val="0"/>
        </c:dLbls>
        <c:gapWidth val="182"/>
        <c:axId val="-588760736"/>
        <c:axId val="-553127456"/>
      </c:barChart>
      <c:catAx>
        <c:axId val="-588760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53127456"/>
        <c:crosses val="autoZero"/>
        <c:auto val="1"/>
        <c:lblAlgn val="ctr"/>
        <c:lblOffset val="100"/>
        <c:noMultiLvlLbl val="0"/>
      </c:catAx>
      <c:valAx>
        <c:axId val="-553127456"/>
        <c:scaling>
          <c:orientation val="minMax"/>
          <c:max val="1000"/>
          <c:min val="0"/>
        </c:scaling>
        <c:delete val="0"/>
        <c:axPos val="l"/>
        <c:majorGridlines>
          <c:spPr>
            <a:ln w="9525" cap="flat" cmpd="sng" algn="ctr">
              <a:solidFill>
                <a:sysClr val="windowText" lastClr="000000"/>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88760736"/>
        <c:crosses val="autoZero"/>
        <c:crossBetween val="between"/>
        <c:majorUnit val="25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800" b="1" dirty="0">
                <a:solidFill>
                  <a:schemeClr val="tx1"/>
                </a:solidFill>
              </a:rPr>
              <a:t>TNF-</a:t>
            </a:r>
            <a:r>
              <a:rPr lang="en-US" sz="1400" b="1" i="0" u="none" strike="noStrike" baseline="0" dirty="0">
                <a:solidFill>
                  <a:schemeClr val="tx1"/>
                </a:solidFill>
                <a:effectLst/>
              </a:rPr>
              <a:t>α</a:t>
            </a:r>
            <a:r>
              <a:rPr lang="en-US" sz="1800" b="1" baseline="0" dirty="0">
                <a:solidFill>
                  <a:schemeClr val="tx1"/>
                </a:solidFill>
              </a:rPr>
              <a:t> </a:t>
            </a:r>
            <a:endParaRPr lang="en-US" sz="1800" b="1" dirty="0">
              <a:solidFill>
                <a:schemeClr val="tx1"/>
              </a:solidFill>
            </a:endParaRPr>
          </a:p>
        </c:rich>
      </c:tx>
      <c:layout>
        <c:manualLayout>
          <c:xMode val="edge"/>
          <c:yMode val="edge"/>
          <c:x val="0.42590283853407201"/>
          <c:y val="6.0670802508044998E-2"/>
        </c:manualLayout>
      </c:layout>
      <c:overlay val="0"/>
      <c:spPr>
        <a:noFill/>
        <a:ln>
          <a:noFill/>
        </a:ln>
        <a:effectLst/>
      </c:spPr>
    </c:title>
    <c:autoTitleDeleted val="0"/>
    <c:plotArea>
      <c:layout>
        <c:manualLayout>
          <c:layoutTarget val="inner"/>
          <c:xMode val="edge"/>
          <c:yMode val="edge"/>
          <c:x val="0.14410354307293699"/>
          <c:y val="6.5524127295881682E-2"/>
          <c:w val="0.77157327577243495"/>
          <c:h val="0.82430212721777674"/>
        </c:manualLayout>
      </c:layout>
      <c:barChart>
        <c:barDir val="col"/>
        <c:grouping val="clustered"/>
        <c:varyColors val="0"/>
        <c:ser>
          <c:idx val="0"/>
          <c:order val="0"/>
          <c:tx>
            <c:strRef>
              <c:f>'[13 plex cytokines T cell 1 2 AS resveratrol.xlsx]TNf-a'!$G$91</c:f>
              <c:strCache>
                <c:ptCount val="1"/>
                <c:pt idx="0">
                  <c:v>CHPD1-CD28</c:v>
                </c:pt>
              </c:strCache>
            </c:strRef>
          </c:tx>
          <c:spPr>
            <a:solidFill>
              <a:schemeClr val="accent1"/>
            </a:solidFill>
            <a:ln>
              <a:noFill/>
            </a:ln>
            <a:effectLst/>
          </c:spPr>
          <c:invertIfNegative val="0"/>
          <c:errBars>
            <c:errBarType val="both"/>
            <c:errValType val="cust"/>
            <c:noEndCap val="0"/>
            <c:plus>
              <c:numRef>
                <c:f>'[13 plex cytokines T cell 1 2 AS resveratrol.xlsx]TNf-a'!$H$99:$L$99</c:f>
                <c:numCache>
                  <c:formatCode>General</c:formatCode>
                  <c:ptCount val="5"/>
                  <c:pt idx="0">
                    <c:v>1.527525231651947</c:v>
                  </c:pt>
                  <c:pt idx="1">
                    <c:v>1</c:v>
                  </c:pt>
                  <c:pt idx="2">
                    <c:v>2.5166114784235831</c:v>
                  </c:pt>
                  <c:pt idx="3">
                    <c:v>2.5166114784235831</c:v>
                  </c:pt>
                  <c:pt idx="4">
                    <c:v>4.0414518843273806</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resveratrol.xlsx]TNf-a'!$H$90:$L$90</c:f>
              <c:numCache>
                <c:formatCode>General</c:formatCode>
                <c:ptCount val="5"/>
                <c:pt idx="0">
                  <c:v>0</c:v>
                </c:pt>
                <c:pt idx="1">
                  <c:v>1</c:v>
                </c:pt>
                <c:pt idx="2">
                  <c:v>5</c:v>
                </c:pt>
                <c:pt idx="3">
                  <c:v>10</c:v>
                </c:pt>
                <c:pt idx="4">
                  <c:v>25</c:v>
                </c:pt>
              </c:numCache>
            </c:numRef>
          </c:cat>
          <c:val>
            <c:numRef>
              <c:f>'[13 plex cytokines T cell 1 2 AS resveratrol.xlsx]TNf-a'!$H$91:$L$91</c:f>
              <c:numCache>
                <c:formatCode>General</c:formatCode>
                <c:ptCount val="5"/>
                <c:pt idx="0">
                  <c:v>854.33333333333337</c:v>
                </c:pt>
                <c:pt idx="1">
                  <c:v>903</c:v>
                </c:pt>
                <c:pt idx="2">
                  <c:v>915.66666666666663</c:v>
                </c:pt>
                <c:pt idx="3">
                  <c:v>965.33333333333337</c:v>
                </c:pt>
                <c:pt idx="4">
                  <c:v>1006.666666666667</c:v>
                </c:pt>
              </c:numCache>
            </c:numRef>
          </c:val>
          <c:extLst>
            <c:ext xmlns:c16="http://schemas.microsoft.com/office/drawing/2014/chart" uri="{C3380CC4-5D6E-409C-BE32-E72D297353CC}">
              <c16:uniqueId val="{00000000-562C-0541-BC2A-200195569F96}"/>
            </c:ext>
          </c:extLst>
        </c:ser>
        <c:ser>
          <c:idx val="1"/>
          <c:order val="1"/>
          <c:tx>
            <c:strRef>
              <c:f>'[13 plex cytokines T cell 1 2 AS resveratrol.xlsx]TNf-a'!$G$92</c:f>
              <c:strCache>
                <c:ptCount val="1"/>
                <c:pt idx="0">
                  <c:v>CHPD1-DAP10</c:v>
                </c:pt>
              </c:strCache>
            </c:strRef>
          </c:tx>
          <c:spPr>
            <a:solidFill>
              <a:schemeClr val="accent3"/>
            </a:solidFill>
            <a:ln>
              <a:noFill/>
            </a:ln>
            <a:effectLst/>
          </c:spPr>
          <c:invertIfNegative val="0"/>
          <c:errBars>
            <c:errBarType val="both"/>
            <c:errValType val="cust"/>
            <c:noEndCap val="0"/>
            <c:plus>
              <c:numRef>
                <c:f>'[13 plex cytokines T cell 1 2 AS resveratrol.xlsx]TNf-a'!$H$100:$L$100</c:f>
                <c:numCache>
                  <c:formatCode>General</c:formatCode>
                  <c:ptCount val="5"/>
                  <c:pt idx="0">
                    <c:v>2</c:v>
                  </c:pt>
                  <c:pt idx="1">
                    <c:v>13.576941236277531</c:v>
                  </c:pt>
                  <c:pt idx="2">
                    <c:v>6.4291005073286369</c:v>
                  </c:pt>
                  <c:pt idx="3">
                    <c:v>2.0816659994661331</c:v>
                  </c:pt>
                  <c:pt idx="4">
                    <c:v>10.969655114602901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resveratrol.xlsx]TNf-a'!$H$90:$L$90</c:f>
              <c:numCache>
                <c:formatCode>General</c:formatCode>
                <c:ptCount val="5"/>
                <c:pt idx="0">
                  <c:v>0</c:v>
                </c:pt>
                <c:pt idx="1">
                  <c:v>1</c:v>
                </c:pt>
                <c:pt idx="2">
                  <c:v>5</c:v>
                </c:pt>
                <c:pt idx="3">
                  <c:v>10</c:v>
                </c:pt>
                <c:pt idx="4">
                  <c:v>25</c:v>
                </c:pt>
              </c:numCache>
            </c:numRef>
          </c:cat>
          <c:val>
            <c:numRef>
              <c:f>'[13 plex cytokines T cell 1 2 AS resveratrol.xlsx]TNf-a'!$H$92:$L$92</c:f>
              <c:numCache>
                <c:formatCode>General</c:formatCode>
                <c:ptCount val="5"/>
                <c:pt idx="0">
                  <c:v>904</c:v>
                </c:pt>
                <c:pt idx="1">
                  <c:v>919.33333333333337</c:v>
                </c:pt>
                <c:pt idx="2">
                  <c:v>953.33333333333337</c:v>
                </c:pt>
                <c:pt idx="3">
                  <c:v>1006.666666666667</c:v>
                </c:pt>
                <c:pt idx="4">
                  <c:v>1226.333333333333</c:v>
                </c:pt>
              </c:numCache>
            </c:numRef>
          </c:val>
          <c:extLst>
            <c:ext xmlns:c16="http://schemas.microsoft.com/office/drawing/2014/chart" uri="{C3380CC4-5D6E-409C-BE32-E72D297353CC}">
              <c16:uniqueId val="{00000001-562C-0541-BC2A-200195569F96}"/>
            </c:ext>
          </c:extLst>
        </c:ser>
        <c:dLbls>
          <c:showLegendKey val="0"/>
          <c:showVal val="0"/>
          <c:showCatName val="0"/>
          <c:showSerName val="0"/>
          <c:showPercent val="0"/>
          <c:showBubbleSize val="0"/>
        </c:dLbls>
        <c:gapWidth val="182"/>
        <c:axId val="-452697408"/>
        <c:axId val="-767338240"/>
      </c:barChart>
      <c:catAx>
        <c:axId val="-452697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67338240"/>
        <c:crosses val="autoZero"/>
        <c:auto val="1"/>
        <c:lblAlgn val="ctr"/>
        <c:lblOffset val="100"/>
        <c:noMultiLvlLbl val="0"/>
      </c:catAx>
      <c:valAx>
        <c:axId val="-767338240"/>
        <c:scaling>
          <c:orientation val="minMax"/>
          <c:max val="1400"/>
          <c:min val="0"/>
        </c:scaling>
        <c:delete val="0"/>
        <c:axPos val="l"/>
        <c:majorGridlines>
          <c:spPr>
            <a:ln w="9525" cap="flat" cmpd="sng" algn="ctr">
              <a:solidFill>
                <a:sysClr val="windowText" lastClr="000000"/>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452697408"/>
        <c:crosses val="autoZero"/>
        <c:crossBetween val="between"/>
        <c:majorUnit val="300"/>
        <c:minorUnit val="4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solidFill>
                <a:latin typeface="+mn-lt"/>
                <a:ea typeface="+mn-ea"/>
                <a:cs typeface="+mn-cs"/>
              </a:defRPr>
            </a:pPr>
            <a:r>
              <a:rPr lang="en-US" b="1" dirty="0"/>
              <a:t>GM-CSF  </a:t>
            </a:r>
          </a:p>
        </c:rich>
      </c:tx>
      <c:layout>
        <c:manualLayout>
          <c:xMode val="edge"/>
          <c:yMode val="edge"/>
          <c:x val="0.40488802111021999"/>
          <c:y val="3.949845724171840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solidFill>
              <a:latin typeface="+mn-lt"/>
              <a:ea typeface="+mn-ea"/>
              <a:cs typeface="+mn-cs"/>
            </a:defRPr>
          </a:pPr>
          <a:endParaRPr lang="en-US"/>
        </a:p>
      </c:txPr>
    </c:title>
    <c:autoTitleDeleted val="0"/>
    <c:plotArea>
      <c:layout>
        <c:manualLayout>
          <c:layoutTarget val="inner"/>
          <c:xMode val="edge"/>
          <c:yMode val="edge"/>
          <c:x val="0.14826162153151298"/>
          <c:y val="0.14068911521746341"/>
          <c:w val="0.82141529984901407"/>
          <c:h val="0.73733974720498963"/>
        </c:manualLayout>
      </c:layout>
      <c:barChart>
        <c:barDir val="col"/>
        <c:grouping val="clustered"/>
        <c:varyColors val="0"/>
        <c:ser>
          <c:idx val="2"/>
          <c:order val="0"/>
          <c:tx>
            <c:strRef>
              <c:f>'Plate 1 - Sheet1'!$F$82</c:f>
              <c:strCache>
                <c:ptCount val="1"/>
                <c:pt idx="0">
                  <c:v>ch28</c:v>
                </c:pt>
              </c:strCache>
            </c:strRef>
          </c:tx>
          <c:spPr>
            <a:solidFill>
              <a:schemeClr val="accent1"/>
            </a:solidFill>
            <a:ln>
              <a:noFill/>
            </a:ln>
            <a:effectLst/>
          </c:spPr>
          <c:invertIfNegative val="0"/>
          <c:errBars>
            <c:errBarType val="plus"/>
            <c:errValType val="cust"/>
            <c:noEndCap val="0"/>
            <c:plus>
              <c:numRef>
                <c:f>'Plate 1 - Sheet1'!$F$91:$F$95</c:f>
                <c:numCache>
                  <c:formatCode>General</c:formatCode>
                  <c:ptCount val="5"/>
                  <c:pt idx="0">
                    <c:v>12.76833189988252</c:v>
                  </c:pt>
                  <c:pt idx="1">
                    <c:v>9.625044746527573</c:v>
                  </c:pt>
                  <c:pt idx="2">
                    <c:v>16.205455854493099</c:v>
                  </c:pt>
                  <c:pt idx="3">
                    <c:v>17.79514896841653</c:v>
                  </c:pt>
                  <c:pt idx="4">
                    <c:v>12.376574977636331</c:v>
                  </c:pt>
                </c:numCache>
              </c:numRef>
            </c:plus>
            <c:minus>
              <c:numLit>
                <c:formatCode>General</c:formatCode>
                <c:ptCount val="1"/>
                <c:pt idx="0">
                  <c:v>1</c:v>
                </c:pt>
              </c:numLit>
            </c:minus>
            <c:spPr>
              <a:solidFill>
                <a:schemeClr val="tx1"/>
              </a:solidFill>
              <a:ln w="9525" cap="flat" cmpd="sng" algn="ctr">
                <a:solidFill>
                  <a:schemeClr val="tx1">
                    <a:shade val="95000"/>
                    <a:satMod val="105000"/>
                  </a:schemeClr>
                </a:solidFill>
                <a:prstDash val="solid"/>
                <a:round/>
              </a:ln>
              <a:effectLst/>
            </c:spPr>
          </c:errBars>
          <c:cat>
            <c:numRef>
              <c:f>'Plate 1 - Sheet1'!$C$83:$C$87</c:f>
              <c:numCache>
                <c:formatCode>General</c:formatCode>
                <c:ptCount val="5"/>
                <c:pt idx="0">
                  <c:v>0</c:v>
                </c:pt>
                <c:pt idx="1">
                  <c:v>1</c:v>
                </c:pt>
                <c:pt idx="2">
                  <c:v>5</c:v>
                </c:pt>
                <c:pt idx="3">
                  <c:v>10</c:v>
                </c:pt>
                <c:pt idx="4">
                  <c:v>25</c:v>
                </c:pt>
              </c:numCache>
            </c:numRef>
          </c:cat>
          <c:val>
            <c:numRef>
              <c:f>'Plate 1 - Sheet1'!$F$83:$F$87</c:f>
              <c:numCache>
                <c:formatCode>General</c:formatCode>
                <c:ptCount val="5"/>
                <c:pt idx="0">
                  <c:v>2589.564483882617</c:v>
                </c:pt>
                <c:pt idx="1">
                  <c:v>3329.783934284831</c:v>
                </c:pt>
                <c:pt idx="2">
                  <c:v>3960.1949097474821</c:v>
                </c:pt>
                <c:pt idx="3">
                  <c:v>4687.1983050474437</c:v>
                </c:pt>
                <c:pt idx="4">
                  <c:v>5219.8240232629851</c:v>
                </c:pt>
              </c:numCache>
            </c:numRef>
          </c:val>
          <c:extLst>
            <c:ext xmlns:c16="http://schemas.microsoft.com/office/drawing/2014/chart" uri="{C3380CC4-5D6E-409C-BE32-E72D297353CC}">
              <c16:uniqueId val="{00000002-D9A7-0641-A1DB-6FF99AED789B}"/>
            </c:ext>
          </c:extLst>
        </c:ser>
        <c:ser>
          <c:idx val="3"/>
          <c:order val="1"/>
          <c:tx>
            <c:strRef>
              <c:f>'Plate 1 - Sheet1'!$G$82</c:f>
              <c:strCache>
                <c:ptCount val="1"/>
                <c:pt idx="0">
                  <c:v>ch dap 10</c:v>
                </c:pt>
              </c:strCache>
            </c:strRef>
          </c:tx>
          <c:spPr>
            <a:solidFill>
              <a:schemeClr val="accent3"/>
            </a:solidFill>
            <a:ln>
              <a:noFill/>
            </a:ln>
            <a:effectLst/>
          </c:spPr>
          <c:invertIfNegative val="0"/>
          <c:errBars>
            <c:errBarType val="plus"/>
            <c:errValType val="cust"/>
            <c:noEndCap val="0"/>
            <c:plus>
              <c:numRef>
                <c:f>'Plate 1 - Sheet1'!$G$91:$G$95</c:f>
                <c:numCache>
                  <c:formatCode>General</c:formatCode>
                  <c:ptCount val="5"/>
                  <c:pt idx="0">
                    <c:v>35.1421095091994</c:v>
                  </c:pt>
                  <c:pt idx="1">
                    <c:v>10.34641165738255</c:v>
                  </c:pt>
                  <c:pt idx="2">
                    <c:v>6.6425135603493182</c:v>
                  </c:pt>
                  <c:pt idx="3">
                    <c:v>23.642452951121331</c:v>
                  </c:pt>
                  <c:pt idx="4">
                    <c:v>26.728277876422279</c:v>
                  </c:pt>
                </c:numCache>
              </c:numRef>
            </c:plus>
            <c:minus>
              <c:numLit>
                <c:formatCode>General</c:formatCode>
                <c:ptCount val="1"/>
                <c:pt idx="0">
                  <c:v>1</c:v>
                </c:pt>
              </c:numLit>
            </c:minus>
            <c:spPr>
              <a:solidFill>
                <a:schemeClr val="tx1"/>
              </a:solidFill>
              <a:ln w="9525" cap="flat" cmpd="sng" algn="ctr">
                <a:solidFill>
                  <a:schemeClr val="tx1">
                    <a:shade val="95000"/>
                    <a:satMod val="105000"/>
                  </a:schemeClr>
                </a:solidFill>
                <a:prstDash val="solid"/>
                <a:round/>
              </a:ln>
              <a:effectLst/>
            </c:spPr>
          </c:errBars>
          <c:cat>
            <c:numRef>
              <c:f>'Plate 1 - Sheet1'!$C$83:$C$87</c:f>
              <c:numCache>
                <c:formatCode>General</c:formatCode>
                <c:ptCount val="5"/>
                <c:pt idx="0">
                  <c:v>0</c:v>
                </c:pt>
                <c:pt idx="1">
                  <c:v>1</c:v>
                </c:pt>
                <c:pt idx="2">
                  <c:v>5</c:v>
                </c:pt>
                <c:pt idx="3">
                  <c:v>10</c:v>
                </c:pt>
                <c:pt idx="4">
                  <c:v>25</c:v>
                </c:pt>
              </c:numCache>
            </c:numRef>
          </c:cat>
          <c:val>
            <c:numRef>
              <c:f>'Plate 1 - Sheet1'!$G$83:$G$87</c:f>
              <c:numCache>
                <c:formatCode>General</c:formatCode>
                <c:ptCount val="5"/>
                <c:pt idx="0">
                  <c:v>3572.0082144293142</c:v>
                </c:pt>
                <c:pt idx="1">
                  <c:v>3789.0850525661231</c:v>
                </c:pt>
                <c:pt idx="2">
                  <c:v>4582.961584131277</c:v>
                </c:pt>
                <c:pt idx="3">
                  <c:v>4808.4930624775598</c:v>
                </c:pt>
                <c:pt idx="4">
                  <c:v>5568.5588308022016</c:v>
                </c:pt>
              </c:numCache>
            </c:numRef>
          </c:val>
          <c:extLst>
            <c:ext xmlns:c16="http://schemas.microsoft.com/office/drawing/2014/chart" uri="{C3380CC4-5D6E-409C-BE32-E72D297353CC}">
              <c16:uniqueId val="{00000003-D9A7-0641-A1DB-6FF99AED789B}"/>
            </c:ext>
          </c:extLst>
        </c:ser>
        <c:dLbls>
          <c:showLegendKey val="0"/>
          <c:showVal val="0"/>
          <c:showCatName val="0"/>
          <c:showSerName val="0"/>
          <c:showPercent val="0"/>
          <c:showBubbleSize val="0"/>
        </c:dLbls>
        <c:gapWidth val="150"/>
        <c:axId val="-526178544"/>
        <c:axId val="-891604880"/>
      </c:barChart>
      <c:catAx>
        <c:axId val="-526178544"/>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dk1"/>
                </a:solidFill>
                <a:latin typeface="+mn-lt"/>
                <a:ea typeface="+mn-ea"/>
                <a:cs typeface="+mn-cs"/>
              </a:defRPr>
            </a:pPr>
            <a:endParaRPr lang="en-US"/>
          </a:p>
        </c:txPr>
        <c:crossAx val="-891604880"/>
        <c:crosses val="autoZero"/>
        <c:auto val="1"/>
        <c:lblAlgn val="ctr"/>
        <c:lblOffset val="100"/>
        <c:noMultiLvlLbl val="0"/>
      </c:catAx>
      <c:valAx>
        <c:axId val="-891604880"/>
        <c:scaling>
          <c:orientation val="minMax"/>
          <c:max val="6000"/>
          <c:min val="0"/>
        </c:scaling>
        <c:delete val="0"/>
        <c:axPos val="l"/>
        <c:majorGridlines>
          <c:spPr>
            <a:ln w="9525" cap="flat" cmpd="sng" algn="ctr">
              <a:solidFill>
                <a:schemeClr val="tx1"/>
              </a:solidFill>
              <a:prstDash val="solid"/>
              <a:round/>
            </a:ln>
            <a:effectLst/>
          </c:spPr>
        </c:majorGridlines>
        <c:numFmt formatCode="General" sourceLinked="1"/>
        <c:majorTickMark val="out"/>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sz="1600" b="0" i="0" u="none" strike="noStrike" kern="1200" baseline="0">
                <a:solidFill>
                  <a:schemeClr val="dk1"/>
                </a:solidFill>
                <a:latin typeface="+mn-lt"/>
                <a:ea typeface="+mn-ea"/>
                <a:cs typeface="+mn-cs"/>
              </a:defRPr>
            </a:pPr>
            <a:endParaRPr lang="en-US"/>
          </a:p>
        </c:txPr>
        <c:crossAx val="-526178544"/>
        <c:crosses val="autoZero"/>
        <c:crossBetween val="between"/>
        <c:majorUnit val="2000"/>
      </c:valAx>
      <c:spPr>
        <a:noFill/>
        <a:ln>
          <a:noFill/>
        </a:ln>
        <a:effectLst/>
      </c:spPr>
    </c:plotArea>
    <c:plotVisOnly val="1"/>
    <c:dispBlanksAs val="gap"/>
    <c:showDLblsOverMax val="0"/>
  </c:chart>
  <c:spPr>
    <a:solidFill>
      <a:schemeClr val="lt1"/>
    </a:solidFill>
    <a:ln w="12700" cap="flat" cmpd="sng" algn="ctr">
      <a:noFill/>
      <a:prstDash val="solid"/>
      <a:miter lim="800000"/>
    </a:ln>
    <a:effectLst/>
  </c:spPr>
  <c:txPr>
    <a:bodyPr/>
    <a:lstStyle/>
    <a:p>
      <a:pPr>
        <a:defRPr>
          <a:solidFill>
            <a:schemeClr val="dk1"/>
          </a:solidFill>
          <a:latin typeface="+mn-lt"/>
          <a:ea typeface="+mn-ea"/>
          <a:cs typeface="+mn-cs"/>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976849826931001"/>
          <c:y val="0.20430798802542999"/>
          <c:w val="0.59510474389267998"/>
          <c:h val="0.62985029394389902"/>
        </c:manualLayout>
      </c:layout>
      <c:scatterChart>
        <c:scatterStyle val="lineMarker"/>
        <c:varyColors val="0"/>
        <c:ser>
          <c:idx val="0"/>
          <c:order val="0"/>
          <c:tx>
            <c:strRef>
              <c:f>'Plate 2- With tumor cells'!$D$24</c:f>
              <c:strCache>
                <c:ptCount val="1"/>
                <c:pt idx="0">
                  <c:v>non transduced</c:v>
                </c:pt>
              </c:strCache>
            </c:strRef>
          </c:tx>
          <c:spPr>
            <a:ln w="28575" cap="rnd" cmpd="sng" algn="ctr">
              <a:solidFill>
                <a:schemeClr val="accent1">
                  <a:shade val="95000"/>
                  <a:satMod val="105000"/>
                </a:schemeClr>
              </a:solidFill>
              <a:prstDash val="solid"/>
              <a:round/>
            </a:ln>
            <a:effectLst/>
          </c:spPr>
          <c:marker>
            <c:symbol val="circle"/>
            <c:size val="5"/>
            <c:spPr>
              <a:solidFill>
                <a:schemeClr val="accent1"/>
              </a:solidFill>
              <a:ln w="9525" cap="flat" cmpd="sng" algn="ctr">
                <a:solidFill>
                  <a:schemeClr val="accent1">
                    <a:shade val="95000"/>
                    <a:satMod val="105000"/>
                  </a:schemeClr>
                </a:solidFill>
                <a:prstDash val="solid"/>
                <a:round/>
              </a:ln>
              <a:effectLst/>
            </c:spPr>
          </c:marker>
          <c:errBars>
            <c:errDir val="y"/>
            <c:errBarType val="plus"/>
            <c:errValType val="cust"/>
            <c:noEndCap val="1"/>
            <c:plus>
              <c:numRef>
                <c:f>'Plate 2- With tumor cells'!$D$25:$D$29</c:f>
                <c:numCache>
                  <c:formatCode>General</c:formatCode>
                  <c:ptCount val="5"/>
                  <c:pt idx="0">
                    <c:v>-0.33883947479881399</c:v>
                  </c:pt>
                  <c:pt idx="1">
                    <c:v>0.55061414654807295</c:v>
                  </c:pt>
                  <c:pt idx="2">
                    <c:v>0.50825921219822201</c:v>
                  </c:pt>
                  <c:pt idx="3">
                    <c:v>0.63532401524777704</c:v>
                  </c:pt>
                  <c:pt idx="4">
                    <c:v>0.296484540448963</c:v>
                  </c:pt>
                </c:numCache>
              </c:numRef>
            </c:plus>
            <c:minus>
              <c:numLit>
                <c:formatCode>General</c:formatCode>
                <c:ptCount val="1"/>
                <c:pt idx="0">
                  <c:v>1</c:v>
                </c:pt>
              </c:numLit>
            </c:minus>
          </c:errBars>
          <c:errBars>
            <c:errDir val="x"/>
            <c:errBarType val="both"/>
            <c:errValType val="fixedVal"/>
            <c:noEndCap val="0"/>
            <c:val val="1"/>
          </c:errBars>
          <c:xVal>
            <c:numRef>
              <c:f>'Plate 2- With tumor cells'!$C$25:$C$29</c:f>
              <c:numCache>
                <c:formatCode>General</c:formatCode>
                <c:ptCount val="5"/>
                <c:pt idx="0">
                  <c:v>0</c:v>
                </c:pt>
                <c:pt idx="1">
                  <c:v>1</c:v>
                </c:pt>
                <c:pt idx="2">
                  <c:v>5</c:v>
                </c:pt>
                <c:pt idx="3">
                  <c:v>10</c:v>
                </c:pt>
                <c:pt idx="4">
                  <c:v>25</c:v>
                </c:pt>
              </c:numCache>
            </c:numRef>
          </c:xVal>
          <c:yVal>
            <c:numRef>
              <c:f>'Plate 2- With tumor cells'!$D$25:$D$29</c:f>
              <c:numCache>
                <c:formatCode>General</c:formatCode>
                <c:ptCount val="5"/>
                <c:pt idx="0">
                  <c:v>-0.33883947479881399</c:v>
                </c:pt>
                <c:pt idx="1">
                  <c:v>0.55061414654807295</c:v>
                </c:pt>
                <c:pt idx="2">
                  <c:v>0.50825921219822201</c:v>
                </c:pt>
                <c:pt idx="3">
                  <c:v>0.63532401524777704</c:v>
                </c:pt>
                <c:pt idx="4">
                  <c:v>0.296484540448963</c:v>
                </c:pt>
              </c:numCache>
            </c:numRef>
          </c:yVal>
          <c:smooth val="0"/>
          <c:extLst>
            <c:ext xmlns:c16="http://schemas.microsoft.com/office/drawing/2014/chart" uri="{C3380CC4-5D6E-409C-BE32-E72D297353CC}">
              <c16:uniqueId val="{00000000-B2BC-D14B-8378-FB4ABEFDA27D}"/>
            </c:ext>
          </c:extLst>
        </c:ser>
        <c:ser>
          <c:idx val="1"/>
          <c:order val="1"/>
          <c:tx>
            <c:strRef>
              <c:f>'Plate 2- With tumor cells'!$E$24</c:f>
              <c:strCache>
                <c:ptCount val="1"/>
                <c:pt idx="0">
                  <c:v>wtPD1</c:v>
                </c:pt>
              </c:strCache>
            </c:strRef>
          </c:tx>
          <c:spPr>
            <a:ln w="28575" cap="rnd" cmpd="sng" algn="ctr">
              <a:solidFill>
                <a:schemeClr val="accent3">
                  <a:shade val="95000"/>
                  <a:satMod val="105000"/>
                </a:schemeClr>
              </a:solidFill>
              <a:prstDash val="solid"/>
              <a:round/>
            </a:ln>
            <a:effectLst/>
          </c:spPr>
          <c:marker>
            <c:symbol val="circle"/>
            <c:size val="5"/>
            <c:spPr>
              <a:solidFill>
                <a:schemeClr val="accent3"/>
              </a:solidFill>
              <a:ln w="9525" cap="flat" cmpd="sng" algn="ctr">
                <a:solidFill>
                  <a:schemeClr val="accent3">
                    <a:shade val="95000"/>
                    <a:satMod val="105000"/>
                  </a:schemeClr>
                </a:solidFill>
                <a:prstDash val="solid"/>
                <a:round/>
              </a:ln>
              <a:effectLst/>
            </c:spPr>
          </c:marker>
          <c:errBars>
            <c:errDir val="y"/>
            <c:errBarType val="plus"/>
            <c:errValType val="cust"/>
            <c:noEndCap val="1"/>
            <c:plus>
              <c:numRef>
                <c:f>'Plate 2- With tumor cells'!$E$25:$E$29</c:f>
                <c:numCache>
                  <c:formatCode>General</c:formatCode>
                  <c:ptCount val="5"/>
                  <c:pt idx="0">
                    <c:v>0.46590427784837002</c:v>
                  </c:pt>
                  <c:pt idx="1">
                    <c:v>1.2706480304955541</c:v>
                  </c:pt>
                  <c:pt idx="2">
                    <c:v>0.46590427784837002</c:v>
                  </c:pt>
                  <c:pt idx="3">
                    <c:v>0.67767894959762898</c:v>
                  </c:pt>
                  <c:pt idx="4">
                    <c:v>0.46590427784837002</c:v>
                  </c:pt>
                </c:numCache>
              </c:numRef>
            </c:plus>
            <c:minus>
              <c:numLit>
                <c:formatCode>General</c:formatCode>
                <c:ptCount val="1"/>
                <c:pt idx="0">
                  <c:v>1</c:v>
                </c:pt>
              </c:numLit>
            </c:minus>
          </c:errBars>
          <c:errBars>
            <c:errDir val="x"/>
            <c:errBarType val="both"/>
            <c:errValType val="fixedVal"/>
            <c:noEndCap val="0"/>
            <c:val val="1"/>
          </c:errBars>
          <c:xVal>
            <c:numRef>
              <c:f>'Plate 2- With tumor cells'!$C$25:$C$29</c:f>
              <c:numCache>
                <c:formatCode>General</c:formatCode>
                <c:ptCount val="5"/>
                <c:pt idx="0">
                  <c:v>0</c:v>
                </c:pt>
                <c:pt idx="1">
                  <c:v>1</c:v>
                </c:pt>
                <c:pt idx="2">
                  <c:v>5</c:v>
                </c:pt>
                <c:pt idx="3">
                  <c:v>10</c:v>
                </c:pt>
                <c:pt idx="4">
                  <c:v>25</c:v>
                </c:pt>
              </c:numCache>
            </c:numRef>
          </c:xVal>
          <c:yVal>
            <c:numRef>
              <c:f>'Plate 2- With tumor cells'!$E$25:$E$29</c:f>
              <c:numCache>
                <c:formatCode>General</c:formatCode>
                <c:ptCount val="5"/>
                <c:pt idx="0">
                  <c:v>0.46590427784837002</c:v>
                </c:pt>
                <c:pt idx="1">
                  <c:v>1.2706480304955541</c:v>
                </c:pt>
                <c:pt idx="2">
                  <c:v>0.46590427784837002</c:v>
                </c:pt>
                <c:pt idx="3">
                  <c:v>0.67767894959762898</c:v>
                </c:pt>
                <c:pt idx="4">
                  <c:v>0.46590427784837002</c:v>
                </c:pt>
              </c:numCache>
            </c:numRef>
          </c:yVal>
          <c:smooth val="0"/>
          <c:extLst>
            <c:ext xmlns:c16="http://schemas.microsoft.com/office/drawing/2014/chart" uri="{C3380CC4-5D6E-409C-BE32-E72D297353CC}">
              <c16:uniqueId val="{00000001-B2BC-D14B-8378-FB4ABEFDA27D}"/>
            </c:ext>
          </c:extLst>
        </c:ser>
        <c:ser>
          <c:idx val="2"/>
          <c:order val="2"/>
          <c:tx>
            <c:strRef>
              <c:f>'Plate 2- With tumor cells'!$F$24</c:f>
              <c:strCache>
                <c:ptCount val="1"/>
                <c:pt idx="0">
                  <c:v>chPD1-CD28</c:v>
                </c:pt>
              </c:strCache>
            </c:strRef>
          </c:tx>
          <c:spPr>
            <a:ln w="28575" cap="rnd" cmpd="sng" algn="ctr">
              <a:solidFill>
                <a:schemeClr val="accent5">
                  <a:shade val="95000"/>
                  <a:satMod val="105000"/>
                </a:schemeClr>
              </a:solidFill>
              <a:prstDash val="solid"/>
              <a:round/>
            </a:ln>
            <a:effectLst/>
          </c:spPr>
          <c:marker>
            <c:symbol val="circle"/>
            <c:size val="5"/>
            <c:spPr>
              <a:solidFill>
                <a:schemeClr val="accent5"/>
              </a:solidFill>
              <a:ln w="9525" cap="flat" cmpd="sng" algn="ctr">
                <a:solidFill>
                  <a:schemeClr val="accent5">
                    <a:shade val="95000"/>
                    <a:satMod val="105000"/>
                  </a:schemeClr>
                </a:solidFill>
                <a:prstDash val="solid"/>
                <a:round/>
              </a:ln>
              <a:effectLst/>
            </c:spPr>
          </c:marker>
          <c:xVal>
            <c:numRef>
              <c:f>'Plate 2- With tumor cells'!$C$25:$C$29</c:f>
              <c:numCache>
                <c:formatCode>General</c:formatCode>
                <c:ptCount val="5"/>
                <c:pt idx="0">
                  <c:v>0</c:v>
                </c:pt>
                <c:pt idx="1">
                  <c:v>1</c:v>
                </c:pt>
                <c:pt idx="2">
                  <c:v>5</c:v>
                </c:pt>
                <c:pt idx="3">
                  <c:v>10</c:v>
                </c:pt>
                <c:pt idx="4">
                  <c:v>25</c:v>
                </c:pt>
              </c:numCache>
            </c:numRef>
          </c:xVal>
          <c:yVal>
            <c:numRef>
              <c:f>'Plate 2- With tumor cells'!$F$25:$F$29</c:f>
              <c:numCache>
                <c:formatCode>General</c:formatCode>
                <c:ptCount val="5"/>
                <c:pt idx="0">
                  <c:v>64.718339686573486</c:v>
                </c:pt>
                <c:pt idx="1">
                  <c:v>66.963151207115644</c:v>
                </c:pt>
                <c:pt idx="2">
                  <c:v>72.003388394748001</c:v>
                </c:pt>
                <c:pt idx="3">
                  <c:v>74.841168996188074</c:v>
                </c:pt>
                <c:pt idx="4">
                  <c:v>78.187208809826359</c:v>
                </c:pt>
              </c:numCache>
            </c:numRef>
          </c:yVal>
          <c:smooth val="0"/>
          <c:extLst>
            <c:ext xmlns:c16="http://schemas.microsoft.com/office/drawing/2014/chart" uri="{C3380CC4-5D6E-409C-BE32-E72D297353CC}">
              <c16:uniqueId val="{00000002-B2BC-D14B-8378-FB4ABEFDA27D}"/>
            </c:ext>
          </c:extLst>
        </c:ser>
        <c:ser>
          <c:idx val="3"/>
          <c:order val="3"/>
          <c:tx>
            <c:strRef>
              <c:f>'Plate 2- With tumor cells'!$G$24</c:f>
              <c:strCache>
                <c:ptCount val="1"/>
                <c:pt idx="0">
                  <c:v>chPD1-Dap10</c:v>
                </c:pt>
              </c:strCache>
            </c:strRef>
          </c:tx>
          <c:spPr>
            <a:ln w="28575" cap="rnd" cmpd="sng" algn="ctr">
              <a:solidFill>
                <a:schemeClr val="accent1">
                  <a:lumMod val="60000"/>
                  <a:shade val="95000"/>
                  <a:satMod val="105000"/>
                </a:schemeClr>
              </a:solidFill>
              <a:prstDash val="solid"/>
              <a:round/>
            </a:ln>
            <a:effectLst/>
          </c:spPr>
          <c:marker>
            <c:symbol val="circle"/>
            <c:size val="5"/>
            <c:spPr>
              <a:solidFill>
                <a:schemeClr val="accent1">
                  <a:lumMod val="60000"/>
                </a:schemeClr>
              </a:solidFill>
              <a:ln w="9525" cap="flat" cmpd="sng" algn="ctr">
                <a:solidFill>
                  <a:schemeClr val="accent1">
                    <a:lumMod val="60000"/>
                    <a:shade val="95000"/>
                    <a:satMod val="105000"/>
                  </a:schemeClr>
                </a:solidFill>
                <a:prstDash val="solid"/>
                <a:round/>
              </a:ln>
              <a:effectLst/>
            </c:spPr>
          </c:marker>
          <c:errBars>
            <c:errDir val="y"/>
            <c:errBarType val="plus"/>
            <c:errValType val="cust"/>
            <c:noEndCap val="0"/>
            <c:plus>
              <c:numLit>
                <c:formatCode>General</c:formatCode>
                <c:ptCount val="1"/>
                <c:pt idx="0">
                  <c:v>1</c:v>
                </c:pt>
              </c:numLit>
            </c:plus>
            <c:minus>
              <c:numLit>
                <c:formatCode>General</c:formatCode>
                <c:ptCount val="1"/>
                <c:pt idx="0">
                  <c:v>1</c:v>
                </c:pt>
              </c:numLit>
            </c:minus>
          </c:errBars>
          <c:errBars>
            <c:errDir val="x"/>
            <c:errBarType val="both"/>
            <c:errValType val="fixedVal"/>
            <c:noEndCap val="0"/>
            <c:val val="1"/>
          </c:errBars>
          <c:xVal>
            <c:numRef>
              <c:f>'Plate 2- With tumor cells'!$C$25:$C$29</c:f>
              <c:numCache>
                <c:formatCode>General</c:formatCode>
                <c:ptCount val="5"/>
                <c:pt idx="0">
                  <c:v>0</c:v>
                </c:pt>
                <c:pt idx="1">
                  <c:v>1</c:v>
                </c:pt>
                <c:pt idx="2">
                  <c:v>5</c:v>
                </c:pt>
                <c:pt idx="3">
                  <c:v>10</c:v>
                </c:pt>
                <c:pt idx="4">
                  <c:v>25</c:v>
                </c:pt>
              </c:numCache>
            </c:numRef>
          </c:xVal>
          <c:yVal>
            <c:numRef>
              <c:f>'Plate 2- With tumor cells'!$G$25:$G$29</c:f>
              <c:numCache>
                <c:formatCode>General</c:formatCode>
                <c:ptCount val="5"/>
                <c:pt idx="0">
                  <c:v>64.633629817873782</c:v>
                </c:pt>
                <c:pt idx="1">
                  <c:v>67.174925878864897</c:v>
                </c:pt>
                <c:pt idx="2">
                  <c:v>72.72342227869548</c:v>
                </c:pt>
                <c:pt idx="3">
                  <c:v>75.307073274036441</c:v>
                </c:pt>
                <c:pt idx="4">
                  <c:v>77.043625582380386</c:v>
                </c:pt>
              </c:numCache>
            </c:numRef>
          </c:yVal>
          <c:smooth val="0"/>
          <c:extLst>
            <c:ext xmlns:c16="http://schemas.microsoft.com/office/drawing/2014/chart" uri="{C3380CC4-5D6E-409C-BE32-E72D297353CC}">
              <c16:uniqueId val="{00000003-B2BC-D14B-8378-FB4ABEFDA27D}"/>
            </c:ext>
          </c:extLst>
        </c:ser>
        <c:dLbls>
          <c:showLegendKey val="0"/>
          <c:showVal val="0"/>
          <c:showCatName val="0"/>
          <c:showSerName val="0"/>
          <c:showPercent val="0"/>
          <c:showBubbleSize val="0"/>
        </c:dLbls>
        <c:axId val="-830456256"/>
        <c:axId val="-826647424"/>
      </c:scatterChart>
      <c:valAx>
        <c:axId val="-830456256"/>
        <c:scaling>
          <c:orientation val="minMax"/>
          <c:min val="0"/>
        </c:scaling>
        <c:delete val="0"/>
        <c:axPos val="b"/>
        <c:majorGridlines>
          <c:spPr>
            <a:ln w="9525" cap="flat" cmpd="sng" algn="ctr">
              <a:noFill/>
              <a:prstDash val="solid"/>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26647424"/>
        <c:crosses val="autoZero"/>
        <c:crossBetween val="midCat"/>
      </c:valAx>
      <c:valAx>
        <c:axId val="-826647424"/>
        <c:scaling>
          <c:orientation val="minMax"/>
          <c:max val="80"/>
          <c:min val="0"/>
        </c:scaling>
        <c:delete val="0"/>
        <c:axPos val="l"/>
        <c:majorGridlines>
          <c:spPr>
            <a:ln w="9525" cap="flat" cmpd="sng" algn="ctr">
              <a:solidFill>
                <a:schemeClr val="tx1"/>
              </a:solidFill>
              <a:prstDash val="solid"/>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dirty="0">
                    <a:solidFill>
                      <a:schemeClr val="tx1"/>
                    </a:solidFill>
                  </a:rPr>
                  <a:t>% Lysis </a:t>
                </a:r>
              </a:p>
            </c:rich>
          </c:tx>
          <c:layout>
            <c:manualLayout>
              <c:xMode val="edge"/>
              <c:yMode val="edge"/>
              <c:x val="3.2034614843015799E-2"/>
              <c:y val="0.42174367428288001"/>
            </c:manualLayout>
          </c:layout>
          <c:overlay val="0"/>
          <c:spPr>
            <a:noFill/>
            <a:ln>
              <a:noFill/>
            </a:ln>
            <a:effectLst/>
          </c:spPr>
        </c:title>
        <c:numFmt formatCode="General" sourceLinked="1"/>
        <c:majorTickMark val="none"/>
        <c:minorTickMark val="none"/>
        <c:tickLblPos val="nextTo"/>
        <c:spPr>
          <a:noFill/>
          <a:ln w="9525" cap="flat" cmpd="sng" algn="ctr">
            <a:solidFill>
              <a:schemeClr val="tx1"/>
            </a:solidFill>
            <a:prstDash val="solid"/>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30456256"/>
        <c:crosses val="autoZero"/>
        <c:crossBetween val="midCat"/>
        <c:majorUnit val="20"/>
        <c:minorUnit val="2E-3"/>
      </c:valAx>
      <c:spPr>
        <a:noFill/>
        <a:ln>
          <a:noFill/>
        </a:ln>
        <a:effectLst/>
      </c:spPr>
    </c:plotArea>
    <c:legend>
      <c:legendPos val="b"/>
      <c:legendEntry>
        <c:idx val="0"/>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Entry>
      <c:legendEntry>
        <c:idx val="1"/>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Entry>
      <c:legendEntry>
        <c:idx val="2"/>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Entry>
      <c:legendEntry>
        <c:idx val="3"/>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Entry>
      <c:layout>
        <c:manualLayout>
          <c:xMode val="edge"/>
          <c:yMode val="edge"/>
          <c:x val="0.78727053430069405"/>
          <c:y val="0.19330462338506499"/>
          <c:w val="0.208102397386107"/>
          <c:h val="0.6706059272891160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prstDash val="solid"/>
      <a:round/>
    </a:ln>
    <a:effectLst/>
  </c:spPr>
  <c:txPr>
    <a:bodyPr/>
    <a:lstStyle/>
    <a:p>
      <a:pPr>
        <a:defRPr/>
      </a:pPr>
      <a:endParaRPr lang="en-US"/>
    </a:p>
  </c:txPr>
  <c:externalData r:id="rId1">
    <c:autoUpdate val="0"/>
  </c:externalData>
  <c:userShapes r:id="rId2"/>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0" i="0" u="none" strike="noStrike" kern="1200" spc="0" baseline="0">
                <a:solidFill>
                  <a:schemeClr val="tx1"/>
                </a:solidFill>
                <a:latin typeface="+mn-lt"/>
                <a:ea typeface="+mn-ea"/>
                <a:cs typeface="+mn-cs"/>
              </a:defRPr>
            </a:pPr>
            <a:r>
              <a:rPr lang="en-US" sz="1800" b="1" dirty="0" err="1">
                <a:solidFill>
                  <a:schemeClr val="tx1"/>
                </a:solidFill>
              </a:rPr>
              <a:t>IFN</a:t>
            </a:r>
            <a:r>
              <a:rPr lang="en-US" sz="1800" b="1" i="0" u="none" strike="noStrike" baseline="0" dirty="0" err="1">
                <a:solidFill>
                  <a:schemeClr val="tx1"/>
                </a:solidFill>
                <a:effectLst/>
              </a:rPr>
              <a:t>γ</a:t>
            </a:r>
            <a:r>
              <a:rPr lang="en-US" sz="1800" baseline="0" dirty="0">
                <a:solidFill>
                  <a:schemeClr val="tx1"/>
                </a:solidFill>
              </a:rPr>
              <a:t> </a:t>
            </a:r>
            <a:endParaRPr lang="en-US" sz="1800" dirty="0">
              <a:solidFill>
                <a:schemeClr val="tx1"/>
              </a:solidFill>
            </a:endParaRPr>
          </a:p>
        </c:rich>
      </c:tx>
      <c:layout>
        <c:manualLayout>
          <c:xMode val="edge"/>
          <c:yMode val="edge"/>
          <c:x val="0.60915593223277498"/>
          <c:y val="3.71229517520986E-2"/>
        </c:manualLayout>
      </c:layout>
      <c:overlay val="0"/>
      <c:spPr>
        <a:noFill/>
        <a:ln>
          <a:noFill/>
        </a:ln>
        <a:effectLst/>
      </c:spPr>
    </c:title>
    <c:autoTitleDeleted val="0"/>
    <c:plotArea>
      <c:layout>
        <c:manualLayout>
          <c:layoutTarget val="inner"/>
          <c:xMode val="edge"/>
          <c:yMode val="edge"/>
          <c:x val="0.35070731382993903"/>
          <c:y val="0.169373223780028"/>
          <c:w val="0.59594586040964403"/>
          <c:h val="0.59664256516673497"/>
        </c:manualLayout>
      </c:layout>
      <c:barChart>
        <c:barDir val="col"/>
        <c:grouping val="clustered"/>
        <c:varyColors val="0"/>
        <c:ser>
          <c:idx val="0"/>
          <c:order val="0"/>
          <c:tx>
            <c:strRef>
              <c:f>'[13 plex cytokines T cell 1 2 AS resveratrol.xlsx]IFNg'!$G$91</c:f>
              <c:strCache>
                <c:ptCount val="1"/>
                <c:pt idx="0">
                  <c:v>CHPD1-CD28</c:v>
                </c:pt>
              </c:strCache>
            </c:strRef>
          </c:tx>
          <c:spPr>
            <a:solidFill>
              <a:schemeClr val="accent1"/>
            </a:solidFill>
            <a:ln>
              <a:noFill/>
            </a:ln>
            <a:effectLst/>
          </c:spPr>
          <c:invertIfNegative val="0"/>
          <c:errBars>
            <c:errBarType val="both"/>
            <c:errValType val="cust"/>
            <c:noEndCap val="0"/>
            <c:plus>
              <c:numRef>
                <c:f>'[13 plex cytokines T cell 1 2 AS resveratrol.xlsx]IFNg'!$H$99:$L$99</c:f>
                <c:numCache>
                  <c:formatCode>General</c:formatCode>
                  <c:ptCount val="5"/>
                  <c:pt idx="0">
                    <c:v>3.5118845842842461</c:v>
                  </c:pt>
                  <c:pt idx="1">
                    <c:v>10.016652800877811</c:v>
                  </c:pt>
                  <c:pt idx="2">
                    <c:v>19.974984355438181</c:v>
                  </c:pt>
                  <c:pt idx="3">
                    <c:v>11.1504857891185</c:v>
                  </c:pt>
                  <c:pt idx="4">
                    <c:v>23.06512518934159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resveratrol.xlsx]IFNg'!$H$90:$L$90</c:f>
              <c:numCache>
                <c:formatCode>General</c:formatCode>
                <c:ptCount val="5"/>
                <c:pt idx="0">
                  <c:v>0</c:v>
                </c:pt>
                <c:pt idx="1">
                  <c:v>1</c:v>
                </c:pt>
                <c:pt idx="2">
                  <c:v>5</c:v>
                </c:pt>
                <c:pt idx="3">
                  <c:v>10</c:v>
                </c:pt>
                <c:pt idx="4">
                  <c:v>25</c:v>
                </c:pt>
              </c:numCache>
            </c:numRef>
          </c:cat>
          <c:val>
            <c:numRef>
              <c:f>'[13 plex cytokines T cell 1 2 AS resveratrol.xlsx]IFNg'!$H$91:$L$91</c:f>
              <c:numCache>
                <c:formatCode>General</c:formatCode>
                <c:ptCount val="5"/>
                <c:pt idx="0">
                  <c:v>3155.6666666666629</c:v>
                </c:pt>
                <c:pt idx="1">
                  <c:v>3272.6666666666629</c:v>
                </c:pt>
                <c:pt idx="2">
                  <c:v>3585</c:v>
                </c:pt>
                <c:pt idx="3">
                  <c:v>3749.3333333333371</c:v>
                </c:pt>
                <c:pt idx="4">
                  <c:v>4269</c:v>
                </c:pt>
              </c:numCache>
            </c:numRef>
          </c:val>
          <c:extLst>
            <c:ext xmlns:c16="http://schemas.microsoft.com/office/drawing/2014/chart" uri="{C3380CC4-5D6E-409C-BE32-E72D297353CC}">
              <c16:uniqueId val="{00000000-377D-F64C-81C3-1B87BC13D0FF}"/>
            </c:ext>
          </c:extLst>
        </c:ser>
        <c:ser>
          <c:idx val="1"/>
          <c:order val="1"/>
          <c:tx>
            <c:strRef>
              <c:f>'[13 plex cytokines T cell 1 2 AS resveratrol.xlsx]IFNg'!$G$92</c:f>
              <c:strCache>
                <c:ptCount val="1"/>
                <c:pt idx="0">
                  <c:v>CHPD1-DAP10</c:v>
                </c:pt>
              </c:strCache>
            </c:strRef>
          </c:tx>
          <c:spPr>
            <a:solidFill>
              <a:schemeClr val="accent3"/>
            </a:solidFill>
            <a:ln>
              <a:noFill/>
            </a:ln>
            <a:effectLst/>
          </c:spPr>
          <c:invertIfNegative val="0"/>
          <c:errBars>
            <c:errBarType val="both"/>
            <c:errValType val="cust"/>
            <c:noEndCap val="0"/>
            <c:plus>
              <c:numRef>
                <c:f>'[13 plex cytokines T cell 1 2 AS resveratrol.xlsx]IFNg'!$H$100:$L$100</c:f>
                <c:numCache>
                  <c:formatCode>General</c:formatCode>
                  <c:ptCount val="5"/>
                  <c:pt idx="0">
                    <c:v>2.0816659994661322</c:v>
                  </c:pt>
                  <c:pt idx="1">
                    <c:v>12.70170592217176</c:v>
                  </c:pt>
                  <c:pt idx="2">
                    <c:v>26.388128644019702</c:v>
                  </c:pt>
                  <c:pt idx="3">
                    <c:v>5.507570547286095</c:v>
                  </c:pt>
                  <c:pt idx="4">
                    <c:v>17.435595774162689</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cat>
            <c:numRef>
              <c:f>'[13 plex cytokines T cell 1 2 AS resveratrol.xlsx]IFNg'!$H$90:$L$90</c:f>
              <c:numCache>
                <c:formatCode>General</c:formatCode>
                <c:ptCount val="5"/>
                <c:pt idx="0">
                  <c:v>0</c:v>
                </c:pt>
                <c:pt idx="1">
                  <c:v>1</c:v>
                </c:pt>
                <c:pt idx="2">
                  <c:v>5</c:v>
                </c:pt>
                <c:pt idx="3">
                  <c:v>10</c:v>
                </c:pt>
                <c:pt idx="4">
                  <c:v>25</c:v>
                </c:pt>
              </c:numCache>
            </c:numRef>
          </c:cat>
          <c:val>
            <c:numRef>
              <c:f>'[13 plex cytokines T cell 1 2 AS resveratrol.xlsx]IFNg'!$H$92:$L$92</c:f>
              <c:numCache>
                <c:formatCode>General</c:formatCode>
                <c:ptCount val="5"/>
                <c:pt idx="0">
                  <c:v>3326.6666666666629</c:v>
                </c:pt>
                <c:pt idx="1">
                  <c:v>3576.6666666666629</c:v>
                </c:pt>
                <c:pt idx="2">
                  <c:v>3771.3333333333371</c:v>
                </c:pt>
                <c:pt idx="3">
                  <c:v>4018.6666666666629</c:v>
                </c:pt>
                <c:pt idx="4">
                  <c:v>4633</c:v>
                </c:pt>
              </c:numCache>
            </c:numRef>
          </c:val>
          <c:extLst>
            <c:ext xmlns:c16="http://schemas.microsoft.com/office/drawing/2014/chart" uri="{C3380CC4-5D6E-409C-BE32-E72D297353CC}">
              <c16:uniqueId val="{00000001-377D-F64C-81C3-1B87BC13D0FF}"/>
            </c:ext>
          </c:extLst>
        </c:ser>
        <c:dLbls>
          <c:showLegendKey val="0"/>
          <c:showVal val="0"/>
          <c:showCatName val="0"/>
          <c:showSerName val="0"/>
          <c:showPercent val="0"/>
          <c:showBubbleSize val="0"/>
        </c:dLbls>
        <c:gapWidth val="182"/>
        <c:axId val="-592896016"/>
        <c:axId val="-891561936"/>
      </c:barChart>
      <c:catAx>
        <c:axId val="-592896016"/>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dirty="0">
                    <a:solidFill>
                      <a:schemeClr val="tx1"/>
                    </a:solidFill>
                  </a:rPr>
                  <a:t>Resveratrol (</a:t>
                </a:r>
                <a:r>
                  <a:rPr lang="el-GR" sz="1600" b="0" i="0" u="none" strike="noStrike" baseline="0" dirty="0">
                    <a:solidFill>
                      <a:schemeClr val="tx1"/>
                    </a:solidFill>
                    <a:effectLst/>
                  </a:rPr>
                  <a:t>μ</a:t>
                </a:r>
                <a:r>
                  <a:rPr lang="en-US" sz="1600" b="0" i="0" u="none" strike="noStrike" baseline="0" dirty="0">
                    <a:solidFill>
                      <a:schemeClr val="tx1"/>
                    </a:solidFill>
                    <a:effectLst/>
                  </a:rPr>
                  <a:t>M)</a:t>
                </a:r>
                <a:endParaRPr lang="en-US" sz="1600" dirty="0">
                  <a:solidFill>
                    <a:schemeClr val="tx1"/>
                  </a:solidFill>
                </a:endParaRPr>
              </a:p>
            </c:rich>
          </c:tx>
          <c:layout>
            <c:manualLayout>
              <c:xMode val="edge"/>
              <c:yMode val="edge"/>
              <c:x val="0.54780475190982303"/>
              <c:y val="0.89057985612176704"/>
            </c:manualLayout>
          </c:layout>
          <c:overlay val="0"/>
          <c:spPr>
            <a:noFill/>
            <a:ln>
              <a:noFill/>
            </a:ln>
            <a:effectLst/>
          </c:sp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91561936"/>
        <c:crosses val="autoZero"/>
        <c:auto val="1"/>
        <c:lblAlgn val="ctr"/>
        <c:lblOffset val="100"/>
        <c:noMultiLvlLbl val="0"/>
      </c:catAx>
      <c:valAx>
        <c:axId val="-891561936"/>
        <c:scaling>
          <c:orientation val="minMax"/>
          <c:max val="6000"/>
          <c:min val="0"/>
        </c:scaling>
        <c:delete val="0"/>
        <c:axPos val="l"/>
        <c:majorGridlines>
          <c:spPr>
            <a:ln w="9525" cap="flat" cmpd="sng" algn="ctr">
              <a:solidFill>
                <a:sysClr val="windowText" lastClr="000000"/>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i="0" baseline="0">
                    <a:solidFill>
                      <a:schemeClr val="tx1"/>
                    </a:solidFill>
                    <a:effectLst/>
                  </a:rPr>
                  <a:t> pg/ml</a:t>
                </a:r>
                <a:endParaRPr lang="en-US" sz="1600" b="0">
                  <a:solidFill>
                    <a:schemeClr val="tx1"/>
                  </a:solidFill>
                  <a:effectLst/>
                </a:endParaRPr>
              </a:p>
            </c:rich>
          </c:tx>
          <c:layout>
            <c:manualLayout>
              <c:xMode val="edge"/>
              <c:yMode val="edge"/>
              <c:x val="0.16017770774880499"/>
              <c:y val="0.39122536675190001"/>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92896016"/>
        <c:crosses val="autoZero"/>
        <c:crossBetween val="between"/>
        <c:majorUnit val="2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11324589198401"/>
          <c:y val="0.145510467068866"/>
          <c:w val="0.62822841009199704"/>
          <c:h val="0.66609159304191101"/>
        </c:manualLayout>
      </c:layout>
      <c:scatterChart>
        <c:scatterStyle val="lineMarker"/>
        <c:varyColors val="0"/>
        <c:ser>
          <c:idx val="4"/>
          <c:order val="0"/>
          <c:tx>
            <c:strRef>
              <c:f>'Plate 2- With tumor cells'!$H$13</c:f>
              <c:strCache>
                <c:ptCount val="1"/>
                <c:pt idx="0">
                  <c:v>Breast </c:v>
                </c:pt>
              </c:strCache>
            </c:strRef>
          </c:tx>
          <c:spPr>
            <a:ln>
              <a:solidFill>
                <a:schemeClr val="accent5"/>
              </a:solidFill>
            </a:ln>
          </c:spPr>
          <c:marker>
            <c:spPr>
              <a:solidFill>
                <a:schemeClr val="accent5"/>
              </a:solidFill>
              <a:ln>
                <a:solidFill>
                  <a:schemeClr val="accent5"/>
                </a:solidFill>
              </a:ln>
            </c:spPr>
          </c:marker>
          <c:errBars>
            <c:errDir val="y"/>
            <c:errBarType val="plus"/>
            <c:errValType val="cust"/>
            <c:noEndCap val="0"/>
            <c:plus>
              <c:numRef>
                <c:f>'Plate 2- With tumor cells'!$H$22:$H$26</c:f>
                <c:numCache>
                  <c:formatCode>General</c:formatCode>
                  <c:ptCount val="5"/>
                  <c:pt idx="0">
                    <c:v>3.2145502536643201E-3</c:v>
                  </c:pt>
                  <c:pt idx="1">
                    <c:v>3.0550504633038902E-3</c:v>
                  </c:pt>
                  <c:pt idx="2">
                    <c:v>1.5275252316519501E-3</c:v>
                  </c:pt>
                  <c:pt idx="3">
                    <c:v>1.5275252316519501E-3</c:v>
                  </c:pt>
                  <c:pt idx="4">
                    <c:v>1.1547005383792501E-3</c:v>
                  </c:pt>
                </c:numCache>
              </c:numRef>
            </c:plus>
            <c:minus>
              <c:numLit>
                <c:formatCode>General</c:formatCode>
                <c:ptCount val="1"/>
                <c:pt idx="0">
                  <c:v>1</c:v>
                </c:pt>
              </c:numLit>
            </c:minus>
          </c:errBars>
          <c:errBars>
            <c:errDir val="x"/>
            <c:errBarType val="both"/>
            <c:errValType val="fixedVal"/>
            <c:noEndCap val="0"/>
            <c:val val="1"/>
          </c:errBars>
          <c:xVal>
            <c:numRef>
              <c:f>'Plate 2- With tumor cells'!$C$14:$C$18</c:f>
              <c:numCache>
                <c:formatCode>General</c:formatCode>
                <c:ptCount val="5"/>
                <c:pt idx="0">
                  <c:v>0</c:v>
                </c:pt>
                <c:pt idx="1">
                  <c:v>1</c:v>
                </c:pt>
                <c:pt idx="2">
                  <c:v>5</c:v>
                </c:pt>
                <c:pt idx="3">
                  <c:v>10</c:v>
                </c:pt>
                <c:pt idx="4">
                  <c:v>25</c:v>
                </c:pt>
              </c:numCache>
            </c:numRef>
          </c:xVal>
          <c:yVal>
            <c:numRef>
              <c:f>'Plate 2- With tumor cells'!$H$14:$H$18</c:f>
              <c:numCache>
                <c:formatCode>General</c:formatCode>
                <c:ptCount val="5"/>
                <c:pt idx="0">
                  <c:v>0.42666666666666703</c:v>
                </c:pt>
                <c:pt idx="1">
                  <c:v>0.40266666666666701</c:v>
                </c:pt>
                <c:pt idx="2">
                  <c:v>0.352333333333333</c:v>
                </c:pt>
                <c:pt idx="3">
                  <c:v>0.30233333333333301</c:v>
                </c:pt>
                <c:pt idx="4">
                  <c:v>0.24833333333333299</c:v>
                </c:pt>
              </c:numCache>
            </c:numRef>
          </c:yVal>
          <c:smooth val="0"/>
          <c:extLst>
            <c:ext xmlns:c16="http://schemas.microsoft.com/office/drawing/2014/chart" uri="{C3380CC4-5D6E-409C-BE32-E72D297353CC}">
              <c16:uniqueId val="{00000000-D463-5F42-A6B7-88746EF3CB3F}"/>
            </c:ext>
          </c:extLst>
        </c:ser>
        <c:dLbls>
          <c:showLegendKey val="0"/>
          <c:showVal val="0"/>
          <c:showCatName val="0"/>
          <c:showSerName val="0"/>
          <c:showPercent val="0"/>
          <c:showBubbleSize val="0"/>
        </c:dLbls>
        <c:axId val="-485222240"/>
        <c:axId val="-772407760"/>
      </c:scatterChart>
      <c:valAx>
        <c:axId val="-485222240"/>
        <c:scaling>
          <c:orientation val="minMax"/>
          <c:min val="0"/>
        </c:scaling>
        <c:delete val="0"/>
        <c:axPos val="b"/>
        <c:title>
          <c:tx>
            <c:rich>
              <a:bodyPr/>
              <a:lstStyle/>
              <a:p>
                <a:pPr>
                  <a:defRPr sz="1600" b="0"/>
                </a:pPr>
                <a:r>
                  <a:rPr lang="en-US" sz="1600" b="0" i="0" baseline="0" dirty="0" err="1">
                    <a:effectLst/>
                  </a:rPr>
                  <a:t>nM</a:t>
                </a:r>
                <a:r>
                  <a:rPr lang="en-US" sz="1600" b="0" i="0" baseline="0" dirty="0">
                    <a:effectLst/>
                  </a:rPr>
                  <a:t> Resveratrol</a:t>
                </a:r>
                <a:endParaRPr lang="en-US" sz="1600" b="0" dirty="0">
                  <a:effectLst/>
                </a:endParaRPr>
              </a:p>
            </c:rich>
          </c:tx>
          <c:overlay val="0"/>
        </c:title>
        <c:numFmt formatCode="General" sourceLinked="1"/>
        <c:majorTickMark val="out"/>
        <c:minorTickMark val="none"/>
        <c:tickLblPos val="nextTo"/>
        <c:spPr>
          <a:ln>
            <a:solidFill>
              <a:schemeClr val="tx1"/>
            </a:solidFill>
          </a:ln>
        </c:spPr>
        <c:txPr>
          <a:bodyPr/>
          <a:lstStyle/>
          <a:p>
            <a:pPr>
              <a:defRPr sz="1600"/>
            </a:pPr>
            <a:endParaRPr lang="en-US"/>
          </a:p>
        </c:txPr>
        <c:crossAx val="-772407760"/>
        <c:crosses val="autoZero"/>
        <c:crossBetween val="midCat"/>
      </c:valAx>
      <c:valAx>
        <c:axId val="-772407760"/>
        <c:scaling>
          <c:orientation val="minMax"/>
          <c:max val="0.5"/>
          <c:min val="0"/>
        </c:scaling>
        <c:delete val="0"/>
        <c:axPos val="l"/>
        <c:majorGridlines>
          <c:spPr>
            <a:ln>
              <a:solidFill>
                <a:schemeClr val="tx1"/>
              </a:solidFill>
            </a:ln>
          </c:spPr>
        </c:majorGridlines>
        <c:title>
          <c:tx>
            <c:rich>
              <a:bodyPr rot="-5400000" vert="horz"/>
              <a:lstStyle/>
              <a:p>
                <a:pPr>
                  <a:defRPr sz="1600" b="0"/>
                </a:pPr>
                <a:r>
                  <a:rPr lang="en-US" sz="1600" b="0" i="0" baseline="0">
                    <a:effectLst/>
                  </a:rPr>
                  <a:t>OD 570</a:t>
                </a:r>
                <a:endParaRPr lang="en-US" sz="1600" b="0">
                  <a:effectLst/>
                </a:endParaRPr>
              </a:p>
            </c:rich>
          </c:tx>
          <c:overlay val="0"/>
        </c:title>
        <c:numFmt formatCode="General" sourceLinked="1"/>
        <c:majorTickMark val="out"/>
        <c:minorTickMark val="none"/>
        <c:tickLblPos val="nextTo"/>
        <c:spPr>
          <a:ln>
            <a:solidFill>
              <a:schemeClr val="tx1"/>
            </a:solidFill>
          </a:ln>
        </c:spPr>
        <c:txPr>
          <a:bodyPr/>
          <a:lstStyle/>
          <a:p>
            <a:pPr>
              <a:defRPr sz="1600"/>
            </a:pPr>
            <a:endParaRPr lang="en-US"/>
          </a:p>
        </c:txPr>
        <c:crossAx val="-485222240"/>
        <c:crosses val="autoZero"/>
        <c:crossBetween val="midCat"/>
        <c:majorUnit val="0.15"/>
        <c:minorUnit val="0.02"/>
      </c:valAx>
    </c:plotArea>
    <c:plotVisOnly val="1"/>
    <c:dispBlanksAs val="gap"/>
    <c:showDLblsOverMax val="0"/>
  </c:chart>
  <c:spPr>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800" b="1" dirty="0">
                <a:solidFill>
                  <a:schemeClr val="tx1"/>
                </a:solidFill>
              </a:rPr>
              <a:t>T-bet</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7469979542973499"/>
          <c:y val="0.16490833081214501"/>
          <c:w val="0.679980093386785"/>
          <c:h val="0.72901613004013499"/>
        </c:manualLayout>
      </c:layout>
      <c:scatterChart>
        <c:scatterStyle val="lineMarker"/>
        <c:varyColors val="0"/>
        <c:ser>
          <c:idx val="0"/>
          <c:order val="0"/>
          <c:tx>
            <c:strRef>
              <c:f>'T bet'!$D$3</c:f>
              <c:strCache>
                <c:ptCount val="1"/>
                <c:pt idx="0">
                  <c:v>chPD1-Dap10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plus"/>
            <c:errValType val="cust"/>
            <c:noEndCap val="0"/>
            <c:plus>
              <c:numRef>
                <c:f>'T bet'!$H$4:$H$7</c:f>
                <c:numCache>
                  <c:formatCode>General</c:formatCode>
                  <c:ptCount val="4"/>
                  <c:pt idx="0">
                    <c:v>0</c:v>
                  </c:pt>
                  <c:pt idx="1">
                    <c:v>0.23</c:v>
                  </c:pt>
                  <c:pt idx="2">
                    <c:v>0.53</c:v>
                  </c:pt>
                  <c:pt idx="3">
                    <c:v>0.24</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errBars>
            <c:errDir val="x"/>
            <c:errBarType val="both"/>
            <c:errValType val="fixedVal"/>
            <c:noEndCap val="0"/>
            <c:val val="0"/>
            <c:spPr>
              <a:noFill/>
              <a:ln w="9525" cap="flat" cmpd="sng" algn="ctr">
                <a:solidFill>
                  <a:schemeClr val="tx1">
                    <a:lumMod val="65000"/>
                    <a:lumOff val="35000"/>
                  </a:schemeClr>
                </a:solidFill>
                <a:round/>
              </a:ln>
              <a:effectLst/>
            </c:spPr>
          </c:errBars>
          <c:xVal>
            <c:numRef>
              <c:f>'T bet'!$C$4:$C$7</c:f>
              <c:numCache>
                <c:formatCode>General</c:formatCode>
                <c:ptCount val="4"/>
                <c:pt idx="0">
                  <c:v>0</c:v>
                </c:pt>
                <c:pt idx="1">
                  <c:v>1</c:v>
                </c:pt>
                <c:pt idx="2">
                  <c:v>5</c:v>
                </c:pt>
                <c:pt idx="3">
                  <c:v>10</c:v>
                </c:pt>
              </c:numCache>
            </c:numRef>
          </c:xVal>
          <c:yVal>
            <c:numRef>
              <c:f>'T bet'!$D$4:$D$7</c:f>
              <c:numCache>
                <c:formatCode>General</c:formatCode>
                <c:ptCount val="4"/>
                <c:pt idx="0">
                  <c:v>0</c:v>
                </c:pt>
                <c:pt idx="1">
                  <c:v>-2.63</c:v>
                </c:pt>
                <c:pt idx="2">
                  <c:v>-5.63</c:v>
                </c:pt>
                <c:pt idx="3">
                  <c:v>-8.99</c:v>
                </c:pt>
              </c:numCache>
            </c:numRef>
          </c:yVal>
          <c:smooth val="0"/>
          <c:extLst>
            <c:ext xmlns:c16="http://schemas.microsoft.com/office/drawing/2014/chart" uri="{C3380CC4-5D6E-409C-BE32-E72D297353CC}">
              <c16:uniqueId val="{00000000-8F12-F449-853B-4B3F4177CF07}"/>
            </c:ext>
          </c:extLst>
        </c:ser>
        <c:ser>
          <c:idx val="1"/>
          <c:order val="1"/>
          <c:tx>
            <c:strRef>
              <c:f>'T bet'!$E$3</c:f>
              <c:strCache>
                <c:ptCount val="1"/>
                <c:pt idx="0">
                  <c:v>chPD1-CD28</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plus"/>
            <c:errValType val="cust"/>
            <c:noEndCap val="0"/>
            <c:plus>
              <c:numRef>
                <c:f>'T bet'!$I$4:$I$7</c:f>
                <c:numCache>
                  <c:formatCode>General</c:formatCode>
                  <c:ptCount val="4"/>
                  <c:pt idx="0">
                    <c:v>0</c:v>
                  </c:pt>
                  <c:pt idx="1">
                    <c:v>0.63</c:v>
                  </c:pt>
                  <c:pt idx="2">
                    <c:v>0.55000000000000004</c:v>
                  </c:pt>
                  <c:pt idx="3">
                    <c:v>0.37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xVal>
            <c:numRef>
              <c:f>'T bet'!$C$4:$C$7</c:f>
              <c:numCache>
                <c:formatCode>General</c:formatCode>
                <c:ptCount val="4"/>
                <c:pt idx="0">
                  <c:v>0</c:v>
                </c:pt>
                <c:pt idx="1">
                  <c:v>1</c:v>
                </c:pt>
                <c:pt idx="2">
                  <c:v>5</c:v>
                </c:pt>
                <c:pt idx="3">
                  <c:v>10</c:v>
                </c:pt>
              </c:numCache>
            </c:numRef>
          </c:xVal>
          <c:yVal>
            <c:numRef>
              <c:f>'T bet'!$E$4:$E$7</c:f>
              <c:numCache>
                <c:formatCode>General</c:formatCode>
                <c:ptCount val="4"/>
                <c:pt idx="0">
                  <c:v>0</c:v>
                </c:pt>
                <c:pt idx="1">
                  <c:v>-10.63</c:v>
                </c:pt>
                <c:pt idx="2">
                  <c:v>-12.66</c:v>
                </c:pt>
                <c:pt idx="3">
                  <c:v>-20.350000000000001</c:v>
                </c:pt>
              </c:numCache>
            </c:numRef>
          </c:yVal>
          <c:smooth val="0"/>
          <c:extLst>
            <c:ext xmlns:c16="http://schemas.microsoft.com/office/drawing/2014/chart" uri="{C3380CC4-5D6E-409C-BE32-E72D297353CC}">
              <c16:uniqueId val="{00000001-8F12-F449-853B-4B3F4177CF07}"/>
            </c:ext>
          </c:extLst>
        </c:ser>
        <c:dLbls>
          <c:showLegendKey val="0"/>
          <c:showVal val="0"/>
          <c:showCatName val="0"/>
          <c:showSerName val="0"/>
          <c:showPercent val="0"/>
          <c:showBubbleSize val="0"/>
        </c:dLbls>
        <c:axId val="-920179616"/>
        <c:axId val="-920396880"/>
      </c:scatterChart>
      <c:valAx>
        <c:axId val="-920179616"/>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920396880"/>
        <c:crosses val="autoZero"/>
        <c:crossBetween val="midCat"/>
      </c:valAx>
      <c:valAx>
        <c:axId val="-92039688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dirty="0">
                    <a:solidFill>
                      <a:schemeClr val="tx1"/>
                    </a:solidFill>
                  </a:rPr>
                  <a:t>Fold change in gene expression compared to T cells in media</a:t>
                </a:r>
              </a:p>
            </c:rich>
          </c:tx>
          <c:layout>
            <c:manualLayout>
              <c:xMode val="edge"/>
              <c:yMode val="edge"/>
              <c:x val="3.0126184774424799E-2"/>
              <c:y val="0.16490831401139899"/>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920179616"/>
        <c:crosses val="autoZero"/>
        <c:crossBetween val="midCat"/>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539432586228599"/>
          <c:y val="3.6284158518564397E-2"/>
          <c:w val="0.75040184145716105"/>
          <c:h val="0.884022233532055"/>
        </c:manualLayout>
      </c:layout>
      <c:scatterChart>
        <c:scatterStyle val="lineMarker"/>
        <c:varyColors val="0"/>
        <c:ser>
          <c:idx val="4"/>
          <c:order val="0"/>
          <c:tx>
            <c:strRef>
              <c:f>'Plate 2- With tumor cells'!$H$24</c:f>
              <c:strCache>
                <c:ptCount val="1"/>
                <c:pt idx="0">
                  <c:v>Breast</c:v>
                </c:pt>
              </c:strCache>
            </c:strRef>
          </c:tx>
          <c:marker>
            <c:symbol val="square"/>
            <c:size val="7"/>
          </c:marker>
          <c:errBars>
            <c:errDir val="y"/>
            <c:errBarType val="plus"/>
            <c:errValType val="cust"/>
            <c:noEndCap val="1"/>
            <c:plus>
              <c:numRef>
                <c:f>'Plate 2- With tumor cells'!$H$25:$H$29</c:f>
                <c:numCache>
                  <c:formatCode>General</c:formatCode>
                  <c:ptCount val="5"/>
                  <c:pt idx="0">
                    <c:v>0.63532401524777704</c:v>
                  </c:pt>
                  <c:pt idx="1">
                    <c:v>-8.4709868699702498E-2</c:v>
                  </c:pt>
                  <c:pt idx="2">
                    <c:v>0.296484540448963</c:v>
                  </c:pt>
                  <c:pt idx="3">
                    <c:v>0.33883947479881399</c:v>
                  </c:pt>
                  <c:pt idx="4">
                    <c:v>0.42354934349851803</c:v>
                  </c:pt>
                </c:numCache>
              </c:numRef>
            </c:plus>
            <c:minus>
              <c:numLit>
                <c:formatCode>General</c:formatCode>
                <c:ptCount val="1"/>
                <c:pt idx="0">
                  <c:v>1</c:v>
                </c:pt>
              </c:numLit>
            </c:minus>
          </c:errBars>
          <c:errBars>
            <c:errDir val="x"/>
            <c:errBarType val="both"/>
            <c:errValType val="fixedVal"/>
            <c:noEndCap val="0"/>
            <c:val val="1"/>
          </c:errBars>
          <c:xVal>
            <c:numRef>
              <c:f>'Plate 2- With tumor cells'!$C$25:$C$29</c:f>
              <c:numCache>
                <c:formatCode>General</c:formatCode>
                <c:ptCount val="5"/>
                <c:pt idx="0">
                  <c:v>0</c:v>
                </c:pt>
                <c:pt idx="1">
                  <c:v>1</c:v>
                </c:pt>
                <c:pt idx="2">
                  <c:v>5</c:v>
                </c:pt>
                <c:pt idx="3">
                  <c:v>10</c:v>
                </c:pt>
                <c:pt idx="4">
                  <c:v>25</c:v>
                </c:pt>
              </c:numCache>
            </c:numRef>
          </c:xVal>
          <c:yVal>
            <c:numRef>
              <c:f>'Plate 2- With tumor cells'!$H$25:$H$29</c:f>
              <c:numCache>
                <c:formatCode>General</c:formatCode>
                <c:ptCount val="5"/>
                <c:pt idx="0">
                  <c:v>0.63532401524777704</c:v>
                </c:pt>
                <c:pt idx="1">
                  <c:v>-8.4709868699702498E-2</c:v>
                </c:pt>
                <c:pt idx="2">
                  <c:v>0.296484540448963</c:v>
                </c:pt>
                <c:pt idx="3">
                  <c:v>0.33883947479881399</c:v>
                </c:pt>
                <c:pt idx="4">
                  <c:v>0.42354934349851803</c:v>
                </c:pt>
              </c:numCache>
            </c:numRef>
          </c:yVal>
          <c:smooth val="0"/>
          <c:extLst>
            <c:ext xmlns:c16="http://schemas.microsoft.com/office/drawing/2014/chart" uri="{C3380CC4-5D6E-409C-BE32-E72D297353CC}">
              <c16:uniqueId val="{00000004-242F-D54B-8701-99B1B6168391}"/>
            </c:ext>
          </c:extLst>
        </c:ser>
        <c:dLbls>
          <c:showLegendKey val="0"/>
          <c:showVal val="0"/>
          <c:showCatName val="0"/>
          <c:showSerName val="0"/>
          <c:showPercent val="0"/>
          <c:showBubbleSize val="0"/>
        </c:dLbls>
        <c:axId val="-829877840"/>
        <c:axId val="-550938640"/>
      </c:scatterChart>
      <c:valAx>
        <c:axId val="-829877840"/>
        <c:scaling>
          <c:orientation val="minMax"/>
          <c:min val="0"/>
        </c:scaling>
        <c:delete val="0"/>
        <c:axPos val="b"/>
        <c:majorGridlines>
          <c:spPr>
            <a:ln>
              <a:noFill/>
            </a:ln>
          </c:spPr>
        </c:majorGridlines>
        <c:title>
          <c:tx>
            <c:rich>
              <a:bodyPr/>
              <a:lstStyle/>
              <a:p>
                <a:pPr>
                  <a:defRPr sz="1600"/>
                </a:pPr>
                <a:r>
                  <a:rPr lang="en-US" sz="1600" b="0" dirty="0" err="1"/>
                  <a:t>nM</a:t>
                </a:r>
                <a:r>
                  <a:rPr lang="en-US" sz="1600" b="0" baseline="0" dirty="0"/>
                  <a:t> Resveratrol</a:t>
                </a:r>
                <a:endParaRPr lang="en-US" sz="1600" b="0" dirty="0"/>
              </a:p>
            </c:rich>
          </c:tx>
          <c:overlay val="0"/>
        </c:title>
        <c:numFmt formatCode="General" sourceLinked="1"/>
        <c:majorTickMark val="none"/>
        <c:minorTickMark val="none"/>
        <c:tickLblPos val="nextTo"/>
        <c:txPr>
          <a:bodyPr rot="-60000000" vert="horz"/>
          <a:lstStyle/>
          <a:p>
            <a:pPr>
              <a:defRPr/>
            </a:pPr>
            <a:endParaRPr lang="en-US"/>
          </a:p>
        </c:txPr>
        <c:crossAx val="-550938640"/>
        <c:crosses val="autoZero"/>
        <c:crossBetween val="midCat"/>
      </c:valAx>
      <c:valAx>
        <c:axId val="-550938640"/>
        <c:scaling>
          <c:orientation val="minMax"/>
          <c:max val="10"/>
          <c:min val="-10"/>
        </c:scaling>
        <c:delete val="0"/>
        <c:axPos val="l"/>
        <c:majorGridlines>
          <c:spPr>
            <a:ln>
              <a:solidFill>
                <a:schemeClr val="tx1"/>
              </a:solidFill>
            </a:ln>
          </c:spPr>
        </c:majorGridlines>
        <c:title>
          <c:tx>
            <c:rich>
              <a:bodyPr rot="-5400000" vert="horz"/>
              <a:lstStyle/>
              <a:p>
                <a:pPr>
                  <a:defRPr b="0"/>
                </a:pPr>
                <a:r>
                  <a:rPr lang="en-US" b="0"/>
                  <a:t>% Lysis </a:t>
                </a:r>
              </a:p>
            </c:rich>
          </c:tx>
          <c:overlay val="0"/>
        </c:title>
        <c:numFmt formatCode="General" sourceLinked="1"/>
        <c:majorTickMark val="none"/>
        <c:minorTickMark val="none"/>
        <c:tickLblPos val="nextTo"/>
        <c:spPr>
          <a:ln>
            <a:solidFill>
              <a:schemeClr val="tx1"/>
            </a:solidFill>
          </a:ln>
        </c:spPr>
        <c:txPr>
          <a:bodyPr rot="-60000000" vert="horz"/>
          <a:lstStyle/>
          <a:p>
            <a:pPr>
              <a:defRPr/>
            </a:pPr>
            <a:endParaRPr lang="en-US"/>
          </a:p>
        </c:txPr>
        <c:crossAx val="-829877840"/>
        <c:crosses val="autoZero"/>
        <c:crossBetween val="midCat"/>
        <c:majorUnit val="5"/>
        <c:minorUnit val="2E-3"/>
      </c:valAx>
      <c:spPr>
        <a:ln>
          <a:noFill/>
        </a:ln>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ln>
      <a:noFill/>
    </a:ln>
  </c:spPr>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90068117031299"/>
          <c:y val="0.121529805104787"/>
          <c:w val="0.66103990003119895"/>
          <c:h val="0.68125495554187399"/>
        </c:manualLayout>
      </c:layout>
      <c:lineChart>
        <c:grouping val="standard"/>
        <c:varyColors val="0"/>
        <c:ser>
          <c:idx val="0"/>
          <c:order val="0"/>
          <c:tx>
            <c:strRef>
              <c:f>'2-24'!$C$14</c:f>
              <c:strCache>
                <c:ptCount val="1"/>
                <c:pt idx="0">
                  <c:v>GL26I</c:v>
                </c:pt>
              </c:strCache>
            </c:strRef>
          </c:tx>
          <c:errBars>
            <c:errDir val="y"/>
            <c:errBarType val="plus"/>
            <c:errValType val="cust"/>
            <c:noEndCap val="0"/>
            <c:plus>
              <c:numRef>
                <c:f>'2-24'!$J$14:$N$14</c:f>
                <c:numCache>
                  <c:formatCode>General</c:formatCode>
                  <c:ptCount val="5"/>
                  <c:pt idx="0">
                    <c:v>3.78593889720017E-3</c:v>
                  </c:pt>
                  <c:pt idx="1">
                    <c:v>1.73205080756888E-3</c:v>
                  </c:pt>
                  <c:pt idx="2">
                    <c:v>2.51661147842359E-3</c:v>
                  </c:pt>
                  <c:pt idx="3">
                    <c:v>5.7735026918962601E-4</c:v>
                  </c:pt>
                  <c:pt idx="4">
                    <c:v>1.5275252316519501E-3</c:v>
                  </c:pt>
                </c:numCache>
              </c:numRef>
            </c:plus>
            <c:minus>
              <c:numRef>
                <c:f>'2-24'!$J$14:$N$14</c:f>
                <c:numCache>
                  <c:formatCode>General</c:formatCode>
                  <c:ptCount val="5"/>
                  <c:pt idx="0">
                    <c:v>3.78593889720017E-3</c:v>
                  </c:pt>
                  <c:pt idx="1">
                    <c:v>1.73205080756888E-3</c:v>
                  </c:pt>
                  <c:pt idx="2">
                    <c:v>2.51661147842359E-3</c:v>
                  </c:pt>
                  <c:pt idx="3">
                    <c:v>5.7735026918962601E-4</c:v>
                  </c:pt>
                  <c:pt idx="4">
                    <c:v>1.5275252316519501E-3</c:v>
                  </c:pt>
                </c:numCache>
              </c:numRef>
            </c:minus>
          </c:errBars>
          <c:cat>
            <c:numRef>
              <c:f>'2-24'!$D$13:$H$13</c:f>
              <c:numCache>
                <c:formatCode>General</c:formatCode>
                <c:ptCount val="5"/>
                <c:pt idx="0">
                  <c:v>0</c:v>
                </c:pt>
                <c:pt idx="1">
                  <c:v>6.25</c:v>
                </c:pt>
                <c:pt idx="2">
                  <c:v>12.5</c:v>
                </c:pt>
                <c:pt idx="3">
                  <c:v>25</c:v>
                </c:pt>
                <c:pt idx="4">
                  <c:v>50</c:v>
                </c:pt>
              </c:numCache>
            </c:numRef>
          </c:cat>
          <c:val>
            <c:numRef>
              <c:f>'2-24'!$D$14:$H$14</c:f>
              <c:numCache>
                <c:formatCode>General</c:formatCode>
                <c:ptCount val="5"/>
                <c:pt idx="0">
                  <c:v>0.46633333333333299</c:v>
                </c:pt>
                <c:pt idx="1">
                  <c:v>0.41699999999999998</c:v>
                </c:pt>
                <c:pt idx="2">
                  <c:v>0.37633333333333302</c:v>
                </c:pt>
                <c:pt idx="3">
                  <c:v>0.30866666666666698</c:v>
                </c:pt>
                <c:pt idx="4">
                  <c:v>0.30866666666666698</c:v>
                </c:pt>
              </c:numCache>
            </c:numRef>
          </c:val>
          <c:smooth val="0"/>
          <c:extLst>
            <c:ext xmlns:c16="http://schemas.microsoft.com/office/drawing/2014/chart" uri="{C3380CC4-5D6E-409C-BE32-E72D297353CC}">
              <c16:uniqueId val="{00000000-2119-4D42-8F03-2FDE0D121BC2}"/>
            </c:ext>
          </c:extLst>
        </c:ser>
        <c:ser>
          <c:idx val="1"/>
          <c:order val="1"/>
          <c:tx>
            <c:strRef>
              <c:f>'2-24'!$C$15</c:f>
              <c:strCache>
                <c:ptCount val="1"/>
                <c:pt idx="0">
                  <c:v>GL26</c:v>
                </c:pt>
              </c:strCache>
            </c:strRef>
          </c:tx>
          <c:errBars>
            <c:errDir val="y"/>
            <c:errBarType val="plus"/>
            <c:errValType val="cust"/>
            <c:noEndCap val="0"/>
            <c:plus>
              <c:numRef>
                <c:f>'2-24'!$J$15:$N$15</c:f>
                <c:numCache>
                  <c:formatCode>General</c:formatCode>
                  <c:ptCount val="5"/>
                  <c:pt idx="0">
                    <c:v>1.5275252316519501E-3</c:v>
                  </c:pt>
                  <c:pt idx="1">
                    <c:v>2E-3</c:v>
                  </c:pt>
                  <c:pt idx="2">
                    <c:v>5.7735026918962601E-4</c:v>
                  </c:pt>
                  <c:pt idx="3">
                    <c:v>2.08166599946611E-3</c:v>
                  </c:pt>
                  <c:pt idx="4">
                    <c:v>3.0550504633038698E-3</c:v>
                  </c:pt>
                </c:numCache>
              </c:numRef>
            </c:plus>
            <c:minus>
              <c:numRef>
                <c:f>'2-24'!$J$15:$N$15</c:f>
                <c:numCache>
                  <c:formatCode>General</c:formatCode>
                  <c:ptCount val="5"/>
                  <c:pt idx="0">
                    <c:v>1.5275252316519501E-3</c:v>
                  </c:pt>
                  <c:pt idx="1">
                    <c:v>2E-3</c:v>
                  </c:pt>
                  <c:pt idx="2">
                    <c:v>5.7735026918962601E-4</c:v>
                  </c:pt>
                  <c:pt idx="3">
                    <c:v>2.08166599946611E-3</c:v>
                  </c:pt>
                  <c:pt idx="4">
                    <c:v>3.0550504633038698E-3</c:v>
                  </c:pt>
                </c:numCache>
              </c:numRef>
            </c:minus>
          </c:errBars>
          <c:cat>
            <c:numRef>
              <c:f>'2-24'!$D$13:$H$13</c:f>
              <c:numCache>
                <c:formatCode>General</c:formatCode>
                <c:ptCount val="5"/>
                <c:pt idx="0">
                  <c:v>0</c:v>
                </c:pt>
                <c:pt idx="1">
                  <c:v>6.25</c:v>
                </c:pt>
                <c:pt idx="2">
                  <c:v>12.5</c:v>
                </c:pt>
                <c:pt idx="3">
                  <c:v>25</c:v>
                </c:pt>
                <c:pt idx="4">
                  <c:v>50</c:v>
                </c:pt>
              </c:numCache>
            </c:numRef>
          </c:cat>
          <c:val>
            <c:numRef>
              <c:f>'2-24'!$D$15:$H$15</c:f>
              <c:numCache>
                <c:formatCode>General</c:formatCode>
                <c:ptCount val="5"/>
                <c:pt idx="0">
                  <c:v>0.52733333333333299</c:v>
                </c:pt>
                <c:pt idx="1">
                  <c:v>0.49099999999999999</c:v>
                </c:pt>
                <c:pt idx="2">
                  <c:v>0.461666666666667</c:v>
                </c:pt>
                <c:pt idx="3">
                  <c:v>0.40533333333333299</c:v>
                </c:pt>
                <c:pt idx="4">
                  <c:v>0.40533333333333299</c:v>
                </c:pt>
              </c:numCache>
            </c:numRef>
          </c:val>
          <c:smooth val="0"/>
          <c:extLst>
            <c:ext xmlns:c16="http://schemas.microsoft.com/office/drawing/2014/chart" uri="{C3380CC4-5D6E-409C-BE32-E72D297353CC}">
              <c16:uniqueId val="{00000001-2119-4D42-8F03-2FDE0D121BC2}"/>
            </c:ext>
          </c:extLst>
        </c:ser>
        <c:ser>
          <c:idx val="2"/>
          <c:order val="2"/>
          <c:tx>
            <c:strRef>
              <c:f>'2-24'!$C$16</c:f>
              <c:strCache>
                <c:ptCount val="1"/>
                <c:pt idx="0">
                  <c:v>CT-2A</c:v>
                </c:pt>
              </c:strCache>
            </c:strRef>
          </c:tx>
          <c:errBars>
            <c:errDir val="y"/>
            <c:errBarType val="plus"/>
            <c:errValType val="cust"/>
            <c:noEndCap val="0"/>
            <c:plus>
              <c:numRef>
                <c:f>'2-24'!$J$16:$N$16</c:f>
                <c:numCache>
                  <c:formatCode>General</c:formatCode>
                  <c:ptCount val="5"/>
                  <c:pt idx="0">
                    <c:v>5.5677643628300301E-3</c:v>
                  </c:pt>
                  <c:pt idx="1">
                    <c:v>1.5275252316519501E-3</c:v>
                  </c:pt>
                  <c:pt idx="2">
                    <c:v>3.78593889720019E-3</c:v>
                  </c:pt>
                  <c:pt idx="3">
                    <c:v>2.51661147842358E-3</c:v>
                  </c:pt>
                  <c:pt idx="4">
                    <c:v>2.64575131106456E-3</c:v>
                  </c:pt>
                </c:numCache>
              </c:numRef>
            </c:plus>
            <c:minus>
              <c:numRef>
                <c:f>'2-24'!$J$16:$N$16</c:f>
                <c:numCache>
                  <c:formatCode>General</c:formatCode>
                  <c:ptCount val="5"/>
                  <c:pt idx="0">
                    <c:v>5.5677643628300301E-3</c:v>
                  </c:pt>
                  <c:pt idx="1">
                    <c:v>1.5275252316519501E-3</c:v>
                  </c:pt>
                  <c:pt idx="2">
                    <c:v>3.78593889720019E-3</c:v>
                  </c:pt>
                  <c:pt idx="3">
                    <c:v>2.51661147842358E-3</c:v>
                  </c:pt>
                  <c:pt idx="4">
                    <c:v>2.64575131106456E-3</c:v>
                  </c:pt>
                </c:numCache>
              </c:numRef>
            </c:minus>
          </c:errBars>
          <c:cat>
            <c:numRef>
              <c:f>'2-24'!$D$13:$H$13</c:f>
              <c:numCache>
                <c:formatCode>General</c:formatCode>
                <c:ptCount val="5"/>
                <c:pt idx="0">
                  <c:v>0</c:v>
                </c:pt>
                <c:pt idx="1">
                  <c:v>6.25</c:v>
                </c:pt>
                <c:pt idx="2">
                  <c:v>12.5</c:v>
                </c:pt>
                <c:pt idx="3">
                  <c:v>25</c:v>
                </c:pt>
                <c:pt idx="4">
                  <c:v>50</c:v>
                </c:pt>
              </c:numCache>
            </c:numRef>
          </c:cat>
          <c:val>
            <c:numRef>
              <c:f>'2-24'!$D$16:$H$16</c:f>
              <c:numCache>
                <c:formatCode>General</c:formatCode>
                <c:ptCount val="5"/>
                <c:pt idx="0">
                  <c:v>0.55100000000000005</c:v>
                </c:pt>
                <c:pt idx="1">
                  <c:v>0.50866666666666704</c:v>
                </c:pt>
                <c:pt idx="2">
                  <c:v>0.43633333333333302</c:v>
                </c:pt>
                <c:pt idx="3">
                  <c:v>0.354333333333333</c:v>
                </c:pt>
                <c:pt idx="4">
                  <c:v>0.34499999999999997</c:v>
                </c:pt>
              </c:numCache>
            </c:numRef>
          </c:val>
          <c:smooth val="0"/>
          <c:extLst>
            <c:ext xmlns:c16="http://schemas.microsoft.com/office/drawing/2014/chart" uri="{C3380CC4-5D6E-409C-BE32-E72D297353CC}">
              <c16:uniqueId val="{00000002-2119-4D42-8F03-2FDE0D121BC2}"/>
            </c:ext>
          </c:extLst>
        </c:ser>
        <c:dLbls>
          <c:showLegendKey val="0"/>
          <c:showVal val="0"/>
          <c:showCatName val="0"/>
          <c:showSerName val="0"/>
          <c:showPercent val="0"/>
          <c:showBubbleSize val="0"/>
        </c:dLbls>
        <c:marker val="1"/>
        <c:smooth val="0"/>
        <c:axId val="-551533424"/>
        <c:axId val="-587711728"/>
      </c:lineChart>
      <c:catAx>
        <c:axId val="-551533424"/>
        <c:scaling>
          <c:orientation val="minMax"/>
        </c:scaling>
        <c:delete val="0"/>
        <c:axPos val="b"/>
        <c:title>
          <c:tx>
            <c:rich>
              <a:bodyPr/>
              <a:lstStyle/>
              <a:p>
                <a:pPr>
                  <a:defRPr sz="1600" b="0"/>
                </a:pPr>
                <a:r>
                  <a:rPr lang="en-US" sz="1600" b="0" dirty="0" err="1"/>
                  <a:t>nM</a:t>
                </a:r>
                <a:r>
                  <a:rPr lang="en-US" sz="1600" b="0" dirty="0"/>
                  <a:t> Resveratrol</a:t>
                </a:r>
              </a:p>
            </c:rich>
          </c:tx>
          <c:layout>
            <c:manualLayout>
              <c:xMode val="edge"/>
              <c:yMode val="edge"/>
              <c:x val="0.33766573533147098"/>
              <c:y val="0.90138429591845504"/>
            </c:manualLayout>
          </c:layout>
          <c:overlay val="0"/>
        </c:title>
        <c:numFmt formatCode="General" sourceLinked="1"/>
        <c:majorTickMark val="out"/>
        <c:minorTickMark val="none"/>
        <c:tickLblPos val="nextTo"/>
        <c:spPr>
          <a:ln>
            <a:solidFill>
              <a:schemeClr val="tx1"/>
            </a:solidFill>
          </a:ln>
        </c:spPr>
        <c:txPr>
          <a:bodyPr/>
          <a:lstStyle/>
          <a:p>
            <a:pPr>
              <a:defRPr sz="1600"/>
            </a:pPr>
            <a:endParaRPr lang="en-US"/>
          </a:p>
        </c:txPr>
        <c:crossAx val="-587711728"/>
        <c:crosses val="autoZero"/>
        <c:auto val="1"/>
        <c:lblAlgn val="ctr"/>
        <c:lblOffset val="100"/>
        <c:noMultiLvlLbl val="0"/>
      </c:catAx>
      <c:valAx>
        <c:axId val="-587711728"/>
        <c:scaling>
          <c:orientation val="minMax"/>
          <c:max val="0.6"/>
          <c:min val="0"/>
        </c:scaling>
        <c:delete val="0"/>
        <c:axPos val="l"/>
        <c:majorGridlines>
          <c:spPr>
            <a:ln>
              <a:solidFill>
                <a:schemeClr val="tx1"/>
              </a:solidFill>
            </a:ln>
          </c:spPr>
        </c:majorGridlines>
        <c:title>
          <c:tx>
            <c:rich>
              <a:bodyPr rot="-5400000" vert="horz"/>
              <a:lstStyle/>
              <a:p>
                <a:pPr>
                  <a:defRPr sz="1600" b="0"/>
                </a:pPr>
                <a:r>
                  <a:rPr lang="en-US" sz="1600" b="0" dirty="0"/>
                  <a:t>OD </a:t>
                </a:r>
                <a:r>
                  <a:rPr lang="en-US" sz="1600" b="0" dirty="0">
                    <a:solidFill>
                      <a:schemeClr val="tx1"/>
                    </a:solidFill>
                  </a:rPr>
                  <a:t>570</a:t>
                </a:r>
              </a:p>
            </c:rich>
          </c:tx>
          <c:layout>
            <c:manualLayout>
              <c:xMode val="edge"/>
              <c:yMode val="edge"/>
              <c:x val="0"/>
              <c:y val="0.34225621789121702"/>
            </c:manualLayout>
          </c:layout>
          <c:overlay val="0"/>
        </c:title>
        <c:numFmt formatCode="General" sourceLinked="1"/>
        <c:majorTickMark val="out"/>
        <c:minorTickMark val="none"/>
        <c:tickLblPos val="nextTo"/>
        <c:spPr>
          <a:ln>
            <a:solidFill>
              <a:schemeClr val="tx1"/>
            </a:solidFill>
          </a:ln>
        </c:spPr>
        <c:txPr>
          <a:bodyPr/>
          <a:lstStyle/>
          <a:p>
            <a:pPr>
              <a:defRPr sz="1600"/>
            </a:pPr>
            <a:endParaRPr lang="en-US"/>
          </a:p>
        </c:txPr>
        <c:crossAx val="-551533424"/>
        <c:crosses val="autoZero"/>
        <c:crossBetween val="between"/>
        <c:majorUnit val="0.2"/>
        <c:minorUnit val="0.02"/>
      </c:valAx>
    </c:plotArea>
    <c:legend>
      <c:legendPos val="r"/>
      <c:layout>
        <c:manualLayout>
          <c:xMode val="edge"/>
          <c:yMode val="edge"/>
          <c:x val="0.81826312461929795"/>
          <c:y val="0.26800947791142499"/>
          <c:w val="0.16593207496568599"/>
          <c:h val="0.31484954741906501"/>
        </c:manualLayout>
      </c:layout>
      <c:overlay val="0"/>
      <c:txPr>
        <a:bodyPr/>
        <a:lstStyle/>
        <a:p>
          <a:pPr>
            <a:defRPr sz="1600"/>
          </a:pPr>
          <a:endParaRPr lang="en-US"/>
        </a:p>
      </c:txPr>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89906466367101"/>
          <c:y val="4.2011394492797997E-2"/>
          <c:w val="0.67617199168884901"/>
          <c:h val="0.86444316968479495"/>
        </c:manualLayout>
      </c:layout>
      <c:lineChart>
        <c:grouping val="standard"/>
        <c:varyColors val="0"/>
        <c:ser>
          <c:idx val="0"/>
          <c:order val="0"/>
          <c:tx>
            <c:strRef>
              <c:f>'2-24hr'!$C$28</c:f>
              <c:strCache>
                <c:ptCount val="1"/>
                <c:pt idx="0">
                  <c:v>GL261</c:v>
                </c:pt>
              </c:strCache>
            </c:strRef>
          </c:tx>
          <c:marker>
            <c:symbol val="none"/>
          </c:marker>
          <c:errBars>
            <c:errDir val="y"/>
            <c:errBarType val="plus"/>
            <c:errValType val="cust"/>
            <c:noEndCap val="0"/>
            <c:plus>
              <c:numRef>
                <c:f>'2-24hr'!$L$25:$P$25</c:f>
                <c:numCache>
                  <c:formatCode>General</c:formatCode>
                  <c:ptCount val="5"/>
                  <c:pt idx="0">
                    <c:v>2.51661147842358E-3</c:v>
                  </c:pt>
                  <c:pt idx="1">
                    <c:v>0.12674271229404299</c:v>
                  </c:pt>
                  <c:pt idx="2">
                    <c:v>7.3174939060789104E-2</c:v>
                  </c:pt>
                  <c:pt idx="3">
                    <c:v>0.12674271229404299</c:v>
                  </c:pt>
                  <c:pt idx="4">
                    <c:v>0.12674271229404299</c:v>
                  </c:pt>
                </c:numCache>
              </c:numRef>
            </c:plus>
            <c:minus>
              <c:numRef>
                <c:f>'2-24hr'!$L$25:$P$25</c:f>
                <c:numCache>
                  <c:formatCode>General</c:formatCode>
                  <c:ptCount val="5"/>
                  <c:pt idx="0">
                    <c:v>2.51661147842358E-3</c:v>
                  </c:pt>
                  <c:pt idx="1">
                    <c:v>0.12674271229404299</c:v>
                  </c:pt>
                  <c:pt idx="2">
                    <c:v>7.3174939060789104E-2</c:v>
                  </c:pt>
                  <c:pt idx="3">
                    <c:v>0.12674271229404299</c:v>
                  </c:pt>
                  <c:pt idx="4">
                    <c:v>0.12674271229404299</c:v>
                  </c:pt>
                </c:numCache>
              </c:numRef>
            </c:minus>
          </c:errBars>
          <c:cat>
            <c:numRef>
              <c:f>'2-24hr'!$D$27:$H$27</c:f>
              <c:numCache>
                <c:formatCode>General</c:formatCode>
                <c:ptCount val="5"/>
                <c:pt idx="0">
                  <c:v>0</c:v>
                </c:pt>
                <c:pt idx="1">
                  <c:v>6.25</c:v>
                </c:pt>
                <c:pt idx="2">
                  <c:v>12.5</c:v>
                </c:pt>
                <c:pt idx="3">
                  <c:v>25</c:v>
                </c:pt>
                <c:pt idx="4">
                  <c:v>50</c:v>
                </c:pt>
              </c:numCache>
            </c:numRef>
          </c:cat>
          <c:val>
            <c:numRef>
              <c:f>'2-24hr'!$D$28:$H$28</c:f>
              <c:numCache>
                <c:formatCode>General</c:formatCode>
                <c:ptCount val="5"/>
                <c:pt idx="0">
                  <c:v>0.123333333333333</c:v>
                </c:pt>
                <c:pt idx="1">
                  <c:v>-0.12674271229404299</c:v>
                </c:pt>
                <c:pt idx="2">
                  <c:v>0.16899028305872399</c:v>
                </c:pt>
                <c:pt idx="3">
                  <c:v>-0.12674271229404299</c:v>
                </c:pt>
                <c:pt idx="4">
                  <c:v>0.12674271229404299</c:v>
                </c:pt>
              </c:numCache>
            </c:numRef>
          </c:val>
          <c:smooth val="0"/>
          <c:extLst>
            <c:ext xmlns:c16="http://schemas.microsoft.com/office/drawing/2014/chart" uri="{C3380CC4-5D6E-409C-BE32-E72D297353CC}">
              <c16:uniqueId val="{00000000-8AD0-F14B-B6D5-FA83F255AE46}"/>
            </c:ext>
          </c:extLst>
        </c:ser>
        <c:ser>
          <c:idx val="1"/>
          <c:order val="1"/>
          <c:tx>
            <c:strRef>
              <c:f>'2-24hr'!$C$29</c:f>
              <c:strCache>
                <c:ptCount val="1"/>
                <c:pt idx="0">
                  <c:v>GL26</c:v>
                </c:pt>
              </c:strCache>
            </c:strRef>
          </c:tx>
          <c:marker>
            <c:symbol val="none"/>
          </c:marker>
          <c:errBars>
            <c:errDir val="y"/>
            <c:errBarType val="plus"/>
            <c:errValType val="cust"/>
            <c:noEndCap val="0"/>
            <c:plus>
              <c:numRef>
                <c:f>'2-24hr'!$L$26:$P$26</c:f>
                <c:numCache>
                  <c:formatCode>General</c:formatCode>
                  <c:ptCount val="5"/>
                  <c:pt idx="0">
                    <c:v>1.155E-3</c:v>
                  </c:pt>
                  <c:pt idx="1">
                    <c:v>7.3082312555648898E-2</c:v>
                  </c:pt>
                  <c:pt idx="2">
                    <c:v>0.126582278481013</c:v>
                  </c:pt>
                  <c:pt idx="3">
                    <c:v>0.126582278481013</c:v>
                  </c:pt>
                  <c:pt idx="4">
                    <c:v>0.19335762425974001</c:v>
                  </c:pt>
                </c:numCache>
              </c:numRef>
            </c:plus>
            <c:minus>
              <c:numRef>
                <c:f>'2-24hr'!$L$26:$P$26</c:f>
                <c:numCache>
                  <c:formatCode>General</c:formatCode>
                  <c:ptCount val="5"/>
                  <c:pt idx="0">
                    <c:v>1.155E-3</c:v>
                  </c:pt>
                  <c:pt idx="1">
                    <c:v>7.3082312555648898E-2</c:v>
                  </c:pt>
                  <c:pt idx="2">
                    <c:v>0.126582278481013</c:v>
                  </c:pt>
                  <c:pt idx="3">
                    <c:v>0.126582278481013</c:v>
                  </c:pt>
                  <c:pt idx="4">
                    <c:v>0.19335762425974001</c:v>
                  </c:pt>
                </c:numCache>
              </c:numRef>
            </c:minus>
          </c:errBars>
          <c:cat>
            <c:numRef>
              <c:f>'2-24hr'!$D$27:$H$27</c:f>
              <c:numCache>
                <c:formatCode>General</c:formatCode>
                <c:ptCount val="5"/>
                <c:pt idx="0">
                  <c:v>0</c:v>
                </c:pt>
                <c:pt idx="1">
                  <c:v>6.25</c:v>
                </c:pt>
                <c:pt idx="2">
                  <c:v>12.5</c:v>
                </c:pt>
                <c:pt idx="3">
                  <c:v>25</c:v>
                </c:pt>
                <c:pt idx="4">
                  <c:v>50</c:v>
                </c:pt>
              </c:numCache>
            </c:numRef>
          </c:cat>
          <c:val>
            <c:numRef>
              <c:f>'2-24hr'!$D$29:$H$29</c:f>
              <c:numCache>
                <c:formatCode>General</c:formatCode>
                <c:ptCount val="5"/>
                <c:pt idx="0">
                  <c:v>0.12366666666666699</c:v>
                </c:pt>
                <c:pt idx="1">
                  <c:v>-4.2194092827004301E-2</c:v>
                </c:pt>
                <c:pt idx="2">
                  <c:v>-0.126582278481013</c:v>
                </c:pt>
                <c:pt idx="3">
                  <c:v>0</c:v>
                </c:pt>
                <c:pt idx="4">
                  <c:v>4.2194092827004301E-2</c:v>
                </c:pt>
              </c:numCache>
            </c:numRef>
          </c:val>
          <c:smooth val="0"/>
          <c:extLst>
            <c:ext xmlns:c16="http://schemas.microsoft.com/office/drawing/2014/chart" uri="{C3380CC4-5D6E-409C-BE32-E72D297353CC}">
              <c16:uniqueId val="{00000001-8AD0-F14B-B6D5-FA83F255AE46}"/>
            </c:ext>
          </c:extLst>
        </c:ser>
        <c:ser>
          <c:idx val="2"/>
          <c:order val="2"/>
          <c:tx>
            <c:strRef>
              <c:f>'2-24hr'!$C$30</c:f>
              <c:strCache>
                <c:ptCount val="1"/>
                <c:pt idx="0">
                  <c:v>CT-2A</c:v>
                </c:pt>
              </c:strCache>
            </c:strRef>
          </c:tx>
          <c:marker>
            <c:symbol val="none"/>
          </c:marker>
          <c:errBars>
            <c:errDir val="y"/>
            <c:errBarType val="plus"/>
            <c:errValType val="cust"/>
            <c:noEndCap val="0"/>
            <c:plus>
              <c:numRef>
                <c:f>'2-24hr'!$L$27:$P$27</c:f>
                <c:numCache>
                  <c:formatCode>General</c:formatCode>
                  <c:ptCount val="5"/>
                  <c:pt idx="0">
                    <c:v>1.155E-3</c:v>
                  </c:pt>
                  <c:pt idx="1">
                    <c:v>0.14634987812157799</c:v>
                  </c:pt>
                  <c:pt idx="2">
                    <c:v>0.21952481718236699</c:v>
                  </c:pt>
                  <c:pt idx="3">
                    <c:v>0.19360269095715399</c:v>
                  </c:pt>
                  <c:pt idx="4">
                    <c:v>0.19360269095715399</c:v>
                  </c:pt>
                </c:numCache>
              </c:numRef>
            </c:plus>
            <c:minus>
              <c:numRef>
                <c:f>'2-24hr'!$L$27:$P$27</c:f>
                <c:numCache>
                  <c:formatCode>General</c:formatCode>
                  <c:ptCount val="5"/>
                  <c:pt idx="0">
                    <c:v>1.155E-3</c:v>
                  </c:pt>
                  <c:pt idx="1">
                    <c:v>0.14634987812157799</c:v>
                  </c:pt>
                  <c:pt idx="2">
                    <c:v>0.21952481718236699</c:v>
                  </c:pt>
                  <c:pt idx="3">
                    <c:v>0.19360269095715399</c:v>
                  </c:pt>
                  <c:pt idx="4">
                    <c:v>0.19360269095715399</c:v>
                  </c:pt>
                </c:numCache>
              </c:numRef>
            </c:minus>
          </c:errBars>
          <c:cat>
            <c:numRef>
              <c:f>'2-24hr'!$D$27:$H$27</c:f>
              <c:numCache>
                <c:formatCode>General</c:formatCode>
                <c:ptCount val="5"/>
                <c:pt idx="0">
                  <c:v>0</c:v>
                </c:pt>
                <c:pt idx="1">
                  <c:v>6.25</c:v>
                </c:pt>
                <c:pt idx="2">
                  <c:v>12.5</c:v>
                </c:pt>
                <c:pt idx="3">
                  <c:v>25</c:v>
                </c:pt>
                <c:pt idx="4">
                  <c:v>50</c:v>
                </c:pt>
              </c:numCache>
            </c:numRef>
          </c:cat>
          <c:val>
            <c:numRef>
              <c:f>'2-24hr'!$D$30:$H$30</c:f>
              <c:numCache>
                <c:formatCode>General</c:formatCode>
                <c:ptCount val="5"/>
                <c:pt idx="0">
                  <c:v>0.125</c:v>
                </c:pt>
                <c:pt idx="1">
                  <c:v>-0.16899028305872399</c:v>
                </c:pt>
                <c:pt idx="2">
                  <c:v>0</c:v>
                </c:pt>
                <c:pt idx="3">
                  <c:v>-0.16899028305872399</c:v>
                </c:pt>
                <c:pt idx="4">
                  <c:v>-0.29573299535276698</c:v>
                </c:pt>
              </c:numCache>
            </c:numRef>
          </c:val>
          <c:smooth val="0"/>
          <c:extLst>
            <c:ext xmlns:c16="http://schemas.microsoft.com/office/drawing/2014/chart" uri="{C3380CC4-5D6E-409C-BE32-E72D297353CC}">
              <c16:uniqueId val="{00000002-8AD0-F14B-B6D5-FA83F255AE46}"/>
            </c:ext>
          </c:extLst>
        </c:ser>
        <c:dLbls>
          <c:showLegendKey val="0"/>
          <c:showVal val="0"/>
          <c:showCatName val="0"/>
          <c:showSerName val="0"/>
          <c:showPercent val="0"/>
          <c:showBubbleSize val="0"/>
        </c:dLbls>
        <c:smooth val="0"/>
        <c:axId val="-546156016"/>
        <c:axId val="-830151904"/>
      </c:lineChart>
      <c:catAx>
        <c:axId val="-546156016"/>
        <c:scaling>
          <c:orientation val="minMax"/>
        </c:scaling>
        <c:delete val="0"/>
        <c:axPos val="b"/>
        <c:title>
          <c:tx>
            <c:rich>
              <a:bodyPr/>
              <a:lstStyle/>
              <a:p>
                <a:pPr>
                  <a:defRPr sz="1600"/>
                </a:pPr>
                <a:r>
                  <a:rPr lang="en-US" sz="1600" b="0" dirty="0" err="1"/>
                  <a:t>nM</a:t>
                </a:r>
                <a:r>
                  <a:rPr lang="en-US" sz="1600" b="0" baseline="0" dirty="0"/>
                  <a:t> of </a:t>
                </a:r>
                <a:r>
                  <a:rPr lang="en-US" sz="1600" b="0" dirty="0"/>
                  <a:t>Resveratrol</a:t>
                </a:r>
              </a:p>
            </c:rich>
          </c:tx>
          <c:layout>
            <c:manualLayout>
              <c:xMode val="edge"/>
              <c:yMode val="edge"/>
              <c:x val="0.399462795653242"/>
              <c:y val="0.91255867091967502"/>
            </c:manualLayout>
          </c:layout>
          <c:overlay val="0"/>
        </c:title>
        <c:numFmt formatCode="General" sourceLinked="1"/>
        <c:majorTickMark val="out"/>
        <c:minorTickMark val="none"/>
        <c:tickLblPos val="nextTo"/>
        <c:crossAx val="-830151904"/>
        <c:crosses val="autoZero"/>
        <c:auto val="1"/>
        <c:lblAlgn val="ctr"/>
        <c:lblOffset val="100"/>
        <c:noMultiLvlLbl val="0"/>
      </c:catAx>
      <c:valAx>
        <c:axId val="-830151904"/>
        <c:scaling>
          <c:orientation val="minMax"/>
          <c:max val="10"/>
          <c:min val="-10"/>
        </c:scaling>
        <c:delete val="0"/>
        <c:axPos val="l"/>
        <c:majorGridlines>
          <c:spPr>
            <a:ln>
              <a:solidFill>
                <a:schemeClr val="tx1"/>
              </a:solidFill>
            </a:ln>
          </c:spPr>
        </c:majorGridlines>
        <c:title>
          <c:tx>
            <c:rich>
              <a:bodyPr rot="-5400000" vert="horz"/>
              <a:lstStyle/>
              <a:p>
                <a:pPr>
                  <a:defRPr sz="1600" b="0"/>
                </a:pPr>
                <a:r>
                  <a:rPr lang="en-US" sz="1600" b="0"/>
                  <a:t>% Lysis</a:t>
                </a:r>
              </a:p>
            </c:rich>
          </c:tx>
          <c:overlay val="0"/>
        </c:title>
        <c:numFmt formatCode="General" sourceLinked="1"/>
        <c:majorTickMark val="out"/>
        <c:minorTickMark val="none"/>
        <c:tickLblPos val="nextTo"/>
        <c:spPr>
          <a:ln>
            <a:solidFill>
              <a:schemeClr val="tx1"/>
            </a:solidFill>
          </a:ln>
        </c:spPr>
        <c:txPr>
          <a:bodyPr/>
          <a:lstStyle/>
          <a:p>
            <a:pPr>
              <a:defRPr sz="1600"/>
            </a:pPr>
            <a:endParaRPr lang="en-US"/>
          </a:p>
        </c:txPr>
        <c:crossAx val="-546156016"/>
        <c:crosses val="autoZero"/>
        <c:crossBetween val="between"/>
        <c:majorUnit val="5"/>
      </c:valAx>
    </c:plotArea>
    <c:legend>
      <c:legendPos val="r"/>
      <c:layout>
        <c:manualLayout>
          <c:xMode val="edge"/>
          <c:yMode val="edge"/>
          <c:x val="0.84582467588505095"/>
          <c:y val="0.37485968364866001"/>
          <c:w val="0.154175324114949"/>
          <c:h val="0.25028039238351701"/>
        </c:manualLayout>
      </c:layout>
      <c:overlay val="0"/>
      <c:txPr>
        <a:bodyPr/>
        <a:lstStyle/>
        <a:p>
          <a:pPr>
            <a:defRPr sz="1600"/>
          </a:pPr>
          <a:endParaRPr lang="en-US"/>
        </a:p>
      </c:txPr>
    </c:legend>
    <c:plotVisOnly val="1"/>
    <c:dispBlanksAs val="gap"/>
    <c:showDLblsOverMax val="0"/>
  </c:chart>
  <c:spPr>
    <a:ln>
      <a:noFill/>
    </a:ln>
  </c:spPr>
  <c:txPr>
    <a:bodyPr/>
    <a:lstStyle/>
    <a:p>
      <a:pPr>
        <a:defRPr sz="12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r>
              <a:rPr lang="en-US" sz="1800" b="1" dirty="0">
                <a:solidFill>
                  <a:schemeClr val="tx1"/>
                </a:solidFill>
              </a:rPr>
              <a:t>BLIMP-1</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'BLIMP 1'!$D$3</c:f>
              <c:strCache>
                <c:ptCount val="1"/>
                <c:pt idx="0">
                  <c:v>chPD1-Dap10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plus"/>
            <c:errValType val="cust"/>
            <c:noEndCap val="0"/>
            <c:plus>
              <c:numRef>
                <c:f>'BLIMP 1'!#REF!</c:f>
                <c:numCache>
                  <c:formatCode>General</c:formatCode>
                  <c:ptCount val="1"/>
                  <c:pt idx="0">
                    <c:v>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errBars>
            <c:errDir val="x"/>
            <c:errBarType val="both"/>
            <c:errValType val="fixedVal"/>
            <c:noEndCap val="0"/>
            <c:val val="0"/>
            <c:spPr>
              <a:noFill/>
              <a:ln w="9525" cap="flat" cmpd="sng" algn="ctr">
                <a:solidFill>
                  <a:schemeClr val="tx1">
                    <a:lumMod val="65000"/>
                    <a:lumOff val="35000"/>
                  </a:schemeClr>
                </a:solidFill>
                <a:round/>
              </a:ln>
              <a:effectLst/>
            </c:spPr>
          </c:errBars>
          <c:xVal>
            <c:numRef>
              <c:f>'BLIMP 1'!$C$4:$C$7</c:f>
              <c:numCache>
                <c:formatCode>General</c:formatCode>
                <c:ptCount val="4"/>
                <c:pt idx="0">
                  <c:v>0</c:v>
                </c:pt>
                <c:pt idx="1">
                  <c:v>1</c:v>
                </c:pt>
                <c:pt idx="2">
                  <c:v>5</c:v>
                </c:pt>
                <c:pt idx="3">
                  <c:v>10</c:v>
                </c:pt>
              </c:numCache>
            </c:numRef>
          </c:xVal>
          <c:yVal>
            <c:numRef>
              <c:f>'BLIMP 1'!$D$4:$D$7</c:f>
              <c:numCache>
                <c:formatCode>General</c:formatCode>
                <c:ptCount val="4"/>
                <c:pt idx="0">
                  <c:v>0</c:v>
                </c:pt>
                <c:pt idx="1">
                  <c:v>-1.88</c:v>
                </c:pt>
                <c:pt idx="2">
                  <c:v>-6.99</c:v>
                </c:pt>
                <c:pt idx="3">
                  <c:v>-12.58</c:v>
                </c:pt>
              </c:numCache>
            </c:numRef>
          </c:yVal>
          <c:smooth val="0"/>
          <c:extLst>
            <c:ext xmlns:c16="http://schemas.microsoft.com/office/drawing/2014/chart" uri="{C3380CC4-5D6E-409C-BE32-E72D297353CC}">
              <c16:uniqueId val="{00000000-4046-F840-ACA7-CEDA789BDA1A}"/>
            </c:ext>
          </c:extLst>
        </c:ser>
        <c:ser>
          <c:idx val="1"/>
          <c:order val="1"/>
          <c:tx>
            <c:strRef>
              <c:f>'BLIMP 1'!$E$3</c:f>
              <c:strCache>
                <c:ptCount val="1"/>
                <c:pt idx="0">
                  <c:v>chPD1-CD28</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plus"/>
            <c:errValType val="cust"/>
            <c:noEndCap val="0"/>
            <c:plus>
              <c:numRef>
                <c:f>'BLIMP 1'!#REF!</c:f>
                <c:numCache>
                  <c:formatCode>General</c:formatCode>
                  <c:ptCount val="1"/>
                  <c:pt idx="0">
                    <c:v>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xVal>
            <c:numRef>
              <c:f>'BLIMP 1'!$C$4:$C$7</c:f>
              <c:numCache>
                <c:formatCode>General</c:formatCode>
                <c:ptCount val="4"/>
                <c:pt idx="0">
                  <c:v>0</c:v>
                </c:pt>
                <c:pt idx="1">
                  <c:v>1</c:v>
                </c:pt>
                <c:pt idx="2">
                  <c:v>5</c:v>
                </c:pt>
                <c:pt idx="3">
                  <c:v>10</c:v>
                </c:pt>
              </c:numCache>
            </c:numRef>
          </c:xVal>
          <c:yVal>
            <c:numRef>
              <c:f>'BLIMP 1'!$E$4:$E$7</c:f>
              <c:numCache>
                <c:formatCode>General</c:formatCode>
                <c:ptCount val="4"/>
                <c:pt idx="0">
                  <c:v>0</c:v>
                </c:pt>
                <c:pt idx="1">
                  <c:v>-9.68</c:v>
                </c:pt>
                <c:pt idx="2">
                  <c:v>-22.62</c:v>
                </c:pt>
                <c:pt idx="3">
                  <c:v>-36.619999999999997</c:v>
                </c:pt>
              </c:numCache>
            </c:numRef>
          </c:yVal>
          <c:smooth val="0"/>
          <c:extLst>
            <c:ext xmlns:c16="http://schemas.microsoft.com/office/drawing/2014/chart" uri="{C3380CC4-5D6E-409C-BE32-E72D297353CC}">
              <c16:uniqueId val="{00000001-4046-F840-ACA7-CEDA789BDA1A}"/>
            </c:ext>
          </c:extLst>
        </c:ser>
        <c:dLbls>
          <c:showLegendKey val="0"/>
          <c:showVal val="0"/>
          <c:showCatName val="0"/>
          <c:showSerName val="0"/>
          <c:showPercent val="0"/>
          <c:showBubbleSize val="0"/>
        </c:dLbls>
        <c:axId val="-826848624"/>
        <c:axId val="-881433888"/>
      </c:scatterChart>
      <c:valAx>
        <c:axId val="-826848624"/>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81433888"/>
        <c:crosses val="autoZero"/>
        <c:crossBetween val="midCat"/>
      </c:valAx>
      <c:valAx>
        <c:axId val="-881433888"/>
        <c:scaling>
          <c:orientation val="minMax"/>
          <c:max val="0"/>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2684862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a:solidFill>
                  <a:schemeClr val="tx1"/>
                </a:solidFill>
              </a:rPr>
              <a:t>BCL-6</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4353305079260784"/>
          <c:y val="0.16193570508639002"/>
          <c:w val="0.7067580377046857"/>
          <c:h val="0.60894453086233913"/>
        </c:manualLayout>
      </c:layout>
      <c:scatterChart>
        <c:scatterStyle val="lineMarker"/>
        <c:varyColors val="0"/>
        <c:ser>
          <c:idx val="0"/>
          <c:order val="0"/>
          <c:tx>
            <c:strRef>
              <c:f>'BCL6'!$D$3</c:f>
              <c:strCache>
                <c:ptCount val="1"/>
                <c:pt idx="0">
                  <c:v>chPD1-Dap10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plus"/>
            <c:errValType val="cust"/>
            <c:noEndCap val="0"/>
            <c:plus>
              <c:numRef>
                <c:f>'BLIMP 1'!#REF!</c:f>
                <c:numCache>
                  <c:formatCode>General</c:formatCode>
                  <c:ptCount val="1"/>
                  <c:pt idx="0">
                    <c:v>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errBars>
            <c:errDir val="x"/>
            <c:errBarType val="both"/>
            <c:errValType val="fixedVal"/>
            <c:noEndCap val="0"/>
            <c:val val="0"/>
            <c:spPr>
              <a:noFill/>
              <a:ln w="9525" cap="flat" cmpd="sng" algn="ctr">
                <a:solidFill>
                  <a:schemeClr val="tx1">
                    <a:lumMod val="65000"/>
                    <a:lumOff val="35000"/>
                  </a:schemeClr>
                </a:solidFill>
                <a:round/>
              </a:ln>
              <a:effectLst/>
            </c:spPr>
          </c:errBars>
          <c:xVal>
            <c:numRef>
              <c:f>'BCL6'!$C$4:$C$7</c:f>
              <c:numCache>
                <c:formatCode>General</c:formatCode>
                <c:ptCount val="4"/>
                <c:pt idx="0">
                  <c:v>0</c:v>
                </c:pt>
                <c:pt idx="1">
                  <c:v>1</c:v>
                </c:pt>
                <c:pt idx="2">
                  <c:v>5</c:v>
                </c:pt>
                <c:pt idx="3">
                  <c:v>10</c:v>
                </c:pt>
              </c:numCache>
            </c:numRef>
          </c:xVal>
          <c:yVal>
            <c:numRef>
              <c:f>'BCL6'!$D$4:$D$7</c:f>
              <c:numCache>
                <c:formatCode>General</c:formatCode>
                <c:ptCount val="4"/>
                <c:pt idx="0">
                  <c:v>0</c:v>
                </c:pt>
                <c:pt idx="1">
                  <c:v>2.68</c:v>
                </c:pt>
                <c:pt idx="2">
                  <c:v>5.3599999999999977</c:v>
                </c:pt>
                <c:pt idx="3">
                  <c:v>9.92</c:v>
                </c:pt>
              </c:numCache>
            </c:numRef>
          </c:yVal>
          <c:smooth val="0"/>
          <c:extLst>
            <c:ext xmlns:c16="http://schemas.microsoft.com/office/drawing/2014/chart" uri="{C3380CC4-5D6E-409C-BE32-E72D297353CC}">
              <c16:uniqueId val="{00000000-B50A-A743-8158-3EF2E87B230C}"/>
            </c:ext>
          </c:extLst>
        </c:ser>
        <c:ser>
          <c:idx val="1"/>
          <c:order val="1"/>
          <c:tx>
            <c:strRef>
              <c:f>'BCL6'!$E$3</c:f>
              <c:strCache>
                <c:ptCount val="1"/>
                <c:pt idx="0">
                  <c:v>chPD1-CD28</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plus"/>
            <c:errValType val="cust"/>
            <c:noEndCap val="0"/>
            <c:plus>
              <c:numRef>
                <c:f>'BLIMP 1'!#REF!</c:f>
                <c:numCache>
                  <c:formatCode>General</c:formatCode>
                  <c:ptCount val="1"/>
                  <c:pt idx="0">
                    <c:v>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xVal>
            <c:numRef>
              <c:f>'BCL6'!$C$4:$C$7</c:f>
              <c:numCache>
                <c:formatCode>General</c:formatCode>
                <c:ptCount val="4"/>
                <c:pt idx="0">
                  <c:v>0</c:v>
                </c:pt>
                <c:pt idx="1">
                  <c:v>1</c:v>
                </c:pt>
                <c:pt idx="2">
                  <c:v>5</c:v>
                </c:pt>
                <c:pt idx="3">
                  <c:v>10</c:v>
                </c:pt>
              </c:numCache>
            </c:numRef>
          </c:xVal>
          <c:yVal>
            <c:numRef>
              <c:f>'BCL6'!$E$4:$E$7</c:f>
              <c:numCache>
                <c:formatCode>General</c:formatCode>
                <c:ptCount val="4"/>
                <c:pt idx="0">
                  <c:v>0</c:v>
                </c:pt>
                <c:pt idx="1">
                  <c:v>5.6899999999999986</c:v>
                </c:pt>
                <c:pt idx="2">
                  <c:v>16.95</c:v>
                </c:pt>
                <c:pt idx="3">
                  <c:v>22.38</c:v>
                </c:pt>
              </c:numCache>
            </c:numRef>
          </c:yVal>
          <c:smooth val="0"/>
          <c:extLst>
            <c:ext xmlns:c16="http://schemas.microsoft.com/office/drawing/2014/chart" uri="{C3380CC4-5D6E-409C-BE32-E72D297353CC}">
              <c16:uniqueId val="{00000001-B50A-A743-8158-3EF2E87B230C}"/>
            </c:ext>
          </c:extLst>
        </c:ser>
        <c:dLbls>
          <c:showLegendKey val="0"/>
          <c:showVal val="0"/>
          <c:showCatName val="0"/>
          <c:showSerName val="0"/>
          <c:showPercent val="0"/>
          <c:showBubbleSize val="0"/>
        </c:dLbls>
        <c:axId val="-594293296"/>
        <c:axId val="-581908480"/>
      </c:scatterChart>
      <c:valAx>
        <c:axId val="-594293296"/>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a:solidFill>
                      <a:schemeClr val="tx1"/>
                    </a:solidFill>
                  </a:rPr>
                  <a:t>Resveratrol (nM)</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81908480"/>
        <c:crosses val="autoZero"/>
        <c:crossBetween val="midCat"/>
      </c:valAx>
      <c:valAx>
        <c:axId val="-581908480"/>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a:solidFill>
                      <a:schemeClr val="tx1"/>
                    </a:solidFill>
                  </a:rPr>
                  <a:t>Fold change in gene expression compared to T cells in media</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94293296"/>
        <c:crosses val="autoZero"/>
        <c:crossBetween val="midCat"/>
        <c:majorUnit val="1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a:solidFill>
                  <a:schemeClr val="tx1"/>
                </a:solidFill>
              </a:rPr>
              <a:t>Eomes</a:t>
            </a:r>
          </a:p>
        </c:rich>
      </c:tx>
      <c:layout>
        <c:manualLayout>
          <c:xMode val="edge"/>
          <c:yMode val="edge"/>
          <c:x val="0.41342821520999701"/>
          <c:y val="6.4750145447067697E-2"/>
        </c:manualLayout>
      </c:layout>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653331216311608"/>
          <c:y val="0.1645375972880849"/>
          <c:w val="0.8392689218307593"/>
          <c:h val="0.67100864638206437"/>
        </c:manualLayout>
      </c:layout>
      <c:scatterChart>
        <c:scatterStyle val="lineMarker"/>
        <c:varyColors val="0"/>
        <c:ser>
          <c:idx val="0"/>
          <c:order val="0"/>
          <c:tx>
            <c:strRef>
              <c:f>Eomes!$D$3</c:f>
              <c:strCache>
                <c:ptCount val="1"/>
                <c:pt idx="0">
                  <c:v>chPD1-Dap10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plus"/>
            <c:errValType val="cust"/>
            <c:noEndCap val="0"/>
            <c:plus>
              <c:numRef>
                <c:f>'BLIMP 1'!#REF!</c:f>
                <c:numCache>
                  <c:formatCode>General</c:formatCode>
                  <c:ptCount val="1"/>
                  <c:pt idx="0">
                    <c:v>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errBars>
            <c:errDir val="x"/>
            <c:errBarType val="both"/>
            <c:errValType val="fixedVal"/>
            <c:noEndCap val="0"/>
            <c:val val="0"/>
            <c:spPr>
              <a:noFill/>
              <a:ln w="9525" cap="flat" cmpd="sng" algn="ctr">
                <a:solidFill>
                  <a:schemeClr val="tx1">
                    <a:lumMod val="65000"/>
                    <a:lumOff val="35000"/>
                  </a:schemeClr>
                </a:solidFill>
                <a:round/>
              </a:ln>
              <a:effectLst/>
            </c:spPr>
          </c:errBars>
          <c:xVal>
            <c:numRef>
              <c:f>Eomes!$C$4:$C$7</c:f>
              <c:numCache>
                <c:formatCode>General</c:formatCode>
                <c:ptCount val="4"/>
                <c:pt idx="0">
                  <c:v>0</c:v>
                </c:pt>
                <c:pt idx="1">
                  <c:v>1</c:v>
                </c:pt>
                <c:pt idx="2">
                  <c:v>5</c:v>
                </c:pt>
                <c:pt idx="3">
                  <c:v>10</c:v>
                </c:pt>
              </c:numCache>
            </c:numRef>
          </c:xVal>
          <c:yVal>
            <c:numRef>
              <c:f>Eomes!$D$4:$D$7</c:f>
              <c:numCache>
                <c:formatCode>General</c:formatCode>
                <c:ptCount val="4"/>
                <c:pt idx="0">
                  <c:v>0</c:v>
                </c:pt>
                <c:pt idx="1">
                  <c:v>4.68</c:v>
                </c:pt>
                <c:pt idx="2">
                  <c:v>18.62</c:v>
                </c:pt>
                <c:pt idx="3">
                  <c:v>28.62</c:v>
                </c:pt>
              </c:numCache>
            </c:numRef>
          </c:yVal>
          <c:smooth val="0"/>
          <c:extLst>
            <c:ext xmlns:c16="http://schemas.microsoft.com/office/drawing/2014/chart" uri="{C3380CC4-5D6E-409C-BE32-E72D297353CC}">
              <c16:uniqueId val="{00000000-BCC3-8B46-909D-2E45EB266B22}"/>
            </c:ext>
          </c:extLst>
        </c:ser>
        <c:ser>
          <c:idx val="1"/>
          <c:order val="1"/>
          <c:tx>
            <c:strRef>
              <c:f>Eomes!$E$3</c:f>
              <c:strCache>
                <c:ptCount val="1"/>
                <c:pt idx="0">
                  <c:v>chPD1-CD28</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plus"/>
            <c:errValType val="cust"/>
            <c:noEndCap val="0"/>
            <c:plus>
              <c:numRef>
                <c:f>'BLIMP 1'!#REF!</c:f>
                <c:numCache>
                  <c:formatCode>General</c:formatCode>
                  <c:ptCount val="1"/>
                  <c:pt idx="0">
                    <c:v>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xVal>
            <c:numRef>
              <c:f>Eomes!$C$4:$C$7</c:f>
              <c:numCache>
                <c:formatCode>General</c:formatCode>
                <c:ptCount val="4"/>
                <c:pt idx="0">
                  <c:v>0</c:v>
                </c:pt>
                <c:pt idx="1">
                  <c:v>1</c:v>
                </c:pt>
                <c:pt idx="2">
                  <c:v>5</c:v>
                </c:pt>
                <c:pt idx="3">
                  <c:v>10</c:v>
                </c:pt>
              </c:numCache>
            </c:numRef>
          </c:xVal>
          <c:yVal>
            <c:numRef>
              <c:f>Eomes!$E$4:$E$7</c:f>
              <c:numCache>
                <c:formatCode>General</c:formatCode>
                <c:ptCount val="4"/>
                <c:pt idx="0">
                  <c:v>0</c:v>
                </c:pt>
                <c:pt idx="1">
                  <c:v>12.65</c:v>
                </c:pt>
                <c:pt idx="2">
                  <c:v>28.68</c:v>
                </c:pt>
                <c:pt idx="3">
                  <c:v>43.84</c:v>
                </c:pt>
              </c:numCache>
            </c:numRef>
          </c:yVal>
          <c:smooth val="0"/>
          <c:extLst>
            <c:ext xmlns:c16="http://schemas.microsoft.com/office/drawing/2014/chart" uri="{C3380CC4-5D6E-409C-BE32-E72D297353CC}">
              <c16:uniqueId val="{00000001-BCC3-8B46-909D-2E45EB266B22}"/>
            </c:ext>
          </c:extLst>
        </c:ser>
        <c:dLbls>
          <c:showLegendKey val="0"/>
          <c:showVal val="0"/>
          <c:showCatName val="0"/>
          <c:showSerName val="0"/>
          <c:showPercent val="0"/>
          <c:showBubbleSize val="0"/>
        </c:dLbls>
        <c:axId val="-772493168"/>
        <c:axId val="-830363104"/>
      </c:scatterChart>
      <c:valAx>
        <c:axId val="-772493168"/>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a:solidFill>
                      <a:schemeClr val="tx1"/>
                    </a:solidFill>
                  </a:rPr>
                  <a:t>Resveratrol (nM)</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30363104"/>
        <c:crosses val="autoZero"/>
        <c:crossBetween val="midCat"/>
      </c:valAx>
      <c:valAx>
        <c:axId val="-830363104"/>
        <c:scaling>
          <c:orientation val="minMax"/>
          <c:max val="60"/>
          <c:min val="0"/>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72493168"/>
        <c:crosses val="autoZero"/>
        <c:crossBetween val="midCat"/>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a:solidFill>
                  <a:schemeClr val="tx1"/>
                </a:solidFill>
              </a:rPr>
              <a:t>phospho</a:t>
            </a:r>
            <a:r>
              <a:rPr lang="en-US" sz="1800" b="1" baseline="0">
                <a:solidFill>
                  <a:schemeClr val="tx1"/>
                </a:solidFill>
              </a:rPr>
              <a:t> </a:t>
            </a:r>
            <a:r>
              <a:rPr lang="en-US" sz="1800" b="1">
                <a:solidFill>
                  <a:schemeClr val="tx1"/>
                </a:solidFill>
              </a:rPr>
              <a:t>mTOR (Ser 2448)</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'phospho -mTOR'!$D$3</c:f>
              <c:strCache>
                <c:ptCount val="1"/>
                <c:pt idx="0">
                  <c:v>chPD1-Dap10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plus"/>
            <c:errValType val="cust"/>
            <c:noEndCap val="0"/>
            <c:plus>
              <c:numRef>
                <c:f>'phospho -mTOR'!$H$4:$H$7</c:f>
                <c:numCache>
                  <c:formatCode>General</c:formatCode>
                  <c:ptCount val="4"/>
                  <c:pt idx="0">
                    <c:v>0.26</c:v>
                  </c:pt>
                  <c:pt idx="1">
                    <c:v>0.27</c:v>
                  </c:pt>
                  <c:pt idx="2">
                    <c:v>0.31</c:v>
                  </c:pt>
                  <c:pt idx="3">
                    <c:v>0.24</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errBars>
            <c:errDir val="x"/>
            <c:errBarType val="both"/>
            <c:errValType val="fixedVal"/>
            <c:noEndCap val="0"/>
            <c:val val="0"/>
            <c:spPr>
              <a:noFill/>
              <a:ln w="9525" cap="flat" cmpd="sng" algn="ctr">
                <a:solidFill>
                  <a:schemeClr val="tx1">
                    <a:lumMod val="65000"/>
                    <a:lumOff val="35000"/>
                  </a:schemeClr>
                </a:solidFill>
                <a:round/>
              </a:ln>
              <a:effectLst/>
            </c:spPr>
          </c:errBars>
          <c:xVal>
            <c:numRef>
              <c:f>'phospho -mTOR'!$C$4:$C$7</c:f>
              <c:numCache>
                <c:formatCode>General</c:formatCode>
                <c:ptCount val="4"/>
                <c:pt idx="0">
                  <c:v>0</c:v>
                </c:pt>
                <c:pt idx="1">
                  <c:v>1</c:v>
                </c:pt>
                <c:pt idx="2">
                  <c:v>5</c:v>
                </c:pt>
                <c:pt idx="3">
                  <c:v>10</c:v>
                </c:pt>
              </c:numCache>
            </c:numRef>
          </c:xVal>
          <c:yVal>
            <c:numRef>
              <c:f>'phospho -mTOR'!$D$4:$D$7</c:f>
              <c:numCache>
                <c:formatCode>General</c:formatCode>
                <c:ptCount val="4"/>
                <c:pt idx="0">
                  <c:v>1.03</c:v>
                </c:pt>
                <c:pt idx="1">
                  <c:v>0.92</c:v>
                </c:pt>
                <c:pt idx="2">
                  <c:v>0.72</c:v>
                </c:pt>
                <c:pt idx="3">
                  <c:v>0.53</c:v>
                </c:pt>
              </c:numCache>
            </c:numRef>
          </c:yVal>
          <c:smooth val="0"/>
          <c:extLst>
            <c:ext xmlns:c16="http://schemas.microsoft.com/office/drawing/2014/chart" uri="{C3380CC4-5D6E-409C-BE32-E72D297353CC}">
              <c16:uniqueId val="{00000000-F337-DD48-B3C9-DABA9F283C62}"/>
            </c:ext>
          </c:extLst>
        </c:ser>
        <c:ser>
          <c:idx val="1"/>
          <c:order val="1"/>
          <c:tx>
            <c:strRef>
              <c:f>'phospho -mTOR'!$E$3</c:f>
              <c:strCache>
                <c:ptCount val="1"/>
                <c:pt idx="0">
                  <c:v>chPD1-CD28</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plus"/>
            <c:errValType val="cust"/>
            <c:noEndCap val="0"/>
            <c:plus>
              <c:numRef>
                <c:f>'phospho -mTOR'!$I$4:$I$7</c:f>
                <c:numCache>
                  <c:formatCode>General</c:formatCode>
                  <c:ptCount val="4"/>
                  <c:pt idx="0">
                    <c:v>0.35</c:v>
                  </c:pt>
                  <c:pt idx="1">
                    <c:v>0.28999999999999998</c:v>
                  </c:pt>
                  <c:pt idx="2">
                    <c:v>0.25</c:v>
                  </c:pt>
                  <c:pt idx="3">
                    <c:v>0.2</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xVal>
            <c:numRef>
              <c:f>'phospho -mTOR'!$C$4:$C$7</c:f>
              <c:numCache>
                <c:formatCode>General</c:formatCode>
                <c:ptCount val="4"/>
                <c:pt idx="0">
                  <c:v>0</c:v>
                </c:pt>
                <c:pt idx="1">
                  <c:v>1</c:v>
                </c:pt>
                <c:pt idx="2">
                  <c:v>5</c:v>
                </c:pt>
                <c:pt idx="3">
                  <c:v>10</c:v>
                </c:pt>
              </c:numCache>
            </c:numRef>
          </c:xVal>
          <c:yVal>
            <c:numRef>
              <c:f>'phospho -mTOR'!$E$4:$E$7</c:f>
              <c:numCache>
                <c:formatCode>General</c:formatCode>
                <c:ptCount val="4"/>
                <c:pt idx="0">
                  <c:v>2.0099999999999998</c:v>
                </c:pt>
                <c:pt idx="1">
                  <c:v>1.53</c:v>
                </c:pt>
                <c:pt idx="2">
                  <c:v>1.06</c:v>
                </c:pt>
                <c:pt idx="3">
                  <c:v>0.88</c:v>
                </c:pt>
              </c:numCache>
            </c:numRef>
          </c:yVal>
          <c:smooth val="0"/>
          <c:extLst>
            <c:ext xmlns:c16="http://schemas.microsoft.com/office/drawing/2014/chart" uri="{C3380CC4-5D6E-409C-BE32-E72D297353CC}">
              <c16:uniqueId val="{00000001-F337-DD48-B3C9-DABA9F283C62}"/>
            </c:ext>
          </c:extLst>
        </c:ser>
        <c:dLbls>
          <c:showLegendKey val="0"/>
          <c:showVal val="0"/>
          <c:showCatName val="0"/>
          <c:showSerName val="0"/>
          <c:showPercent val="0"/>
          <c:showBubbleSize val="0"/>
        </c:dLbls>
        <c:axId val="-881398096"/>
        <c:axId val="-526360976"/>
      </c:scatterChart>
      <c:valAx>
        <c:axId val="-881398096"/>
        <c:scaling>
          <c:orientation val="minMax"/>
          <c:max val="11"/>
          <c:min val="0"/>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26360976"/>
        <c:crosses val="autoZero"/>
        <c:crossBetween val="midCat"/>
      </c:valAx>
      <c:valAx>
        <c:axId val="-526360976"/>
        <c:scaling>
          <c:orientation val="minMax"/>
          <c:min val="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a:solidFill>
                      <a:schemeClr val="tx1"/>
                    </a:solidFill>
                  </a:rPr>
                  <a:t>OD 450nm</a:t>
                </a:r>
              </a:p>
            </c:rich>
          </c:tx>
          <c:layout>
            <c:manualLayout>
              <c:xMode val="edge"/>
              <c:yMode val="edge"/>
              <c:x val="0"/>
              <c:y val="0.38295645823615498"/>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81398096"/>
        <c:crosses val="autoZero"/>
        <c:crossBetween val="midCat"/>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a:solidFill>
                  <a:schemeClr val="tx1"/>
                </a:solidFill>
              </a:rPr>
              <a:t>phospho </a:t>
            </a:r>
            <a:r>
              <a:rPr lang="en-US" sz="1800" b="1" baseline="0">
                <a:solidFill>
                  <a:schemeClr val="tx1"/>
                </a:solidFill>
              </a:rPr>
              <a:t>AKT (Ser 473)</a:t>
            </a:r>
            <a:endParaRPr lang="en-US" sz="1800" b="1">
              <a:solidFill>
                <a:schemeClr val="tx1"/>
              </a:solidFill>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scatterChart>
        <c:scatterStyle val="lineMarker"/>
        <c:varyColors val="0"/>
        <c:ser>
          <c:idx val="0"/>
          <c:order val="0"/>
          <c:tx>
            <c:strRef>
              <c:f>'phospho-AKT'!$D$3</c:f>
              <c:strCache>
                <c:ptCount val="1"/>
                <c:pt idx="0">
                  <c:v>chPD1-Dap10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plus"/>
            <c:errValType val="cust"/>
            <c:noEndCap val="0"/>
            <c:plus>
              <c:numRef>
                <c:f>'phospho-AKT'!$H$4:$H$7</c:f>
                <c:numCache>
                  <c:formatCode>General</c:formatCode>
                  <c:ptCount val="4"/>
                  <c:pt idx="0">
                    <c:v>0.33</c:v>
                  </c:pt>
                  <c:pt idx="1">
                    <c:v>0.37</c:v>
                  </c:pt>
                  <c:pt idx="2">
                    <c:v>0.43</c:v>
                  </c:pt>
                  <c:pt idx="3">
                    <c:v>0.33</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errBars>
            <c:errDir val="x"/>
            <c:errBarType val="both"/>
            <c:errValType val="fixedVal"/>
            <c:noEndCap val="0"/>
            <c:val val="0"/>
            <c:spPr>
              <a:noFill/>
              <a:ln w="9525" cap="flat" cmpd="sng" algn="ctr">
                <a:solidFill>
                  <a:schemeClr val="tx1">
                    <a:lumMod val="65000"/>
                    <a:lumOff val="35000"/>
                  </a:schemeClr>
                </a:solidFill>
                <a:round/>
              </a:ln>
              <a:effectLst/>
            </c:spPr>
          </c:errBars>
          <c:xVal>
            <c:numRef>
              <c:f>'phospho-AKT'!$C$4:$C$7</c:f>
              <c:numCache>
                <c:formatCode>General</c:formatCode>
                <c:ptCount val="4"/>
                <c:pt idx="0">
                  <c:v>0</c:v>
                </c:pt>
                <c:pt idx="1">
                  <c:v>1</c:v>
                </c:pt>
                <c:pt idx="2">
                  <c:v>5</c:v>
                </c:pt>
                <c:pt idx="3">
                  <c:v>10</c:v>
                </c:pt>
              </c:numCache>
            </c:numRef>
          </c:xVal>
          <c:yVal>
            <c:numRef>
              <c:f>'phospho-AKT'!$D$4:$D$7</c:f>
              <c:numCache>
                <c:formatCode>General</c:formatCode>
                <c:ptCount val="4"/>
                <c:pt idx="0">
                  <c:v>2.2599999999999998</c:v>
                </c:pt>
                <c:pt idx="1">
                  <c:v>1.85</c:v>
                </c:pt>
                <c:pt idx="2">
                  <c:v>1.22</c:v>
                </c:pt>
                <c:pt idx="3">
                  <c:v>0.98</c:v>
                </c:pt>
              </c:numCache>
            </c:numRef>
          </c:yVal>
          <c:smooth val="0"/>
          <c:extLst>
            <c:ext xmlns:c16="http://schemas.microsoft.com/office/drawing/2014/chart" uri="{C3380CC4-5D6E-409C-BE32-E72D297353CC}">
              <c16:uniqueId val="{00000000-4614-0C41-B0E7-E5E0129EB55B}"/>
            </c:ext>
          </c:extLst>
        </c:ser>
        <c:ser>
          <c:idx val="1"/>
          <c:order val="1"/>
          <c:tx>
            <c:strRef>
              <c:f>'phospho-AKT'!$E$3</c:f>
              <c:strCache>
                <c:ptCount val="1"/>
                <c:pt idx="0">
                  <c:v>chPD1-CD28</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plus"/>
            <c:errValType val="cust"/>
            <c:noEndCap val="0"/>
            <c:plus>
              <c:numRef>
                <c:f>'phospho-AKT'!$I$4:$I$7</c:f>
                <c:numCache>
                  <c:formatCode>General</c:formatCode>
                  <c:ptCount val="4"/>
                  <c:pt idx="0">
                    <c:v>0.62</c:v>
                  </c:pt>
                  <c:pt idx="1">
                    <c:v>0.51</c:v>
                  </c:pt>
                  <c:pt idx="2">
                    <c:v>0.57999999999999996</c:v>
                  </c:pt>
                  <c:pt idx="3">
                    <c:v>0.37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xVal>
            <c:numRef>
              <c:f>'phospho-AKT'!$C$4:$C$7</c:f>
              <c:numCache>
                <c:formatCode>General</c:formatCode>
                <c:ptCount val="4"/>
                <c:pt idx="0">
                  <c:v>0</c:v>
                </c:pt>
                <c:pt idx="1">
                  <c:v>1</c:v>
                </c:pt>
                <c:pt idx="2">
                  <c:v>5</c:v>
                </c:pt>
                <c:pt idx="3">
                  <c:v>10</c:v>
                </c:pt>
              </c:numCache>
            </c:numRef>
          </c:xVal>
          <c:yVal>
            <c:numRef>
              <c:f>'phospho-AKT'!$E$4:$E$7</c:f>
              <c:numCache>
                <c:formatCode>General</c:formatCode>
                <c:ptCount val="4"/>
                <c:pt idx="0">
                  <c:v>2.46</c:v>
                </c:pt>
                <c:pt idx="1">
                  <c:v>1.92</c:v>
                </c:pt>
                <c:pt idx="2">
                  <c:v>1.35</c:v>
                </c:pt>
                <c:pt idx="3">
                  <c:v>1.06</c:v>
                </c:pt>
              </c:numCache>
            </c:numRef>
          </c:yVal>
          <c:smooth val="0"/>
          <c:extLst>
            <c:ext xmlns:c16="http://schemas.microsoft.com/office/drawing/2014/chart" uri="{C3380CC4-5D6E-409C-BE32-E72D297353CC}">
              <c16:uniqueId val="{00000001-4614-0C41-B0E7-E5E0129EB55B}"/>
            </c:ext>
          </c:extLst>
        </c:ser>
        <c:dLbls>
          <c:showLegendKey val="0"/>
          <c:showVal val="0"/>
          <c:showCatName val="0"/>
          <c:showSerName val="0"/>
          <c:showPercent val="0"/>
          <c:showBubbleSize val="0"/>
        </c:dLbls>
        <c:axId val="-545363392"/>
        <c:axId val="-546042208"/>
      </c:scatterChart>
      <c:valAx>
        <c:axId val="-545363392"/>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a:solidFill>
                      <a:schemeClr val="tx1"/>
                    </a:solidFill>
                  </a:rPr>
                  <a:t>Resveratrol (nM)</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6042208"/>
        <c:crosses val="autoZero"/>
        <c:crossBetween val="midCat"/>
      </c:valAx>
      <c:valAx>
        <c:axId val="-546042208"/>
        <c:scaling>
          <c:orientation val="minMax"/>
          <c:min val="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dirty="0">
                    <a:solidFill>
                      <a:schemeClr val="tx1"/>
                    </a:solidFill>
                  </a:rPr>
                  <a:t>OD 450nm</a:t>
                </a:r>
              </a:p>
            </c:rich>
          </c:tx>
          <c:layout>
            <c:manualLayout>
              <c:xMode val="edge"/>
              <c:yMode val="edge"/>
              <c:x val="7.5182287447734999E-3"/>
              <c:y val="0.39346047838097298"/>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45363392"/>
        <c:crosses val="autoZero"/>
        <c:crossBetween val="midCat"/>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a:solidFill>
                  <a:schemeClr val="tx1"/>
                </a:solidFill>
              </a:rPr>
              <a:t>Total mTOR</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20130238865365"/>
          <c:y val="0.12958782848370229"/>
          <c:w val="0.82983249514034896"/>
          <c:h val="0.76671949842813725"/>
        </c:manualLayout>
      </c:layout>
      <c:scatterChart>
        <c:scatterStyle val="lineMarker"/>
        <c:varyColors val="0"/>
        <c:ser>
          <c:idx val="0"/>
          <c:order val="0"/>
          <c:tx>
            <c:strRef>
              <c:f>'total mTOR'!$D$3</c:f>
              <c:strCache>
                <c:ptCount val="1"/>
                <c:pt idx="0">
                  <c:v>chPD1-Dap10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plus"/>
            <c:errValType val="cust"/>
            <c:noEndCap val="0"/>
            <c:plus>
              <c:numRef>
                <c:f>'total mTOR'!$H$4:$H$7</c:f>
                <c:numCache>
                  <c:formatCode>General</c:formatCode>
                  <c:ptCount val="4"/>
                  <c:pt idx="0">
                    <c:v>0.62</c:v>
                  </c:pt>
                  <c:pt idx="1">
                    <c:v>0.59</c:v>
                  </c:pt>
                  <c:pt idx="2">
                    <c:v>0.67</c:v>
                  </c:pt>
                  <c:pt idx="3">
                    <c:v>0.57999999999999996</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errBars>
            <c:errDir val="x"/>
            <c:errBarType val="both"/>
            <c:errValType val="fixedVal"/>
            <c:noEndCap val="0"/>
            <c:val val="0"/>
            <c:spPr>
              <a:noFill/>
              <a:ln w="9525" cap="flat" cmpd="sng" algn="ctr">
                <a:solidFill>
                  <a:schemeClr val="tx1">
                    <a:lumMod val="65000"/>
                    <a:lumOff val="35000"/>
                  </a:schemeClr>
                </a:solidFill>
                <a:round/>
              </a:ln>
              <a:effectLst/>
            </c:spPr>
          </c:errBars>
          <c:xVal>
            <c:numRef>
              <c:f>'total mTOR'!$C$4:$C$7</c:f>
              <c:numCache>
                <c:formatCode>General</c:formatCode>
                <c:ptCount val="4"/>
                <c:pt idx="0">
                  <c:v>0</c:v>
                </c:pt>
                <c:pt idx="1">
                  <c:v>1</c:v>
                </c:pt>
                <c:pt idx="2">
                  <c:v>5</c:v>
                </c:pt>
                <c:pt idx="3">
                  <c:v>10</c:v>
                </c:pt>
              </c:numCache>
            </c:numRef>
          </c:xVal>
          <c:yVal>
            <c:numRef>
              <c:f>'total mTOR'!$D$4:$D$7</c:f>
              <c:numCache>
                <c:formatCode>General</c:formatCode>
                <c:ptCount val="4"/>
                <c:pt idx="0">
                  <c:v>3.96</c:v>
                </c:pt>
                <c:pt idx="1">
                  <c:v>3.95</c:v>
                </c:pt>
                <c:pt idx="2">
                  <c:v>3.96</c:v>
                </c:pt>
                <c:pt idx="3">
                  <c:v>3.99</c:v>
                </c:pt>
              </c:numCache>
            </c:numRef>
          </c:yVal>
          <c:smooth val="0"/>
          <c:extLst>
            <c:ext xmlns:c16="http://schemas.microsoft.com/office/drawing/2014/chart" uri="{C3380CC4-5D6E-409C-BE32-E72D297353CC}">
              <c16:uniqueId val="{00000000-784E-D546-8502-E55A8F546925}"/>
            </c:ext>
          </c:extLst>
        </c:ser>
        <c:ser>
          <c:idx val="1"/>
          <c:order val="1"/>
          <c:tx>
            <c:strRef>
              <c:f>'total mTOR'!$E$3</c:f>
              <c:strCache>
                <c:ptCount val="1"/>
                <c:pt idx="0">
                  <c:v>chPD1-CD28</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plus"/>
            <c:errValType val="cust"/>
            <c:noEndCap val="0"/>
            <c:plus>
              <c:numRef>
                <c:f>'total mTOR'!$I$4:$I$7</c:f>
                <c:numCache>
                  <c:formatCode>General</c:formatCode>
                  <c:ptCount val="4"/>
                  <c:pt idx="0">
                    <c:v>0.61</c:v>
                  </c:pt>
                  <c:pt idx="1">
                    <c:v>0.66</c:v>
                  </c:pt>
                  <c:pt idx="2">
                    <c:v>0.59</c:v>
                  </c:pt>
                  <c:pt idx="3">
                    <c:v>0.51</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xVal>
            <c:numRef>
              <c:f>'total mTOR'!$C$4:$C$7</c:f>
              <c:numCache>
                <c:formatCode>General</c:formatCode>
                <c:ptCount val="4"/>
                <c:pt idx="0">
                  <c:v>0</c:v>
                </c:pt>
                <c:pt idx="1">
                  <c:v>1</c:v>
                </c:pt>
                <c:pt idx="2">
                  <c:v>5</c:v>
                </c:pt>
                <c:pt idx="3">
                  <c:v>10</c:v>
                </c:pt>
              </c:numCache>
            </c:numRef>
          </c:xVal>
          <c:yVal>
            <c:numRef>
              <c:f>'total mTOR'!$E$4:$E$7</c:f>
              <c:numCache>
                <c:formatCode>General</c:formatCode>
                <c:ptCount val="4"/>
                <c:pt idx="0">
                  <c:v>3.95</c:v>
                </c:pt>
                <c:pt idx="1">
                  <c:v>3.94</c:v>
                </c:pt>
                <c:pt idx="2">
                  <c:v>3.94</c:v>
                </c:pt>
                <c:pt idx="3">
                  <c:v>3.97</c:v>
                </c:pt>
              </c:numCache>
            </c:numRef>
          </c:yVal>
          <c:smooth val="0"/>
          <c:extLst>
            <c:ext xmlns:c16="http://schemas.microsoft.com/office/drawing/2014/chart" uri="{C3380CC4-5D6E-409C-BE32-E72D297353CC}">
              <c16:uniqueId val="{00000001-784E-D546-8502-E55A8F546925}"/>
            </c:ext>
          </c:extLst>
        </c:ser>
        <c:dLbls>
          <c:showLegendKey val="0"/>
          <c:showVal val="0"/>
          <c:showCatName val="0"/>
          <c:showSerName val="0"/>
          <c:showPercent val="0"/>
          <c:showBubbleSize val="0"/>
        </c:dLbls>
        <c:axId val="-891897392"/>
        <c:axId val="-891372496"/>
      </c:scatterChart>
      <c:valAx>
        <c:axId val="-891897392"/>
        <c:scaling>
          <c:orientation val="minMax"/>
        </c:scaling>
        <c:delete val="0"/>
        <c:axPos val="b"/>
        <c:majorGridlines>
          <c:spPr>
            <a:ln w="9525" cap="flat" cmpd="sng" algn="ctr">
              <a:noFill/>
              <a:round/>
            </a:ln>
            <a:effectLst/>
          </c:spPr>
        </c:majorGridlines>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91372496"/>
        <c:crosses val="autoZero"/>
        <c:crossBetween val="midCat"/>
      </c:valAx>
      <c:valAx>
        <c:axId val="-891372496"/>
        <c:scaling>
          <c:orientation val="minMax"/>
          <c:min val="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a:solidFill>
                      <a:schemeClr val="tx1"/>
                    </a:solidFill>
                  </a:rPr>
                  <a:t>OD 450nm</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91897392"/>
        <c:crosses val="autoZero"/>
        <c:crossBetween val="midCat"/>
        <c:majorUnit val="2"/>
        <c:minorUnit val="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r>
              <a:rPr lang="en-US" sz="1800" b="1">
                <a:solidFill>
                  <a:schemeClr val="tx1"/>
                </a:solidFill>
              </a:rPr>
              <a:t>Total</a:t>
            </a:r>
            <a:r>
              <a:rPr lang="en-US" sz="1800" b="1" baseline="0">
                <a:solidFill>
                  <a:schemeClr val="tx1"/>
                </a:solidFill>
              </a:rPr>
              <a:t> AKT</a:t>
            </a:r>
            <a:endParaRPr lang="en-US" sz="1800" b="1">
              <a:solidFill>
                <a:schemeClr val="tx1"/>
              </a:solidFill>
            </a:endParaRP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4533326991518875"/>
          <c:y val="0.16308276078337131"/>
          <c:w val="0.80676820280017425"/>
          <c:h val="0.63113249367137292"/>
        </c:manualLayout>
      </c:layout>
      <c:scatterChart>
        <c:scatterStyle val="lineMarker"/>
        <c:varyColors val="0"/>
        <c:ser>
          <c:idx val="0"/>
          <c:order val="0"/>
          <c:tx>
            <c:strRef>
              <c:f>'total AKT'!$D$3</c:f>
              <c:strCache>
                <c:ptCount val="1"/>
                <c:pt idx="0">
                  <c:v>chPD1-Dap10</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errBars>
            <c:errDir val="y"/>
            <c:errBarType val="plus"/>
            <c:errValType val="cust"/>
            <c:noEndCap val="0"/>
            <c:plus>
              <c:numRef>
                <c:f>'total AKT'!$H$4:$H$7</c:f>
                <c:numCache>
                  <c:formatCode>General</c:formatCode>
                  <c:ptCount val="4"/>
                  <c:pt idx="0">
                    <c:v>0.35</c:v>
                  </c:pt>
                  <c:pt idx="1">
                    <c:v>0.27</c:v>
                  </c:pt>
                  <c:pt idx="2">
                    <c:v>0.38</c:v>
                  </c:pt>
                  <c:pt idx="3">
                    <c:v>0.27</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errBars>
            <c:errDir val="x"/>
            <c:errBarType val="both"/>
            <c:errValType val="fixedVal"/>
            <c:noEndCap val="0"/>
            <c:val val="0"/>
            <c:spPr>
              <a:noFill/>
              <a:ln w="9525" cap="flat" cmpd="sng" algn="ctr">
                <a:solidFill>
                  <a:schemeClr val="tx1">
                    <a:lumMod val="65000"/>
                    <a:lumOff val="35000"/>
                  </a:schemeClr>
                </a:solidFill>
                <a:round/>
              </a:ln>
              <a:effectLst/>
            </c:spPr>
          </c:errBars>
          <c:xVal>
            <c:numRef>
              <c:f>'total AKT'!$C$4:$C$7</c:f>
              <c:numCache>
                <c:formatCode>General</c:formatCode>
                <c:ptCount val="4"/>
                <c:pt idx="0">
                  <c:v>0</c:v>
                </c:pt>
                <c:pt idx="1">
                  <c:v>1</c:v>
                </c:pt>
                <c:pt idx="2">
                  <c:v>5</c:v>
                </c:pt>
                <c:pt idx="3">
                  <c:v>10</c:v>
                </c:pt>
              </c:numCache>
            </c:numRef>
          </c:xVal>
          <c:yVal>
            <c:numRef>
              <c:f>'total AKT'!$D$4:$D$7</c:f>
              <c:numCache>
                <c:formatCode>General</c:formatCode>
                <c:ptCount val="4"/>
                <c:pt idx="0">
                  <c:v>2.65</c:v>
                </c:pt>
                <c:pt idx="1">
                  <c:v>2.5299999999999998</c:v>
                </c:pt>
                <c:pt idx="2">
                  <c:v>2.58</c:v>
                </c:pt>
                <c:pt idx="3">
                  <c:v>2.57</c:v>
                </c:pt>
              </c:numCache>
            </c:numRef>
          </c:yVal>
          <c:smooth val="0"/>
          <c:extLst>
            <c:ext xmlns:c16="http://schemas.microsoft.com/office/drawing/2014/chart" uri="{C3380CC4-5D6E-409C-BE32-E72D297353CC}">
              <c16:uniqueId val="{00000000-1DD9-CE45-A15E-FA9D82F28417}"/>
            </c:ext>
          </c:extLst>
        </c:ser>
        <c:ser>
          <c:idx val="1"/>
          <c:order val="1"/>
          <c:tx>
            <c:strRef>
              <c:f>'total AKT'!$E$3</c:f>
              <c:strCache>
                <c:ptCount val="1"/>
                <c:pt idx="0">
                  <c:v>chPD1-CD28</c:v>
                </c:pt>
              </c:strCache>
            </c:strRef>
          </c:tx>
          <c:spPr>
            <a:ln w="19050" cap="rnd">
              <a:solidFill>
                <a:schemeClr val="accent3"/>
              </a:solidFill>
              <a:round/>
            </a:ln>
            <a:effectLst/>
          </c:spPr>
          <c:marker>
            <c:symbol val="circle"/>
            <c:size val="5"/>
            <c:spPr>
              <a:solidFill>
                <a:schemeClr val="accent3"/>
              </a:solidFill>
              <a:ln w="9525">
                <a:solidFill>
                  <a:schemeClr val="accent3"/>
                </a:solidFill>
              </a:ln>
              <a:effectLst/>
            </c:spPr>
          </c:marker>
          <c:errBars>
            <c:errDir val="y"/>
            <c:errBarType val="plus"/>
            <c:errValType val="cust"/>
            <c:noEndCap val="0"/>
            <c:plus>
              <c:numRef>
                <c:f>'total AKT'!$I$4:$I$7</c:f>
                <c:numCache>
                  <c:formatCode>General</c:formatCode>
                  <c:ptCount val="4"/>
                  <c:pt idx="0">
                    <c:v>0.36</c:v>
                  </c:pt>
                  <c:pt idx="1">
                    <c:v>0.28999999999999998</c:v>
                  </c:pt>
                  <c:pt idx="2">
                    <c:v>0.26</c:v>
                  </c:pt>
                  <c:pt idx="3">
                    <c:v>0.26</c:v>
                  </c:pt>
                </c:numCache>
              </c:numRef>
            </c:plus>
            <c:minus>
              <c:numLit>
                <c:formatCode>General</c:formatCode>
                <c:ptCount val="1"/>
                <c:pt idx="0">
                  <c:v>1</c:v>
                </c:pt>
              </c:numLit>
            </c:minus>
            <c:spPr>
              <a:noFill/>
              <a:ln w="9525" cap="flat" cmpd="sng" algn="ctr">
                <a:solidFill>
                  <a:schemeClr val="tx1">
                    <a:lumMod val="65000"/>
                    <a:lumOff val="35000"/>
                  </a:schemeClr>
                </a:solidFill>
                <a:round/>
              </a:ln>
              <a:effectLst/>
            </c:spPr>
          </c:errBars>
          <c:xVal>
            <c:numRef>
              <c:f>'total AKT'!$C$4:$C$7</c:f>
              <c:numCache>
                <c:formatCode>General</c:formatCode>
                <c:ptCount val="4"/>
                <c:pt idx="0">
                  <c:v>0</c:v>
                </c:pt>
                <c:pt idx="1">
                  <c:v>1</c:v>
                </c:pt>
                <c:pt idx="2">
                  <c:v>5</c:v>
                </c:pt>
                <c:pt idx="3">
                  <c:v>10</c:v>
                </c:pt>
              </c:numCache>
            </c:numRef>
          </c:xVal>
          <c:yVal>
            <c:numRef>
              <c:f>'total AKT'!$E$4:$E$7</c:f>
              <c:numCache>
                <c:formatCode>General</c:formatCode>
                <c:ptCount val="4"/>
                <c:pt idx="0">
                  <c:v>2.66</c:v>
                </c:pt>
                <c:pt idx="1">
                  <c:v>2.54</c:v>
                </c:pt>
                <c:pt idx="2">
                  <c:v>2.56</c:v>
                </c:pt>
                <c:pt idx="3">
                  <c:v>2.59</c:v>
                </c:pt>
              </c:numCache>
            </c:numRef>
          </c:yVal>
          <c:smooth val="0"/>
          <c:extLst>
            <c:ext xmlns:c16="http://schemas.microsoft.com/office/drawing/2014/chart" uri="{C3380CC4-5D6E-409C-BE32-E72D297353CC}">
              <c16:uniqueId val="{00000001-1DD9-CE45-A15E-FA9D82F28417}"/>
            </c:ext>
          </c:extLst>
        </c:ser>
        <c:dLbls>
          <c:showLegendKey val="0"/>
          <c:showVal val="0"/>
          <c:showCatName val="0"/>
          <c:showSerName val="0"/>
          <c:showPercent val="0"/>
          <c:showBubbleSize val="0"/>
        </c:dLbls>
        <c:axId val="-827133152"/>
        <c:axId val="-881742576"/>
      </c:scatterChart>
      <c:valAx>
        <c:axId val="-827133152"/>
        <c:scaling>
          <c:orientation val="minMax"/>
        </c:scaling>
        <c:delete val="0"/>
        <c:axPos val="b"/>
        <c:majorGridlines>
          <c:spPr>
            <a:ln w="9525" cap="flat" cmpd="sng" algn="ctr">
              <a:noFill/>
              <a:round/>
            </a:ln>
            <a:effectLst/>
          </c:spPr>
        </c:majorGridlines>
        <c:title>
          <c:tx>
            <c:rich>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a:solidFill>
                      <a:schemeClr val="tx1"/>
                    </a:solidFill>
                  </a:rPr>
                  <a:t>Resveratrol (nM)</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81742576"/>
        <c:crosses val="autoZero"/>
        <c:crossBetween val="midCat"/>
      </c:valAx>
      <c:valAx>
        <c:axId val="-881742576"/>
        <c:scaling>
          <c:orientation val="minMax"/>
          <c:min val="0"/>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sz="1600" b="0">
                    <a:solidFill>
                      <a:schemeClr val="tx1"/>
                    </a:solidFill>
                  </a:rPr>
                  <a:t>OD 450nm</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827133152"/>
        <c:crosses val="autoZero"/>
        <c:crossBetween val="midCat"/>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drawings/_rels/drawing3.x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0.21642</cdr:x>
      <cdr:y>0.40073</cdr:y>
    </cdr:from>
    <cdr:to>
      <cdr:x>0.24005</cdr:x>
      <cdr:y>0.43601</cdr:y>
    </cdr:to>
    <cdr:sp macro="" textlink="">
      <cdr:nvSpPr>
        <cdr:cNvPr id="2" name="TextBox 1"/>
        <cdr:cNvSpPr txBox="1"/>
      </cdr:nvSpPr>
      <cdr:spPr>
        <a:xfrm xmlns:a="http://schemas.openxmlformats.org/drawingml/2006/main">
          <a:off x="1395691" y="1731071"/>
          <a:ext cx="152400"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a:t>
          </a:r>
        </a:p>
      </cdr:txBody>
    </cdr:sp>
  </cdr:relSizeAnchor>
  <cdr:relSizeAnchor xmlns:cdr="http://schemas.openxmlformats.org/drawingml/2006/chartDrawing">
    <cdr:from>
      <cdr:x>0.26435</cdr:x>
      <cdr:y>0.41837</cdr:y>
    </cdr:from>
    <cdr:to>
      <cdr:x>0.30418</cdr:x>
      <cdr:y>0.45365</cdr:y>
    </cdr:to>
    <cdr:sp macro="" textlink="">
      <cdr:nvSpPr>
        <cdr:cNvPr id="3" name="TextBox 2"/>
        <cdr:cNvSpPr txBox="1"/>
      </cdr:nvSpPr>
      <cdr:spPr>
        <a:xfrm xmlns:a="http://schemas.openxmlformats.org/drawingml/2006/main">
          <a:off x="1704777" y="1807271"/>
          <a:ext cx="256887" cy="152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a:t>
          </a:r>
        </a:p>
      </cdr:txBody>
    </cdr:sp>
  </cdr:relSizeAnchor>
  <cdr:relSizeAnchor xmlns:cdr="http://schemas.openxmlformats.org/drawingml/2006/chartDrawing">
    <cdr:from>
      <cdr:x>0.16618</cdr:x>
      <cdr:y>0.2971</cdr:y>
    </cdr:from>
    <cdr:to>
      <cdr:x>0.22505</cdr:x>
      <cdr:y>0.36117</cdr:y>
    </cdr:to>
    <cdr:sp macro="" textlink="">
      <cdr:nvSpPr>
        <cdr:cNvPr id="4" name="TextBox 3"/>
        <cdr:cNvSpPr txBox="1"/>
      </cdr:nvSpPr>
      <cdr:spPr>
        <a:xfrm xmlns:a="http://schemas.openxmlformats.org/drawingml/2006/main" flipH="1" flipV="1">
          <a:off x="1201563" y="1563401"/>
          <a:ext cx="425711" cy="33715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a:t>
          </a:r>
        </a:p>
      </cdr:txBody>
    </cdr:sp>
  </cdr:relSizeAnchor>
</c:userShapes>
</file>

<file path=ppt/drawings/drawing2.xml><?xml version="1.0" encoding="utf-8"?>
<c:userShapes xmlns:c="http://schemas.openxmlformats.org/drawingml/2006/chart">
  <cdr:relSizeAnchor xmlns:cdr="http://schemas.openxmlformats.org/drawingml/2006/chartDrawing">
    <cdr:from>
      <cdr:x>0.16518</cdr:x>
      <cdr:y>0.23844</cdr:y>
    </cdr:from>
    <cdr:to>
      <cdr:x>0.20682</cdr:x>
      <cdr:y>0.28215</cdr:y>
    </cdr:to>
    <cdr:sp macro="" textlink="">
      <cdr:nvSpPr>
        <cdr:cNvPr id="2" name="TextBox 1"/>
        <cdr:cNvSpPr txBox="1"/>
      </cdr:nvSpPr>
      <cdr:spPr>
        <a:xfrm xmlns:a="http://schemas.openxmlformats.org/drawingml/2006/main">
          <a:off x="906748" y="977201"/>
          <a:ext cx="228600" cy="17910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a:t>
          </a:r>
        </a:p>
      </cdr:txBody>
    </cdr:sp>
  </cdr:relSizeAnchor>
  <cdr:relSizeAnchor xmlns:cdr="http://schemas.openxmlformats.org/drawingml/2006/chartDrawing">
    <cdr:from>
      <cdr:x>0.24847</cdr:x>
      <cdr:y>0.19248</cdr:y>
    </cdr:from>
    <cdr:to>
      <cdr:x>0.27623</cdr:x>
      <cdr:y>0.25474</cdr:y>
    </cdr:to>
    <cdr:sp macro="" textlink="">
      <cdr:nvSpPr>
        <cdr:cNvPr id="4" name="TextBox 3"/>
        <cdr:cNvSpPr txBox="1"/>
      </cdr:nvSpPr>
      <cdr:spPr>
        <a:xfrm xmlns:a="http://schemas.openxmlformats.org/drawingml/2006/main">
          <a:off x="1363948" y="788828"/>
          <a:ext cx="152400" cy="2551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a:t>
          </a:r>
        </a:p>
      </cdr:txBody>
    </cdr:sp>
  </cdr:relSizeAnchor>
  <cdr:relSizeAnchor xmlns:cdr="http://schemas.openxmlformats.org/drawingml/2006/chartDrawing">
    <cdr:from>
      <cdr:x>0.34564</cdr:x>
      <cdr:y>0.1688</cdr:y>
    </cdr:from>
    <cdr:to>
      <cdr:x>0.38728</cdr:x>
      <cdr:y>0.21755</cdr:y>
    </cdr:to>
    <cdr:sp macro="" textlink="">
      <cdr:nvSpPr>
        <cdr:cNvPr id="5" name="TextBox 4"/>
        <cdr:cNvSpPr txBox="1"/>
      </cdr:nvSpPr>
      <cdr:spPr>
        <a:xfrm xmlns:a="http://schemas.openxmlformats.org/drawingml/2006/main">
          <a:off x="1897348" y="691795"/>
          <a:ext cx="228600" cy="1997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a:t>
          </a:r>
        </a:p>
      </cdr:txBody>
    </cdr:sp>
  </cdr:relSizeAnchor>
  <cdr:relSizeAnchor xmlns:cdr="http://schemas.openxmlformats.org/drawingml/2006/chartDrawing">
    <cdr:from>
      <cdr:x>0.63714</cdr:x>
      <cdr:y>0.14838</cdr:y>
    </cdr:from>
    <cdr:to>
      <cdr:x>0.67879</cdr:x>
      <cdr:y>0.19248</cdr:y>
    </cdr:to>
    <cdr:sp macro="" textlink="">
      <cdr:nvSpPr>
        <cdr:cNvPr id="7" name="TextBox 6"/>
        <cdr:cNvSpPr txBox="1"/>
      </cdr:nvSpPr>
      <cdr:spPr>
        <a:xfrm xmlns:a="http://schemas.openxmlformats.org/drawingml/2006/main">
          <a:off x="3497548" y="608112"/>
          <a:ext cx="228600" cy="1807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dirty="0"/>
            <a:t>*</a:t>
          </a:r>
        </a:p>
      </cdr:txBody>
    </cdr:sp>
  </cdr:relSizeAnchor>
</c:userShapes>
</file>

<file path=ppt/drawings/drawing3.xml><?xml version="1.0" encoding="utf-8"?>
<c:userShapes xmlns:c="http://schemas.openxmlformats.org/drawingml/2006/chart">
  <cdr:relSizeAnchor xmlns:cdr="http://schemas.openxmlformats.org/drawingml/2006/chartDrawing">
    <cdr:from>
      <cdr:x>0.14793</cdr:x>
      <cdr:y>0.16058</cdr:y>
    </cdr:from>
    <cdr:to>
      <cdr:x>0.17713</cdr:x>
      <cdr:y>0.22725</cdr:y>
    </cdr:to>
    <cdr:sp macro="" textlink="">
      <cdr:nvSpPr>
        <cdr:cNvPr id="2" name="TextBox 1"/>
        <cdr:cNvSpPr txBox="1"/>
      </cdr:nvSpPr>
      <cdr:spPr>
        <a:xfrm xmlns:a="http://schemas.openxmlformats.org/drawingml/2006/main">
          <a:off x="771958" y="550634"/>
          <a:ext cx="152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dirty="0"/>
            <a:t>*</a:t>
          </a:r>
        </a:p>
      </cdr:txBody>
    </cdr:sp>
  </cdr:relSizeAnchor>
  <cdr:relSizeAnchor xmlns:cdr="http://schemas.openxmlformats.org/drawingml/2006/chartDrawing">
    <cdr:from>
      <cdr:x>0.16253</cdr:x>
      <cdr:y>0.20476</cdr:y>
    </cdr:from>
    <cdr:to>
      <cdr:x>0.24548</cdr:x>
      <cdr:y>0.35944</cdr:y>
    </cdr:to>
    <cdr:pic>
      <cdr:nvPicPr>
        <cdr:cNvPr id="3" name="chart">
          <a:extLst xmlns:a="http://schemas.openxmlformats.org/drawingml/2006/main">
            <a:ext uri="{FF2B5EF4-FFF2-40B4-BE49-F238E27FC236}">
              <a16:creationId xmlns:a16="http://schemas.microsoft.com/office/drawing/2014/main" id="{96B7AAD2-9921-9A49-918C-4BBEA2E2A045}"/>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848158" y="702120"/>
          <a:ext cx="432854" cy="530398"/>
        </a:xfrm>
        <a:prstGeom xmlns:a="http://schemas.openxmlformats.org/drawingml/2006/main" prst="rect">
          <a:avLst/>
        </a:prstGeom>
      </cdr:spPr>
    </cdr:pic>
  </cdr:relSizeAnchor>
  <cdr:relSizeAnchor xmlns:cdr="http://schemas.openxmlformats.org/drawingml/2006/chartDrawing">
    <cdr:from>
      <cdr:x>0.23471</cdr:x>
      <cdr:y>0.26285</cdr:y>
    </cdr:from>
    <cdr:to>
      <cdr:x>0.31765</cdr:x>
      <cdr:y>0.41753</cdr:y>
    </cdr:to>
    <cdr:pic>
      <cdr:nvPicPr>
        <cdr:cNvPr id="4" name="chart">
          <a:extLst xmlns:a="http://schemas.openxmlformats.org/drawingml/2006/main">
            <a:ext uri="{FF2B5EF4-FFF2-40B4-BE49-F238E27FC236}">
              <a16:creationId xmlns:a16="http://schemas.microsoft.com/office/drawing/2014/main" id="{40FD49C7-B17F-8940-B5CE-6BBD48311EA4}"/>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548951" y="1241575"/>
          <a:ext cx="547360" cy="730621"/>
        </a:xfrm>
        <a:prstGeom xmlns:a="http://schemas.openxmlformats.org/drawingml/2006/main" prst="rect">
          <a:avLst/>
        </a:prstGeom>
      </cdr:spPr>
    </cdr:pic>
  </cdr:relSizeAnchor>
  <cdr:relSizeAnchor xmlns:cdr="http://schemas.openxmlformats.org/drawingml/2006/chartDrawing">
    <cdr:from>
      <cdr:x>0.66655</cdr:x>
      <cdr:y>0.38395</cdr:y>
    </cdr:from>
    <cdr:to>
      <cdr:x>0.71853</cdr:x>
      <cdr:y>0.46366</cdr:y>
    </cdr:to>
    <cdr:sp macro="" textlink="">
      <cdr:nvSpPr>
        <cdr:cNvPr id="5" name="TextBox 4">
          <a:extLst xmlns:a="http://schemas.openxmlformats.org/drawingml/2006/main">
            <a:ext uri="{FF2B5EF4-FFF2-40B4-BE49-F238E27FC236}">
              <a16:creationId xmlns:a16="http://schemas.microsoft.com/office/drawing/2014/main" id="{3DA4D43D-0C59-BE4A-9AEF-0DC72AE1DC66}"/>
            </a:ext>
          </a:extLst>
        </cdr:cNvPr>
        <cdr:cNvSpPr txBox="1"/>
      </cdr:nvSpPr>
      <cdr:spPr>
        <a:xfrm xmlns:a="http://schemas.openxmlformats.org/drawingml/2006/main">
          <a:off x="4398890" y="1813542"/>
          <a:ext cx="343007" cy="3765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800" dirty="0"/>
            <a:t>*</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362270"/>
            <a:ext cx="43525440" cy="7840133"/>
          </a:xfrm>
        </p:spPr>
        <p:txBody>
          <a:bodyPr/>
          <a:lstStyle/>
          <a:p>
            <a:r>
              <a:rPr lang="en-US"/>
              <a:t>Click to edit Master title style</a:t>
            </a:r>
          </a:p>
        </p:txBody>
      </p:sp>
      <p:sp>
        <p:nvSpPr>
          <p:cNvPr id="3" name="Subtitle 2"/>
          <p:cNvSpPr>
            <a:spLocks noGrp="1"/>
          </p:cNvSpPr>
          <p:nvPr>
            <p:ph type="subTitle" idx="1"/>
          </p:nvPr>
        </p:nvSpPr>
        <p:spPr>
          <a:xfrm>
            <a:off x="7680960" y="20726400"/>
            <a:ext cx="35844480" cy="9347200"/>
          </a:xfrm>
        </p:spPr>
        <p:txBody>
          <a:bodyPr/>
          <a:lstStyle>
            <a:lvl1pPr marL="0" indent="0" algn="ctr">
              <a:buNone/>
              <a:defRPr>
                <a:solidFill>
                  <a:schemeClr val="tx1">
                    <a:tint val="75000"/>
                  </a:schemeClr>
                </a:solidFill>
              </a:defRPr>
            </a:lvl1pPr>
            <a:lvl2pPr marL="2508062" indent="0" algn="ctr">
              <a:buNone/>
              <a:defRPr>
                <a:solidFill>
                  <a:schemeClr val="tx1">
                    <a:tint val="75000"/>
                  </a:schemeClr>
                </a:solidFill>
              </a:defRPr>
            </a:lvl2pPr>
            <a:lvl3pPr marL="5016124" indent="0" algn="ctr">
              <a:buNone/>
              <a:defRPr>
                <a:solidFill>
                  <a:schemeClr val="tx1">
                    <a:tint val="75000"/>
                  </a:schemeClr>
                </a:solidFill>
              </a:defRPr>
            </a:lvl3pPr>
            <a:lvl4pPr marL="7524186" indent="0" algn="ctr">
              <a:buNone/>
              <a:defRPr>
                <a:solidFill>
                  <a:schemeClr val="tx1">
                    <a:tint val="75000"/>
                  </a:schemeClr>
                </a:solidFill>
              </a:defRPr>
            </a:lvl4pPr>
            <a:lvl5pPr marL="10032248" indent="0" algn="ctr">
              <a:buNone/>
              <a:defRPr>
                <a:solidFill>
                  <a:schemeClr val="tx1">
                    <a:tint val="75000"/>
                  </a:schemeClr>
                </a:solidFill>
              </a:defRPr>
            </a:lvl5pPr>
            <a:lvl6pPr marL="12540310" indent="0" algn="ctr">
              <a:buNone/>
              <a:defRPr>
                <a:solidFill>
                  <a:schemeClr val="tx1">
                    <a:tint val="75000"/>
                  </a:schemeClr>
                </a:solidFill>
              </a:defRPr>
            </a:lvl6pPr>
            <a:lvl7pPr marL="15048372" indent="0" algn="ctr">
              <a:buNone/>
              <a:defRPr>
                <a:solidFill>
                  <a:schemeClr val="tx1">
                    <a:tint val="75000"/>
                  </a:schemeClr>
                </a:solidFill>
              </a:defRPr>
            </a:lvl7pPr>
            <a:lvl8pPr marL="17556434" indent="0" algn="ctr">
              <a:buNone/>
              <a:defRPr>
                <a:solidFill>
                  <a:schemeClr val="tx1">
                    <a:tint val="75000"/>
                  </a:schemeClr>
                </a:solidFill>
              </a:defRPr>
            </a:lvl8pPr>
            <a:lvl9pPr marL="2006449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8A1F201-1B89-4265-B223-DA891E2BA05E}"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2038678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1F201-1B89-4265-B223-DA891E2BA05E}"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233649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464739"/>
            <a:ext cx="11521440" cy="312081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60320" y="1464739"/>
            <a:ext cx="33710880" cy="31208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1F201-1B89-4265-B223-DA891E2BA05E}"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127306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1F201-1B89-4265-B223-DA891E2BA05E}"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359267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3503469"/>
            <a:ext cx="43525440" cy="7264400"/>
          </a:xfrm>
        </p:spPr>
        <p:txBody>
          <a:bodyPr anchor="t"/>
          <a:lstStyle>
            <a:lvl1pPr algn="l">
              <a:defRPr sz="21900" b="1" cap="all"/>
            </a:lvl1pPr>
          </a:lstStyle>
          <a:p>
            <a:r>
              <a:rPr lang="en-US"/>
              <a:t>Click to edit Master title style</a:t>
            </a:r>
          </a:p>
        </p:txBody>
      </p:sp>
      <p:sp>
        <p:nvSpPr>
          <p:cNvPr id="3" name="Text Placeholder 2"/>
          <p:cNvSpPr>
            <a:spLocks noGrp="1"/>
          </p:cNvSpPr>
          <p:nvPr>
            <p:ph type="body" idx="1"/>
          </p:nvPr>
        </p:nvSpPr>
        <p:spPr>
          <a:xfrm>
            <a:off x="4044953" y="15502472"/>
            <a:ext cx="43525440" cy="8000997"/>
          </a:xfrm>
        </p:spPr>
        <p:txBody>
          <a:bodyPr anchor="b"/>
          <a:lstStyle>
            <a:lvl1pPr marL="0" indent="0">
              <a:buNone/>
              <a:defRPr sz="11000">
                <a:solidFill>
                  <a:schemeClr val="tx1">
                    <a:tint val="75000"/>
                  </a:schemeClr>
                </a:solidFill>
              </a:defRPr>
            </a:lvl1pPr>
            <a:lvl2pPr marL="2508062" indent="0">
              <a:buNone/>
              <a:defRPr sz="9900">
                <a:solidFill>
                  <a:schemeClr val="tx1">
                    <a:tint val="75000"/>
                  </a:schemeClr>
                </a:solidFill>
              </a:defRPr>
            </a:lvl2pPr>
            <a:lvl3pPr marL="5016124" indent="0">
              <a:buNone/>
              <a:defRPr sz="8800">
                <a:solidFill>
                  <a:schemeClr val="tx1">
                    <a:tint val="75000"/>
                  </a:schemeClr>
                </a:solidFill>
              </a:defRPr>
            </a:lvl3pPr>
            <a:lvl4pPr marL="7524186" indent="0">
              <a:buNone/>
              <a:defRPr sz="7700">
                <a:solidFill>
                  <a:schemeClr val="tx1">
                    <a:tint val="75000"/>
                  </a:schemeClr>
                </a:solidFill>
              </a:defRPr>
            </a:lvl4pPr>
            <a:lvl5pPr marL="10032248" indent="0">
              <a:buNone/>
              <a:defRPr sz="7700">
                <a:solidFill>
                  <a:schemeClr val="tx1">
                    <a:tint val="75000"/>
                  </a:schemeClr>
                </a:solidFill>
              </a:defRPr>
            </a:lvl5pPr>
            <a:lvl6pPr marL="12540310" indent="0">
              <a:buNone/>
              <a:defRPr sz="7700">
                <a:solidFill>
                  <a:schemeClr val="tx1">
                    <a:tint val="75000"/>
                  </a:schemeClr>
                </a:solidFill>
              </a:defRPr>
            </a:lvl6pPr>
            <a:lvl7pPr marL="15048372" indent="0">
              <a:buNone/>
              <a:defRPr sz="7700">
                <a:solidFill>
                  <a:schemeClr val="tx1">
                    <a:tint val="75000"/>
                  </a:schemeClr>
                </a:solidFill>
              </a:defRPr>
            </a:lvl7pPr>
            <a:lvl8pPr marL="17556434" indent="0">
              <a:buNone/>
              <a:defRPr sz="7700">
                <a:solidFill>
                  <a:schemeClr val="tx1">
                    <a:tint val="75000"/>
                  </a:schemeClr>
                </a:solidFill>
              </a:defRPr>
            </a:lvl8pPr>
            <a:lvl9pPr marL="20064496" indent="0">
              <a:buNone/>
              <a:defRPr sz="7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1F201-1B89-4265-B223-DA891E2BA05E}" type="datetimeFigureOut">
              <a:rPr lang="en-US" smtClean="0"/>
              <a:t>4/1/19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2902322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60320" y="8534403"/>
            <a:ext cx="22616160" cy="24138469"/>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029920" y="8534403"/>
            <a:ext cx="22616160" cy="24138469"/>
          </a:xfrm>
        </p:spPr>
        <p:txBody>
          <a:bodyPr/>
          <a:lstStyle>
            <a:lvl1pPr>
              <a:defRPr sz="15400"/>
            </a:lvl1pPr>
            <a:lvl2pPr>
              <a:defRPr sz="13200"/>
            </a:lvl2pPr>
            <a:lvl3pPr>
              <a:defRPr sz="11000"/>
            </a:lvl3pPr>
            <a:lvl4pPr>
              <a:defRPr sz="9900"/>
            </a:lvl4pPr>
            <a:lvl5pPr>
              <a:defRPr sz="9900"/>
            </a:lvl5pPr>
            <a:lvl6pPr>
              <a:defRPr sz="9900"/>
            </a:lvl6pPr>
            <a:lvl7pPr>
              <a:defRPr sz="9900"/>
            </a:lvl7pPr>
            <a:lvl8pPr>
              <a:defRPr sz="9900"/>
            </a:lvl8pPr>
            <a:lvl9pPr>
              <a:defRPr sz="9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1F201-1B89-4265-B223-DA891E2BA05E}" type="datetimeFigureOut">
              <a:rPr lang="en-US" smtClean="0"/>
              <a:t>4/1/19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2076155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187269"/>
            <a:ext cx="22625053" cy="3412064"/>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a:t>Click to edit Master text styles</a:t>
            </a:r>
          </a:p>
        </p:txBody>
      </p:sp>
      <p:sp>
        <p:nvSpPr>
          <p:cNvPr id="4" name="Content Placeholder 3"/>
          <p:cNvSpPr>
            <a:spLocks noGrp="1"/>
          </p:cNvSpPr>
          <p:nvPr>
            <p:ph sz="half" idx="2"/>
          </p:nvPr>
        </p:nvSpPr>
        <p:spPr>
          <a:xfrm>
            <a:off x="2560320" y="11599333"/>
            <a:ext cx="22625053" cy="21073536"/>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187269"/>
            <a:ext cx="22633940" cy="3412064"/>
          </a:xfrm>
        </p:spPr>
        <p:txBody>
          <a:bodyPr anchor="b"/>
          <a:lstStyle>
            <a:lvl1pPr marL="0" indent="0">
              <a:buNone/>
              <a:defRPr sz="13200" b="1"/>
            </a:lvl1pPr>
            <a:lvl2pPr marL="2508062" indent="0">
              <a:buNone/>
              <a:defRPr sz="11000" b="1"/>
            </a:lvl2pPr>
            <a:lvl3pPr marL="5016124" indent="0">
              <a:buNone/>
              <a:defRPr sz="9900" b="1"/>
            </a:lvl3pPr>
            <a:lvl4pPr marL="7524186" indent="0">
              <a:buNone/>
              <a:defRPr sz="8800" b="1"/>
            </a:lvl4pPr>
            <a:lvl5pPr marL="10032248" indent="0">
              <a:buNone/>
              <a:defRPr sz="8800" b="1"/>
            </a:lvl5pPr>
            <a:lvl6pPr marL="12540310" indent="0">
              <a:buNone/>
              <a:defRPr sz="8800" b="1"/>
            </a:lvl6pPr>
            <a:lvl7pPr marL="15048372" indent="0">
              <a:buNone/>
              <a:defRPr sz="8800" b="1"/>
            </a:lvl7pPr>
            <a:lvl8pPr marL="17556434" indent="0">
              <a:buNone/>
              <a:defRPr sz="8800" b="1"/>
            </a:lvl8pPr>
            <a:lvl9pPr marL="20064496" indent="0">
              <a:buNone/>
              <a:defRPr sz="8800" b="1"/>
            </a:lvl9pPr>
          </a:lstStyle>
          <a:p>
            <a:pPr lvl="0"/>
            <a:r>
              <a:rPr lang="en-US"/>
              <a:t>Click to edit Master text styles</a:t>
            </a:r>
          </a:p>
        </p:txBody>
      </p:sp>
      <p:sp>
        <p:nvSpPr>
          <p:cNvPr id="6" name="Content Placeholder 5"/>
          <p:cNvSpPr>
            <a:spLocks noGrp="1"/>
          </p:cNvSpPr>
          <p:nvPr>
            <p:ph sz="quarter" idx="4"/>
          </p:nvPr>
        </p:nvSpPr>
        <p:spPr>
          <a:xfrm>
            <a:off x="26012143" y="11599333"/>
            <a:ext cx="22633940" cy="21073536"/>
          </a:xfrm>
        </p:spPr>
        <p:txBody>
          <a:bodyPr/>
          <a:lstStyle>
            <a:lvl1pPr>
              <a:defRPr sz="13200"/>
            </a:lvl1pPr>
            <a:lvl2pPr>
              <a:defRPr sz="11000"/>
            </a:lvl2pPr>
            <a:lvl3pPr>
              <a:defRPr sz="9900"/>
            </a:lvl3pPr>
            <a:lvl4pPr>
              <a:defRPr sz="8800"/>
            </a:lvl4pPr>
            <a:lvl5pPr>
              <a:defRPr sz="8800"/>
            </a:lvl5pPr>
            <a:lvl6pPr>
              <a:defRPr sz="8800"/>
            </a:lvl6pPr>
            <a:lvl7pPr>
              <a:defRPr sz="8800"/>
            </a:lvl7pPr>
            <a:lvl8pPr>
              <a:defRPr sz="8800"/>
            </a:lvl8pPr>
            <a:lvl9pPr>
              <a:defRPr sz="8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1F201-1B89-4265-B223-DA891E2BA05E}" type="datetimeFigureOut">
              <a:rPr lang="en-US" smtClean="0"/>
              <a:t>4/1/19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2796639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1F201-1B89-4265-B223-DA891E2BA05E}" type="datetimeFigureOut">
              <a:rPr lang="en-US" smtClean="0"/>
              <a:t>4/1/19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1495170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1F201-1B89-4265-B223-DA891E2BA05E}" type="datetimeFigureOut">
              <a:rPr lang="en-US" smtClean="0"/>
              <a:t>4/1/19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311216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456267"/>
            <a:ext cx="16846553" cy="6197600"/>
          </a:xfrm>
        </p:spPr>
        <p:txBody>
          <a:bodyPr anchor="b"/>
          <a:lstStyle>
            <a:lvl1pPr algn="l">
              <a:defRPr sz="11000" b="1"/>
            </a:lvl1pPr>
          </a:lstStyle>
          <a:p>
            <a:r>
              <a:rPr lang="en-US"/>
              <a:t>Click to edit Master title style</a:t>
            </a:r>
          </a:p>
        </p:txBody>
      </p:sp>
      <p:sp>
        <p:nvSpPr>
          <p:cNvPr id="3" name="Content Placeholder 2"/>
          <p:cNvSpPr>
            <a:spLocks noGrp="1"/>
          </p:cNvSpPr>
          <p:nvPr>
            <p:ph idx="1"/>
          </p:nvPr>
        </p:nvSpPr>
        <p:spPr>
          <a:xfrm>
            <a:off x="20020280" y="1456269"/>
            <a:ext cx="28625800" cy="31216603"/>
          </a:xfrm>
        </p:spPr>
        <p:txBody>
          <a:bodyPr/>
          <a:lstStyle>
            <a:lvl1pPr>
              <a:defRPr sz="17600"/>
            </a:lvl1pPr>
            <a:lvl2pPr>
              <a:defRPr sz="15400"/>
            </a:lvl2pPr>
            <a:lvl3pPr>
              <a:defRPr sz="13200"/>
            </a:lvl3pPr>
            <a:lvl4pPr>
              <a:defRPr sz="11000"/>
            </a:lvl4pPr>
            <a:lvl5pPr>
              <a:defRPr sz="11000"/>
            </a:lvl5pPr>
            <a:lvl6pPr>
              <a:defRPr sz="11000"/>
            </a:lvl6pPr>
            <a:lvl7pPr>
              <a:defRPr sz="11000"/>
            </a:lvl7pPr>
            <a:lvl8pPr>
              <a:defRPr sz="11000"/>
            </a:lvl8pPr>
            <a:lvl9pPr>
              <a:defRPr sz="11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7653869"/>
            <a:ext cx="16846553" cy="25019003"/>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48A1F201-1B89-4265-B223-DA891E2BA05E}" type="datetimeFigureOut">
              <a:rPr lang="en-US" smtClean="0"/>
              <a:t>4/1/19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144828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5603200"/>
            <a:ext cx="30723840" cy="3022603"/>
          </a:xfrm>
        </p:spPr>
        <p:txBody>
          <a:bodyPr anchor="b"/>
          <a:lstStyle>
            <a:lvl1pPr algn="l">
              <a:defRPr sz="11000" b="1"/>
            </a:lvl1pPr>
          </a:lstStyle>
          <a:p>
            <a:r>
              <a:rPr lang="en-US"/>
              <a:t>Click to edit Master title style</a:t>
            </a:r>
          </a:p>
        </p:txBody>
      </p:sp>
      <p:sp>
        <p:nvSpPr>
          <p:cNvPr id="3" name="Picture Placeholder 2"/>
          <p:cNvSpPr>
            <a:spLocks noGrp="1"/>
          </p:cNvSpPr>
          <p:nvPr>
            <p:ph type="pic" idx="1"/>
          </p:nvPr>
        </p:nvSpPr>
        <p:spPr>
          <a:xfrm>
            <a:off x="10036813" y="3268133"/>
            <a:ext cx="30723840" cy="21945600"/>
          </a:xfrm>
        </p:spPr>
        <p:txBody>
          <a:bodyPr/>
          <a:lstStyle>
            <a:lvl1pPr marL="0" indent="0">
              <a:buNone/>
              <a:defRPr sz="17600"/>
            </a:lvl1pPr>
            <a:lvl2pPr marL="2508062" indent="0">
              <a:buNone/>
              <a:defRPr sz="15400"/>
            </a:lvl2pPr>
            <a:lvl3pPr marL="5016124" indent="0">
              <a:buNone/>
              <a:defRPr sz="13200"/>
            </a:lvl3pPr>
            <a:lvl4pPr marL="7524186" indent="0">
              <a:buNone/>
              <a:defRPr sz="11000"/>
            </a:lvl4pPr>
            <a:lvl5pPr marL="10032248" indent="0">
              <a:buNone/>
              <a:defRPr sz="11000"/>
            </a:lvl5pPr>
            <a:lvl6pPr marL="12540310" indent="0">
              <a:buNone/>
              <a:defRPr sz="11000"/>
            </a:lvl6pPr>
            <a:lvl7pPr marL="15048372" indent="0">
              <a:buNone/>
              <a:defRPr sz="11000"/>
            </a:lvl7pPr>
            <a:lvl8pPr marL="17556434" indent="0">
              <a:buNone/>
              <a:defRPr sz="11000"/>
            </a:lvl8pPr>
            <a:lvl9pPr marL="20064496" indent="0">
              <a:buNone/>
              <a:defRPr sz="11000"/>
            </a:lvl9pPr>
          </a:lstStyle>
          <a:p>
            <a:endParaRPr lang="en-US"/>
          </a:p>
        </p:txBody>
      </p:sp>
      <p:sp>
        <p:nvSpPr>
          <p:cNvPr id="4" name="Text Placeholder 3"/>
          <p:cNvSpPr>
            <a:spLocks noGrp="1"/>
          </p:cNvSpPr>
          <p:nvPr>
            <p:ph type="body" sz="half" idx="2"/>
          </p:nvPr>
        </p:nvSpPr>
        <p:spPr>
          <a:xfrm>
            <a:off x="10036813" y="28625803"/>
            <a:ext cx="30723840" cy="4292597"/>
          </a:xfrm>
        </p:spPr>
        <p:txBody>
          <a:bodyPr/>
          <a:lstStyle>
            <a:lvl1pPr marL="0" indent="0">
              <a:buNone/>
              <a:defRPr sz="7700"/>
            </a:lvl1pPr>
            <a:lvl2pPr marL="2508062" indent="0">
              <a:buNone/>
              <a:defRPr sz="6600"/>
            </a:lvl2pPr>
            <a:lvl3pPr marL="5016124" indent="0">
              <a:buNone/>
              <a:defRPr sz="5500"/>
            </a:lvl3pPr>
            <a:lvl4pPr marL="7524186" indent="0">
              <a:buNone/>
              <a:defRPr sz="4900"/>
            </a:lvl4pPr>
            <a:lvl5pPr marL="10032248" indent="0">
              <a:buNone/>
              <a:defRPr sz="4900"/>
            </a:lvl5pPr>
            <a:lvl6pPr marL="12540310" indent="0">
              <a:buNone/>
              <a:defRPr sz="4900"/>
            </a:lvl6pPr>
            <a:lvl7pPr marL="15048372" indent="0">
              <a:buNone/>
              <a:defRPr sz="4900"/>
            </a:lvl7pPr>
            <a:lvl8pPr marL="17556434" indent="0">
              <a:buNone/>
              <a:defRPr sz="4900"/>
            </a:lvl8pPr>
            <a:lvl9pPr marL="20064496" indent="0">
              <a:buNone/>
              <a:defRPr sz="4900"/>
            </a:lvl9pPr>
          </a:lstStyle>
          <a:p>
            <a:pPr lvl="0"/>
            <a:r>
              <a:rPr lang="en-US"/>
              <a:t>Click to edit Master text styles</a:t>
            </a:r>
          </a:p>
        </p:txBody>
      </p:sp>
      <p:sp>
        <p:nvSpPr>
          <p:cNvPr id="5" name="Date Placeholder 4"/>
          <p:cNvSpPr>
            <a:spLocks noGrp="1"/>
          </p:cNvSpPr>
          <p:nvPr>
            <p:ph type="dt" sz="half" idx="10"/>
          </p:nvPr>
        </p:nvSpPr>
        <p:spPr/>
        <p:txBody>
          <a:bodyPr/>
          <a:lstStyle/>
          <a:p>
            <a:fld id="{48A1F201-1B89-4265-B223-DA891E2BA05E}" type="datetimeFigureOut">
              <a:rPr lang="en-US" smtClean="0"/>
              <a:t>4/1/19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D4CD4C-3B39-4DE5-A3BE-50EB6C70A94B}" type="slidenum">
              <a:rPr lang="en-US" smtClean="0"/>
              <a:t>‹#›</a:t>
            </a:fld>
            <a:endParaRPr lang="en-US"/>
          </a:p>
        </p:txBody>
      </p:sp>
    </p:spTree>
    <p:extLst>
      <p:ext uri="{BB962C8B-B14F-4D97-AF65-F5344CB8AC3E}">
        <p14:creationId xmlns:p14="http://schemas.microsoft.com/office/powerpoint/2010/main" val="1414948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464736"/>
            <a:ext cx="46085760" cy="6096000"/>
          </a:xfrm>
          <a:prstGeom prst="rect">
            <a:avLst/>
          </a:prstGeom>
        </p:spPr>
        <p:txBody>
          <a:bodyPr vert="horz" lIns="501612" tIns="250806" rIns="501612" bIns="250806" rtlCol="0" anchor="ctr">
            <a:normAutofit/>
          </a:bodyPr>
          <a:lstStyle/>
          <a:p>
            <a:r>
              <a:rPr lang="en-US"/>
              <a:t>Click to edit Master title style</a:t>
            </a:r>
          </a:p>
        </p:txBody>
      </p:sp>
      <p:sp>
        <p:nvSpPr>
          <p:cNvPr id="3" name="Text Placeholder 2"/>
          <p:cNvSpPr>
            <a:spLocks noGrp="1"/>
          </p:cNvSpPr>
          <p:nvPr>
            <p:ph type="body" idx="1"/>
          </p:nvPr>
        </p:nvSpPr>
        <p:spPr>
          <a:xfrm>
            <a:off x="2560320" y="8534403"/>
            <a:ext cx="46085760" cy="24138469"/>
          </a:xfrm>
          <a:prstGeom prst="rect">
            <a:avLst/>
          </a:prstGeom>
        </p:spPr>
        <p:txBody>
          <a:bodyPr vert="horz" lIns="501612" tIns="250806" rIns="501612" bIns="25080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3900536"/>
            <a:ext cx="11948160" cy="1947333"/>
          </a:xfrm>
          <a:prstGeom prst="rect">
            <a:avLst/>
          </a:prstGeom>
        </p:spPr>
        <p:txBody>
          <a:bodyPr vert="horz" lIns="501612" tIns="250806" rIns="501612" bIns="250806" rtlCol="0" anchor="ctr"/>
          <a:lstStyle>
            <a:lvl1pPr algn="l">
              <a:defRPr sz="6600">
                <a:solidFill>
                  <a:schemeClr val="tx1">
                    <a:tint val="75000"/>
                  </a:schemeClr>
                </a:solidFill>
              </a:defRPr>
            </a:lvl1pPr>
          </a:lstStyle>
          <a:p>
            <a:fld id="{48A1F201-1B89-4265-B223-DA891E2BA05E}" type="datetimeFigureOut">
              <a:rPr lang="en-US" smtClean="0"/>
              <a:t>4/1/19</a:t>
            </a:fld>
            <a:endParaRPr lang="en-US"/>
          </a:p>
        </p:txBody>
      </p:sp>
      <p:sp>
        <p:nvSpPr>
          <p:cNvPr id="5" name="Footer Placeholder 4"/>
          <p:cNvSpPr>
            <a:spLocks noGrp="1"/>
          </p:cNvSpPr>
          <p:nvPr>
            <p:ph type="ftr" sz="quarter" idx="3"/>
          </p:nvPr>
        </p:nvSpPr>
        <p:spPr>
          <a:xfrm>
            <a:off x="17495520" y="33900536"/>
            <a:ext cx="16215360" cy="1947333"/>
          </a:xfrm>
          <a:prstGeom prst="rect">
            <a:avLst/>
          </a:prstGeom>
        </p:spPr>
        <p:txBody>
          <a:bodyPr vert="horz" lIns="501612" tIns="250806" rIns="501612" bIns="250806" rtlCol="0" anchor="ctr"/>
          <a:lstStyle>
            <a:lvl1pPr algn="ctr">
              <a:defRPr sz="6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3900536"/>
            <a:ext cx="11948160" cy="1947333"/>
          </a:xfrm>
          <a:prstGeom prst="rect">
            <a:avLst/>
          </a:prstGeom>
        </p:spPr>
        <p:txBody>
          <a:bodyPr vert="horz" lIns="501612" tIns="250806" rIns="501612" bIns="250806" rtlCol="0" anchor="ctr"/>
          <a:lstStyle>
            <a:lvl1pPr algn="r">
              <a:defRPr sz="6600">
                <a:solidFill>
                  <a:schemeClr val="tx1">
                    <a:tint val="75000"/>
                  </a:schemeClr>
                </a:solidFill>
              </a:defRPr>
            </a:lvl1pPr>
          </a:lstStyle>
          <a:p>
            <a:fld id="{64D4CD4C-3B39-4DE5-A3BE-50EB6C70A94B}" type="slidenum">
              <a:rPr lang="en-US" smtClean="0"/>
              <a:t>‹#›</a:t>
            </a:fld>
            <a:endParaRPr lang="en-US"/>
          </a:p>
        </p:txBody>
      </p:sp>
    </p:spTree>
    <p:extLst>
      <p:ext uri="{BB962C8B-B14F-4D97-AF65-F5344CB8AC3E}">
        <p14:creationId xmlns:p14="http://schemas.microsoft.com/office/powerpoint/2010/main" val="2919158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16124" rtl="0" eaLnBrk="1" latinLnBrk="0" hangingPunct="1">
        <a:spcBef>
          <a:spcPct val="0"/>
        </a:spcBef>
        <a:buNone/>
        <a:defRPr sz="24100" kern="1200">
          <a:solidFill>
            <a:schemeClr val="tx1"/>
          </a:solidFill>
          <a:latin typeface="+mj-lt"/>
          <a:ea typeface="+mj-ea"/>
          <a:cs typeface="+mj-cs"/>
        </a:defRPr>
      </a:lvl1pPr>
    </p:titleStyle>
    <p:bodyStyle>
      <a:lvl1pPr marL="1881047" indent="-1881047" algn="l" defTabSz="5016124" rtl="0" eaLnBrk="1" latinLnBrk="0" hangingPunct="1">
        <a:spcBef>
          <a:spcPct val="20000"/>
        </a:spcBef>
        <a:buFont typeface="Arial" panose="020B0604020202020204" pitchFamily="34" charset="0"/>
        <a:buChar char="•"/>
        <a:defRPr sz="17600" kern="1200">
          <a:solidFill>
            <a:schemeClr val="tx1"/>
          </a:solidFill>
          <a:latin typeface="+mn-lt"/>
          <a:ea typeface="+mn-ea"/>
          <a:cs typeface="+mn-cs"/>
        </a:defRPr>
      </a:lvl1pPr>
      <a:lvl2pPr marL="4075601" indent="-1567539" algn="l" defTabSz="5016124"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2pPr>
      <a:lvl3pPr marL="6270155" indent="-1254031" algn="l" defTabSz="5016124" rtl="0" eaLnBrk="1" latinLnBrk="0" hangingPunct="1">
        <a:spcBef>
          <a:spcPct val="20000"/>
        </a:spcBef>
        <a:buFont typeface="Arial" panose="020B0604020202020204" pitchFamily="34" charset="0"/>
        <a:buChar char="•"/>
        <a:defRPr sz="13200" kern="1200">
          <a:solidFill>
            <a:schemeClr val="tx1"/>
          </a:solidFill>
          <a:latin typeface="+mn-lt"/>
          <a:ea typeface="+mn-ea"/>
          <a:cs typeface="+mn-cs"/>
        </a:defRPr>
      </a:lvl3pPr>
      <a:lvl4pPr marL="8778217" indent="-1254031" algn="l" defTabSz="5016124"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4pPr>
      <a:lvl5pPr marL="11286279" indent="-1254031" algn="l" defTabSz="5016124"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5pPr>
      <a:lvl6pPr marL="13794341" indent="-1254031" algn="l" defTabSz="5016124"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6pPr>
      <a:lvl7pPr marL="16302403" indent="-1254031" algn="l" defTabSz="5016124"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7pPr>
      <a:lvl8pPr marL="18810465" indent="-1254031" algn="l" defTabSz="5016124"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8pPr>
      <a:lvl9pPr marL="21318527" indent="-1254031" algn="l" defTabSz="5016124"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9pPr>
    </p:bodyStyle>
    <p:otherStyle>
      <a:defPPr>
        <a:defRPr lang="en-US"/>
      </a:defPPr>
      <a:lvl1pPr marL="0" algn="l" defTabSz="5016124" rtl="0" eaLnBrk="1" latinLnBrk="0" hangingPunct="1">
        <a:defRPr sz="9900" kern="1200">
          <a:solidFill>
            <a:schemeClr val="tx1"/>
          </a:solidFill>
          <a:latin typeface="+mn-lt"/>
          <a:ea typeface="+mn-ea"/>
          <a:cs typeface="+mn-cs"/>
        </a:defRPr>
      </a:lvl1pPr>
      <a:lvl2pPr marL="2508062" algn="l" defTabSz="5016124" rtl="0" eaLnBrk="1" latinLnBrk="0" hangingPunct="1">
        <a:defRPr sz="9900" kern="1200">
          <a:solidFill>
            <a:schemeClr val="tx1"/>
          </a:solidFill>
          <a:latin typeface="+mn-lt"/>
          <a:ea typeface="+mn-ea"/>
          <a:cs typeface="+mn-cs"/>
        </a:defRPr>
      </a:lvl2pPr>
      <a:lvl3pPr marL="5016124" algn="l" defTabSz="5016124" rtl="0" eaLnBrk="1" latinLnBrk="0" hangingPunct="1">
        <a:defRPr sz="9900" kern="1200">
          <a:solidFill>
            <a:schemeClr val="tx1"/>
          </a:solidFill>
          <a:latin typeface="+mn-lt"/>
          <a:ea typeface="+mn-ea"/>
          <a:cs typeface="+mn-cs"/>
        </a:defRPr>
      </a:lvl3pPr>
      <a:lvl4pPr marL="7524186" algn="l" defTabSz="5016124" rtl="0" eaLnBrk="1" latinLnBrk="0" hangingPunct="1">
        <a:defRPr sz="9900" kern="1200">
          <a:solidFill>
            <a:schemeClr val="tx1"/>
          </a:solidFill>
          <a:latin typeface="+mn-lt"/>
          <a:ea typeface="+mn-ea"/>
          <a:cs typeface="+mn-cs"/>
        </a:defRPr>
      </a:lvl4pPr>
      <a:lvl5pPr marL="10032248" algn="l" defTabSz="5016124" rtl="0" eaLnBrk="1" latinLnBrk="0" hangingPunct="1">
        <a:defRPr sz="9900" kern="1200">
          <a:solidFill>
            <a:schemeClr val="tx1"/>
          </a:solidFill>
          <a:latin typeface="+mn-lt"/>
          <a:ea typeface="+mn-ea"/>
          <a:cs typeface="+mn-cs"/>
        </a:defRPr>
      </a:lvl5pPr>
      <a:lvl6pPr marL="12540310" algn="l" defTabSz="5016124" rtl="0" eaLnBrk="1" latinLnBrk="0" hangingPunct="1">
        <a:defRPr sz="9900" kern="1200">
          <a:solidFill>
            <a:schemeClr val="tx1"/>
          </a:solidFill>
          <a:latin typeface="+mn-lt"/>
          <a:ea typeface="+mn-ea"/>
          <a:cs typeface="+mn-cs"/>
        </a:defRPr>
      </a:lvl6pPr>
      <a:lvl7pPr marL="15048372" algn="l" defTabSz="5016124" rtl="0" eaLnBrk="1" latinLnBrk="0" hangingPunct="1">
        <a:defRPr sz="9900" kern="1200">
          <a:solidFill>
            <a:schemeClr val="tx1"/>
          </a:solidFill>
          <a:latin typeface="+mn-lt"/>
          <a:ea typeface="+mn-ea"/>
          <a:cs typeface="+mn-cs"/>
        </a:defRPr>
      </a:lvl7pPr>
      <a:lvl8pPr marL="17556434" algn="l" defTabSz="5016124" rtl="0" eaLnBrk="1" latinLnBrk="0" hangingPunct="1">
        <a:defRPr sz="9900" kern="1200">
          <a:solidFill>
            <a:schemeClr val="tx1"/>
          </a:solidFill>
          <a:latin typeface="+mn-lt"/>
          <a:ea typeface="+mn-ea"/>
          <a:cs typeface="+mn-cs"/>
        </a:defRPr>
      </a:lvl8pPr>
      <a:lvl9pPr marL="20064496" algn="l" defTabSz="5016124" rtl="0" eaLnBrk="1" latinLnBrk="0" hangingPunct="1">
        <a:defRPr sz="9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13" Type="http://schemas.openxmlformats.org/officeDocument/2006/relationships/chart" Target="../charts/chart10.xml"/><Relationship Id="rId18" Type="http://schemas.openxmlformats.org/officeDocument/2006/relationships/chart" Target="../charts/chart15.xml"/><Relationship Id="rId26" Type="http://schemas.openxmlformats.org/officeDocument/2006/relationships/image" Target="../media/image4.png"/><Relationship Id="rId3" Type="http://schemas.openxmlformats.org/officeDocument/2006/relationships/image" Target="../media/image2.jpg"/><Relationship Id="rId21" Type="http://schemas.openxmlformats.org/officeDocument/2006/relationships/chart" Target="../charts/chart18.xml"/><Relationship Id="rId7" Type="http://schemas.openxmlformats.org/officeDocument/2006/relationships/chart" Target="../charts/chart4.xml"/><Relationship Id="rId12" Type="http://schemas.openxmlformats.org/officeDocument/2006/relationships/chart" Target="../charts/chart9.xml"/><Relationship Id="rId17" Type="http://schemas.openxmlformats.org/officeDocument/2006/relationships/chart" Target="../charts/chart14.xml"/><Relationship Id="rId25" Type="http://schemas.openxmlformats.org/officeDocument/2006/relationships/chart" Target="../charts/chart22.xml"/><Relationship Id="rId2" Type="http://schemas.openxmlformats.org/officeDocument/2006/relationships/image" Target="../media/image1.png"/><Relationship Id="rId16" Type="http://schemas.openxmlformats.org/officeDocument/2006/relationships/chart" Target="../charts/chart13.xml"/><Relationship Id="rId20" Type="http://schemas.openxmlformats.org/officeDocument/2006/relationships/chart" Target="../charts/chart17.xml"/><Relationship Id="rId29"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chart" Target="../charts/chart3.xml"/><Relationship Id="rId11" Type="http://schemas.openxmlformats.org/officeDocument/2006/relationships/chart" Target="../charts/chart8.xml"/><Relationship Id="rId24" Type="http://schemas.openxmlformats.org/officeDocument/2006/relationships/chart" Target="../charts/chart21.xml"/><Relationship Id="rId5" Type="http://schemas.openxmlformats.org/officeDocument/2006/relationships/chart" Target="../charts/chart2.xml"/><Relationship Id="rId15" Type="http://schemas.openxmlformats.org/officeDocument/2006/relationships/chart" Target="../charts/chart12.xml"/><Relationship Id="rId23" Type="http://schemas.openxmlformats.org/officeDocument/2006/relationships/chart" Target="../charts/chart20.xml"/><Relationship Id="rId28" Type="http://schemas.openxmlformats.org/officeDocument/2006/relationships/image" Target="../media/image6.jpg"/><Relationship Id="rId10" Type="http://schemas.openxmlformats.org/officeDocument/2006/relationships/chart" Target="../charts/chart7.xml"/><Relationship Id="rId19" Type="http://schemas.openxmlformats.org/officeDocument/2006/relationships/chart" Target="../charts/chart16.xml"/><Relationship Id="rId31" Type="http://schemas.openxmlformats.org/officeDocument/2006/relationships/image" Target="../media/image3.png"/><Relationship Id="rId4" Type="http://schemas.openxmlformats.org/officeDocument/2006/relationships/chart" Target="../charts/chart1.xml"/><Relationship Id="rId9" Type="http://schemas.openxmlformats.org/officeDocument/2006/relationships/chart" Target="../charts/chart6.xml"/><Relationship Id="rId14" Type="http://schemas.openxmlformats.org/officeDocument/2006/relationships/chart" Target="../charts/chart11.xml"/><Relationship Id="rId22" Type="http://schemas.openxmlformats.org/officeDocument/2006/relationships/chart" Target="../charts/chart19.xml"/><Relationship Id="rId27" Type="http://schemas.openxmlformats.org/officeDocument/2006/relationships/image" Target="../media/image5.jpeg"/><Relationship Id="rId30"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1000"/>
          </a:schemeClr>
        </a:solidFill>
        <a:effectLst/>
      </p:bgPr>
    </p:bg>
    <p:spTree>
      <p:nvGrpSpPr>
        <p:cNvPr id="1" name=""/>
        <p:cNvGrpSpPr/>
        <p:nvPr/>
      </p:nvGrpSpPr>
      <p:grpSpPr>
        <a:xfrm>
          <a:off x="0" y="0"/>
          <a:ext cx="0" cy="0"/>
          <a:chOff x="0" y="0"/>
          <a:chExt cx="0" cy="0"/>
        </a:xfrm>
      </p:grpSpPr>
      <p:sp>
        <p:nvSpPr>
          <p:cNvPr id="5" name="Rectangle 4"/>
          <p:cNvSpPr/>
          <p:nvPr/>
        </p:nvSpPr>
        <p:spPr>
          <a:xfrm>
            <a:off x="0" y="0"/>
            <a:ext cx="51206400" cy="519112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0" dirty="0"/>
              <a:t>Enhancing the anti-tumor efficacy of chimeric antigen receptor-expressing T cells with naturally occurring plant stilbenes</a:t>
            </a:r>
          </a:p>
          <a:p>
            <a:pPr algn="ctr"/>
            <a:r>
              <a:rPr lang="en-US" sz="7500" dirty="0"/>
              <a:t>Andrea Soles, Elle Richardson, Dr. </a:t>
            </a:r>
            <a:r>
              <a:rPr lang="en-US" sz="7500" dirty="0" err="1"/>
              <a:t>Amorette</a:t>
            </a:r>
            <a:r>
              <a:rPr lang="en-US" sz="7500" dirty="0"/>
              <a:t> Barber</a:t>
            </a:r>
          </a:p>
          <a:p>
            <a:pPr algn="ctr"/>
            <a:r>
              <a:rPr lang="en-US" sz="7500" dirty="0"/>
              <a:t>Department of Biological and Environmental Sciences, Longwood University, Farmville VA</a:t>
            </a:r>
          </a:p>
        </p:txBody>
      </p:sp>
      <p:sp>
        <p:nvSpPr>
          <p:cNvPr id="15" name="TextBox 14"/>
          <p:cNvSpPr txBox="1"/>
          <p:nvPr/>
        </p:nvSpPr>
        <p:spPr>
          <a:xfrm>
            <a:off x="358764" y="6540846"/>
            <a:ext cx="14299724" cy="6370975"/>
          </a:xfrm>
          <a:prstGeom prst="rect">
            <a:avLst/>
          </a:prstGeom>
          <a:noFill/>
        </p:spPr>
        <p:txBody>
          <a:bodyPr wrap="square" rtlCol="0">
            <a:spAutoFit/>
          </a:bodyPr>
          <a:lstStyle/>
          <a:p>
            <a:pPr algn="just"/>
            <a:r>
              <a:rPr lang="en-US" sz="2400" dirty="0"/>
              <a:t>Despite advances in treatment options, cancer remains the second leading cause of death in the United States. Many therapies use immune cells, specifically T cells, for cancer therapy. To enhance tumor recognition by T cells, chimeric antigen receptors consisting of signaling domains fused to receptors that recognize tumor antigens can be created and expressed in T cells. One receptor that is a prospective target for a chimeric antigen receptor is PD1 because the ligands for the PD1 receptor are expressed on many cancer types. Our lab has genetically engineered a chimeric PD1 (chPD1) receptor and has shown that chPD1-expressing T cells kill tumor cells, secrete inflammatory cytokines, reduce tumor burden, and increase survival in multiple tumor types. A current focus of cancer research is the development of combination therapies that enhance anti-tumor efficacy without increasing harmful side effects. Recently, a family of naturally occurring plant compounds called stilbenes have been shown to enhance T cell function. Therefore, we tested if stilbenes enhanced chPD1 T cell function in breast cancer. Addition of resveratrol, a stilbene found in berries, grapes, peanuts, and other plants, decreased proliferation, enhanced tumor cell killing, and increased secretion of </a:t>
            </a:r>
            <a:r>
              <a:rPr lang="en-US" sz="2400" dirty="0" err="1"/>
              <a:t>proinflammatory</a:t>
            </a:r>
            <a:r>
              <a:rPr lang="en-US" sz="2400" dirty="0"/>
              <a:t> cytokines (</a:t>
            </a:r>
            <a:r>
              <a:rPr lang="en-US" sz="2400" dirty="0" err="1"/>
              <a:t>IFNγ</a:t>
            </a:r>
            <a:r>
              <a:rPr lang="en-US" sz="2400" dirty="0"/>
              <a:t>, GM-CSF, TNFα, IL-17, IL-2, and IL-21) from chPD1 T cells. Presence of resveratrol also increased skewing of T cell differentiation to a central memory phenotype through reduction of AKT and mTORc1 signaling, reduced expression of T-bet and BLIMP-1 transcription factors, and increased expression of Bcl-6 and </a:t>
            </a:r>
            <a:r>
              <a:rPr lang="en-US" sz="2400" dirty="0" err="1"/>
              <a:t>Eomes</a:t>
            </a:r>
            <a:r>
              <a:rPr lang="en-US" sz="2400" dirty="0"/>
              <a:t> transcription factors. Hence, combination of resveratrol and chimeric antigen receptor-expressing T cells may enhance anti-tumor immune responses through inhibition of the AKT and mTORc1 pathways and skewing to a long-lived central memory phenotype.</a:t>
            </a:r>
          </a:p>
        </p:txBody>
      </p:sp>
      <p:sp>
        <p:nvSpPr>
          <p:cNvPr id="2" name="TextBox 1"/>
          <p:cNvSpPr txBox="1"/>
          <p:nvPr/>
        </p:nvSpPr>
        <p:spPr>
          <a:xfrm>
            <a:off x="330261" y="14261379"/>
            <a:ext cx="14198910" cy="5139869"/>
          </a:xfrm>
          <a:prstGeom prst="rect">
            <a:avLst/>
          </a:prstGeom>
          <a:noFill/>
        </p:spPr>
        <p:txBody>
          <a:bodyPr wrap="square" rtlCol="0">
            <a:spAutoFit/>
          </a:bodyPr>
          <a:lstStyle/>
          <a:p>
            <a:pPr marL="457200" indent="-457200">
              <a:buFont typeface="Arial" panose="020B0604020202020204" pitchFamily="34" charset="0"/>
              <a:buChar char="•"/>
            </a:pPr>
            <a:r>
              <a:rPr lang="en-US" sz="3200" dirty="0"/>
              <a:t>Our lab has engineered a chimeric PD1 (chPD1) receptor to express in T cells and has shown that chPD1 T cells kill tumor cells, secrete inflammatory cytokines, reduce tumor burden, and increase survival in multiple tumor types.</a:t>
            </a:r>
          </a:p>
          <a:p>
            <a:pPr marL="457200" indent="-457200">
              <a:buFont typeface="Arial" panose="020B0604020202020204" pitchFamily="34" charset="0"/>
              <a:buChar char="•"/>
            </a:pPr>
            <a:r>
              <a:rPr lang="en-US" sz="3200" dirty="0"/>
              <a:t>Resveratrol, a stilbene found in berries, grapes, peanuts, and other plants, has been shown to  alter anti- tumor immune responses through alteration of AKT and other signal transduction pathways.</a:t>
            </a:r>
          </a:p>
          <a:p>
            <a:pPr marL="457200" indent="-457200">
              <a:buFont typeface="Arial" panose="020B0604020202020204" pitchFamily="34" charset="0"/>
              <a:buChar char="•"/>
            </a:pPr>
            <a:r>
              <a:rPr lang="en-US" sz="3200" dirty="0"/>
              <a:t>Combination of resveratrol and chimeric antigen receptor-expressing T cells may enhance anti-tumor immune responses by altering T cell differentiation and cytokine secretion.</a:t>
            </a:r>
          </a:p>
          <a:p>
            <a:endParaRPr lang="en-US" sz="4000" dirty="0"/>
          </a:p>
        </p:txBody>
      </p:sp>
      <p:sp>
        <p:nvSpPr>
          <p:cNvPr id="3" name="TextBox 2"/>
          <p:cNvSpPr txBox="1"/>
          <p:nvPr/>
        </p:nvSpPr>
        <p:spPr>
          <a:xfrm>
            <a:off x="32785167" y="35388276"/>
            <a:ext cx="17975618" cy="830997"/>
          </a:xfrm>
          <a:prstGeom prst="rect">
            <a:avLst/>
          </a:prstGeom>
          <a:noFill/>
        </p:spPr>
        <p:txBody>
          <a:bodyPr wrap="square" rtlCol="0">
            <a:spAutoFit/>
          </a:bodyPr>
          <a:lstStyle/>
          <a:p>
            <a:r>
              <a:rPr lang="en-US" sz="2400" dirty="0"/>
              <a:t>This work was sponsored by Longwood University’s Faculty Research Grants, Office of Student Research, and Biological and Environmental Sciences Department.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634400" y="1600200"/>
            <a:ext cx="3123630" cy="311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95400" y="3575297"/>
            <a:ext cx="4495800" cy="1615827"/>
          </a:xfrm>
          <a:prstGeom prst="rect">
            <a:avLst/>
          </a:prstGeom>
          <a:noFill/>
        </p:spPr>
        <p:txBody>
          <a:bodyPr wrap="square" rtlCol="0">
            <a:spAutoFit/>
          </a:bodyPr>
          <a:lstStyle/>
          <a:p>
            <a:r>
              <a:rPr lang="en-US" b="1" dirty="0">
                <a:solidFill>
                  <a:schemeClr val="bg1"/>
                </a:solidFill>
              </a:rPr>
              <a:t>E259</a:t>
            </a:r>
          </a:p>
        </p:txBody>
      </p:sp>
      <p:pic>
        <p:nvPicPr>
          <p:cNvPr id="18" name="Picture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7238" y="27346171"/>
            <a:ext cx="9490867" cy="6376677"/>
          </a:xfrm>
          <a:prstGeom prst="rect">
            <a:avLst/>
          </a:prstGeom>
        </p:spPr>
      </p:pic>
      <p:sp>
        <p:nvSpPr>
          <p:cNvPr id="6" name="Rectangle 5"/>
          <p:cNvSpPr/>
          <p:nvPr/>
        </p:nvSpPr>
        <p:spPr>
          <a:xfrm>
            <a:off x="960295" y="34569507"/>
            <a:ext cx="8024751" cy="400110"/>
          </a:xfrm>
          <a:prstGeom prst="rect">
            <a:avLst/>
          </a:prstGeom>
        </p:spPr>
        <p:txBody>
          <a:bodyPr wrap="square">
            <a:spAutoFit/>
          </a:bodyPr>
          <a:lstStyle/>
          <a:p>
            <a:r>
              <a:rPr lang="en-US" sz="2000" b="1" dirty="0">
                <a:latin typeface="Calibri" panose="020F0502020204030204" pitchFamily="34" charset="0"/>
                <a:cs typeface="Times New Roman" panose="02020603050405020304" pitchFamily="18" charset="0"/>
              </a:rPr>
              <a:t>Figure 2. </a:t>
            </a:r>
            <a:r>
              <a:rPr lang="en-US" sz="2000" dirty="0">
                <a:latin typeface="Calibri" panose="020F0502020204030204" pitchFamily="34" charset="0"/>
                <a:cs typeface="Times New Roman" panose="02020603050405020304" pitchFamily="18" charset="0"/>
              </a:rPr>
              <a:t>Cytokine secreted by T cells to regulate immune response.</a:t>
            </a:r>
          </a:p>
        </p:txBody>
      </p:sp>
      <p:graphicFrame>
        <p:nvGraphicFramePr>
          <p:cNvPr id="51" name="Chart 50">
            <a:extLst>
              <a:ext uri="{FF2B5EF4-FFF2-40B4-BE49-F238E27FC236}">
                <a16:creationId xmlns:a16="http://schemas.microsoft.com/office/drawing/2014/main" id="{D57674CA-26AD-D64F-9F2C-A2CEE2009BD1}"/>
              </a:ext>
            </a:extLst>
          </p:cNvPr>
          <p:cNvGraphicFramePr>
            <a:graphicFrameLocks/>
          </p:cNvGraphicFramePr>
          <p:nvPr>
            <p:extLst>
              <p:ext uri="{D42A27DB-BD31-4B8C-83A1-F6EECF244321}">
                <p14:modId xmlns:p14="http://schemas.microsoft.com/office/powerpoint/2010/main" val="1537169241"/>
              </p:ext>
            </p:extLst>
          </p:nvPr>
        </p:nvGraphicFramePr>
        <p:xfrm>
          <a:off x="16942531" y="28489518"/>
          <a:ext cx="7230658" cy="526223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53" name="Chart 52">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1406443739"/>
              </p:ext>
            </p:extLst>
          </p:nvPr>
        </p:nvGraphicFramePr>
        <p:xfrm>
          <a:off x="33617556" y="15882203"/>
          <a:ext cx="4882364" cy="338432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55" name="Chart 54">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361038565"/>
              </p:ext>
            </p:extLst>
          </p:nvPr>
        </p:nvGraphicFramePr>
        <p:xfrm>
          <a:off x="39015855" y="15873452"/>
          <a:ext cx="4514271" cy="314065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7" name="Chart 56">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1148819288"/>
              </p:ext>
            </p:extLst>
          </p:nvPr>
        </p:nvGraphicFramePr>
        <p:xfrm>
          <a:off x="33788282" y="18981263"/>
          <a:ext cx="4882364" cy="358722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9" name="Chart 58">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2099299987"/>
              </p:ext>
            </p:extLst>
          </p:nvPr>
        </p:nvGraphicFramePr>
        <p:xfrm>
          <a:off x="39117097" y="18938804"/>
          <a:ext cx="4477989" cy="353049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9" name="Chart 28">
            <a:extLst>
              <a:ext uri="{FF2B5EF4-FFF2-40B4-BE49-F238E27FC236}">
                <a16:creationId xmlns:a16="http://schemas.microsoft.com/office/drawing/2014/main" id="{00000000-0008-0000-0300-000002000000}"/>
              </a:ext>
            </a:extLst>
          </p:cNvPr>
          <p:cNvGraphicFramePr>
            <a:graphicFrameLocks/>
          </p:cNvGraphicFramePr>
          <p:nvPr>
            <p:extLst>
              <p:ext uri="{D42A27DB-BD31-4B8C-83A1-F6EECF244321}">
                <p14:modId xmlns:p14="http://schemas.microsoft.com/office/powerpoint/2010/main" val="2678223531"/>
              </p:ext>
            </p:extLst>
          </p:nvPr>
        </p:nvGraphicFramePr>
        <p:xfrm>
          <a:off x="33525289" y="22829248"/>
          <a:ext cx="5066899" cy="402924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30" name="Chart 29">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255346271"/>
              </p:ext>
            </p:extLst>
          </p:nvPr>
        </p:nvGraphicFramePr>
        <p:xfrm>
          <a:off x="33545006" y="26639501"/>
          <a:ext cx="5188488" cy="3699546"/>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31" name="Chart 30">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4073315054"/>
              </p:ext>
            </p:extLst>
          </p:nvPr>
        </p:nvGraphicFramePr>
        <p:xfrm>
          <a:off x="38884357" y="22833474"/>
          <a:ext cx="4710729" cy="3978036"/>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32" name="Chart 31">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530946722"/>
              </p:ext>
            </p:extLst>
          </p:nvPr>
        </p:nvGraphicFramePr>
        <p:xfrm>
          <a:off x="38724082" y="26700433"/>
          <a:ext cx="5066899" cy="3561989"/>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33" name="Content Placeholder 3">
            <a:extLst>
              <a:ext uri="{FF2B5EF4-FFF2-40B4-BE49-F238E27FC236}">
                <a16:creationId xmlns:a16="http://schemas.microsoft.com/office/drawing/2014/main" id="{84AB9D6A-5D51-9047-BCDE-55D5710FE8DB}"/>
              </a:ext>
            </a:extLst>
          </p:cNvPr>
          <p:cNvGraphicFramePr>
            <a:graphicFrameLocks noGrp="1"/>
          </p:cNvGraphicFramePr>
          <p:nvPr>
            <p:extLst>
              <p:ext uri="{D42A27DB-BD31-4B8C-83A1-F6EECF244321}">
                <p14:modId xmlns:p14="http://schemas.microsoft.com/office/powerpoint/2010/main" val="2091871773"/>
              </p:ext>
            </p:extLst>
          </p:nvPr>
        </p:nvGraphicFramePr>
        <p:xfrm>
          <a:off x="37400916" y="10829260"/>
          <a:ext cx="4343400" cy="3767875"/>
        </p:xfrm>
        <a:graphic>
          <a:graphicData uri="http://schemas.openxmlformats.org/drawingml/2006/chart">
            <c:chart xmlns:c="http://schemas.openxmlformats.org/drawingml/2006/chart" xmlns:r="http://schemas.openxmlformats.org/officeDocument/2006/relationships" r:id="rId13"/>
          </a:graphicData>
        </a:graphic>
      </p:graphicFrame>
      <p:graphicFrame>
        <p:nvGraphicFramePr>
          <p:cNvPr id="34" name="Content Placeholder 3">
            <a:extLst>
              <a:ext uri="{FF2B5EF4-FFF2-40B4-BE49-F238E27FC236}">
                <a16:creationId xmlns:a16="http://schemas.microsoft.com/office/drawing/2014/main" id="{5A22E8A8-4AEE-DB44-A054-8A0554EBFFC7}"/>
              </a:ext>
            </a:extLst>
          </p:cNvPr>
          <p:cNvGraphicFramePr>
            <a:graphicFrameLocks noGrp="1"/>
          </p:cNvGraphicFramePr>
          <p:nvPr>
            <p:extLst>
              <p:ext uri="{D42A27DB-BD31-4B8C-83A1-F6EECF244321}">
                <p14:modId xmlns:p14="http://schemas.microsoft.com/office/powerpoint/2010/main" val="2135846704"/>
              </p:ext>
            </p:extLst>
          </p:nvPr>
        </p:nvGraphicFramePr>
        <p:xfrm>
          <a:off x="41843949" y="6649136"/>
          <a:ext cx="4489174" cy="3762639"/>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35" name="Content Placeholder 3">
            <a:extLst>
              <a:ext uri="{FF2B5EF4-FFF2-40B4-BE49-F238E27FC236}">
                <a16:creationId xmlns:a16="http://schemas.microsoft.com/office/drawing/2014/main" id="{E07BC300-CCC1-6F4C-AAD2-254FAD6E91F2}"/>
              </a:ext>
            </a:extLst>
          </p:cNvPr>
          <p:cNvGraphicFramePr>
            <a:graphicFrameLocks noGrp="1"/>
          </p:cNvGraphicFramePr>
          <p:nvPr>
            <p:extLst>
              <p:ext uri="{D42A27DB-BD31-4B8C-83A1-F6EECF244321}">
                <p14:modId xmlns:p14="http://schemas.microsoft.com/office/powerpoint/2010/main" val="3620204132"/>
              </p:ext>
            </p:extLst>
          </p:nvPr>
        </p:nvGraphicFramePr>
        <p:xfrm>
          <a:off x="46537779" y="6702935"/>
          <a:ext cx="4343400" cy="3757457"/>
        </p:xfrm>
        <a:graphic>
          <a:graphicData uri="http://schemas.openxmlformats.org/drawingml/2006/chart">
            <c:chart xmlns:c="http://schemas.openxmlformats.org/drawingml/2006/chart" xmlns:r="http://schemas.openxmlformats.org/officeDocument/2006/relationships" r:id="rId15"/>
          </a:graphicData>
        </a:graphic>
      </p:graphicFrame>
      <p:graphicFrame>
        <p:nvGraphicFramePr>
          <p:cNvPr id="36" name="Content Placeholder 3">
            <a:extLst>
              <a:ext uri="{FF2B5EF4-FFF2-40B4-BE49-F238E27FC236}">
                <a16:creationId xmlns:a16="http://schemas.microsoft.com/office/drawing/2014/main" id="{38DAC7E8-9435-AC46-890F-7516ABFE4FF0}"/>
              </a:ext>
            </a:extLst>
          </p:cNvPr>
          <p:cNvGraphicFramePr>
            <a:graphicFrameLocks noGrp="1"/>
          </p:cNvGraphicFramePr>
          <p:nvPr>
            <p:extLst>
              <p:ext uri="{D42A27DB-BD31-4B8C-83A1-F6EECF244321}">
                <p14:modId xmlns:p14="http://schemas.microsoft.com/office/powerpoint/2010/main" val="4254549089"/>
              </p:ext>
            </p:extLst>
          </p:nvPr>
        </p:nvGraphicFramePr>
        <p:xfrm>
          <a:off x="41873814" y="10774475"/>
          <a:ext cx="4491109" cy="4112705"/>
        </p:xfrm>
        <a:graphic>
          <a:graphicData uri="http://schemas.openxmlformats.org/drawingml/2006/chart">
            <c:chart xmlns:c="http://schemas.openxmlformats.org/drawingml/2006/chart" xmlns:r="http://schemas.openxmlformats.org/officeDocument/2006/relationships" r:id="rId16"/>
          </a:graphicData>
        </a:graphic>
      </p:graphicFrame>
      <p:graphicFrame>
        <p:nvGraphicFramePr>
          <p:cNvPr id="37" name="Content Placeholder 3">
            <a:extLst>
              <a:ext uri="{FF2B5EF4-FFF2-40B4-BE49-F238E27FC236}">
                <a16:creationId xmlns:a16="http://schemas.microsoft.com/office/drawing/2014/main" id="{E34490DC-BDBD-D44B-890D-446593C5B4C5}"/>
              </a:ext>
            </a:extLst>
          </p:cNvPr>
          <p:cNvGraphicFramePr>
            <a:graphicFrameLocks noGrp="1"/>
          </p:cNvGraphicFramePr>
          <p:nvPr>
            <p:extLst>
              <p:ext uri="{D42A27DB-BD31-4B8C-83A1-F6EECF244321}">
                <p14:modId xmlns:p14="http://schemas.microsoft.com/office/powerpoint/2010/main" val="4290983083"/>
              </p:ext>
            </p:extLst>
          </p:nvPr>
        </p:nvGraphicFramePr>
        <p:xfrm>
          <a:off x="37198333" y="6721763"/>
          <a:ext cx="4419600" cy="3733800"/>
        </p:xfrm>
        <a:graphic>
          <a:graphicData uri="http://schemas.openxmlformats.org/drawingml/2006/chart">
            <c:chart xmlns:c="http://schemas.openxmlformats.org/drawingml/2006/chart" xmlns:r="http://schemas.openxmlformats.org/officeDocument/2006/relationships" r:id="rId17"/>
          </a:graphicData>
        </a:graphic>
      </p:graphicFrame>
      <p:graphicFrame>
        <p:nvGraphicFramePr>
          <p:cNvPr id="38" name="Content Placeholder 3">
            <a:extLst>
              <a:ext uri="{FF2B5EF4-FFF2-40B4-BE49-F238E27FC236}">
                <a16:creationId xmlns:a16="http://schemas.microsoft.com/office/drawing/2014/main" id="{D6BEBC46-8E88-4945-BD48-673BD82D948E}"/>
              </a:ext>
            </a:extLst>
          </p:cNvPr>
          <p:cNvGraphicFramePr>
            <a:graphicFrameLocks noGrp="1"/>
          </p:cNvGraphicFramePr>
          <p:nvPr>
            <p:extLst>
              <p:ext uri="{D42A27DB-BD31-4B8C-83A1-F6EECF244321}">
                <p14:modId xmlns:p14="http://schemas.microsoft.com/office/powerpoint/2010/main" val="3002695489"/>
              </p:ext>
            </p:extLst>
          </p:nvPr>
        </p:nvGraphicFramePr>
        <p:xfrm>
          <a:off x="46197882" y="10571549"/>
          <a:ext cx="4808820" cy="4199476"/>
        </p:xfrm>
        <a:graphic>
          <a:graphicData uri="http://schemas.openxmlformats.org/drawingml/2006/chart">
            <c:chart xmlns:c="http://schemas.openxmlformats.org/drawingml/2006/chart" xmlns:r="http://schemas.openxmlformats.org/officeDocument/2006/relationships" r:id="rId18"/>
          </a:graphicData>
        </a:graphic>
      </p:graphicFrame>
      <p:graphicFrame>
        <p:nvGraphicFramePr>
          <p:cNvPr id="40" name="Chart 39">
            <a:extLst>
              <a:ext uri="{FF2B5EF4-FFF2-40B4-BE49-F238E27FC236}">
                <a16:creationId xmlns:a16="http://schemas.microsoft.com/office/drawing/2014/main" id="{00000000-0008-0000-0000-000004000000}"/>
              </a:ext>
            </a:extLst>
          </p:cNvPr>
          <p:cNvGraphicFramePr>
            <a:graphicFrameLocks/>
          </p:cNvGraphicFramePr>
          <p:nvPr>
            <p:extLst>
              <p:ext uri="{D42A27DB-BD31-4B8C-83A1-F6EECF244321}">
                <p14:modId xmlns:p14="http://schemas.microsoft.com/office/powerpoint/2010/main" val="1296154945"/>
              </p:ext>
            </p:extLst>
          </p:nvPr>
        </p:nvGraphicFramePr>
        <p:xfrm>
          <a:off x="32591281" y="10701194"/>
          <a:ext cx="4607052" cy="3767875"/>
        </p:xfrm>
        <a:graphic>
          <a:graphicData uri="http://schemas.openxmlformats.org/drawingml/2006/chart">
            <c:chart xmlns:c="http://schemas.openxmlformats.org/drawingml/2006/chart" xmlns:r="http://schemas.openxmlformats.org/officeDocument/2006/relationships" r:id="rId19"/>
          </a:graphicData>
        </a:graphic>
      </p:graphicFrame>
      <p:graphicFrame>
        <p:nvGraphicFramePr>
          <p:cNvPr id="41" name="Chart 40">
            <a:extLst>
              <a:ext uri="{FF2B5EF4-FFF2-40B4-BE49-F238E27FC236}">
                <a16:creationId xmlns:a16="http://schemas.microsoft.com/office/drawing/2014/main" id="{ECBD651F-82C1-324A-BB0B-C702AD5565D8}"/>
              </a:ext>
            </a:extLst>
          </p:cNvPr>
          <p:cNvGraphicFramePr>
            <a:graphicFrameLocks/>
          </p:cNvGraphicFramePr>
          <p:nvPr>
            <p:extLst>
              <p:ext uri="{D42A27DB-BD31-4B8C-83A1-F6EECF244321}">
                <p14:modId xmlns:p14="http://schemas.microsoft.com/office/powerpoint/2010/main" val="1078509380"/>
              </p:ext>
            </p:extLst>
          </p:nvPr>
        </p:nvGraphicFramePr>
        <p:xfrm>
          <a:off x="24173189" y="28720825"/>
          <a:ext cx="6779745" cy="5241428"/>
        </p:xfrm>
        <a:graphic>
          <a:graphicData uri="http://schemas.openxmlformats.org/drawingml/2006/chart">
            <c:chart xmlns:c="http://schemas.openxmlformats.org/drawingml/2006/chart" xmlns:r="http://schemas.openxmlformats.org/officeDocument/2006/relationships" r:id="rId20"/>
          </a:graphicData>
        </a:graphic>
      </p:graphicFrame>
      <p:sp>
        <p:nvSpPr>
          <p:cNvPr id="43" name="Rectangle 42"/>
          <p:cNvSpPr/>
          <p:nvPr/>
        </p:nvSpPr>
        <p:spPr>
          <a:xfrm>
            <a:off x="227238" y="5638152"/>
            <a:ext cx="14283682" cy="70781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Abstract</a:t>
            </a:r>
          </a:p>
        </p:txBody>
      </p:sp>
      <p:sp>
        <p:nvSpPr>
          <p:cNvPr id="9" name="TextBox 8"/>
          <p:cNvSpPr txBox="1"/>
          <p:nvPr/>
        </p:nvSpPr>
        <p:spPr>
          <a:xfrm>
            <a:off x="18174206" y="26798964"/>
            <a:ext cx="11581152" cy="1323439"/>
          </a:xfrm>
          <a:prstGeom prst="rect">
            <a:avLst/>
          </a:prstGeom>
          <a:noFill/>
        </p:spPr>
        <p:txBody>
          <a:bodyPr wrap="square" rtlCol="0">
            <a:spAutoFit/>
          </a:bodyPr>
          <a:lstStyle/>
          <a:p>
            <a:r>
              <a:rPr lang="en-US" sz="2000" b="1" dirty="0"/>
              <a:t>Figure 4. Resveratrol decreased proliferation of Breast and Glioblastoma cell lines.</a:t>
            </a:r>
            <a:r>
              <a:rPr lang="en-US" sz="2000" dirty="0"/>
              <a:t> Cancer cell lines were incubated with Resveratrol for 24hr and A. proliferation was measured by MTT assay and B. viability was measured by LDH assay. Data are representative of three biological repeats and are shown as averages and standard deviations of triplicates. * indicates that P&lt; 0.05 compared to media.</a:t>
            </a:r>
          </a:p>
        </p:txBody>
      </p:sp>
      <p:sp>
        <p:nvSpPr>
          <p:cNvPr id="10" name="TextBox 9"/>
          <p:cNvSpPr txBox="1"/>
          <p:nvPr/>
        </p:nvSpPr>
        <p:spPr>
          <a:xfrm>
            <a:off x="17799481" y="34351665"/>
            <a:ext cx="11895773" cy="1631216"/>
          </a:xfrm>
          <a:prstGeom prst="rect">
            <a:avLst/>
          </a:prstGeom>
          <a:noFill/>
        </p:spPr>
        <p:txBody>
          <a:bodyPr wrap="square" rtlCol="0">
            <a:spAutoFit/>
          </a:bodyPr>
          <a:lstStyle/>
          <a:p>
            <a:r>
              <a:rPr lang="en-US" sz="2000" b="1" dirty="0"/>
              <a:t>Figure 5. Resveratrol decreased proliferation of T Cells</a:t>
            </a:r>
            <a:r>
              <a:rPr lang="en-US" sz="2000" dirty="0"/>
              <a:t>. Non-transduced T cells, wild type T cells, chPD1-CD28 &amp; chPD1-Dap 10 T cells were incubated with Resveratrol for 24hr and A. proliferation was measured by MTT assay and B. tumor cells viability was measured by LDH assay. Data are representative of three biological repeats and are shown as averages and standard deviations or triplicates. * indicates that P&lt; 0.05 compared to media.</a:t>
            </a:r>
          </a:p>
          <a:p>
            <a:r>
              <a:rPr lang="en-US" sz="2000" dirty="0"/>
              <a:t> </a:t>
            </a:r>
          </a:p>
        </p:txBody>
      </p:sp>
      <p:sp>
        <p:nvSpPr>
          <p:cNvPr id="13" name="TextBox 12"/>
          <p:cNvSpPr txBox="1"/>
          <p:nvPr/>
        </p:nvSpPr>
        <p:spPr>
          <a:xfrm>
            <a:off x="4838916" y="26328843"/>
            <a:ext cx="5181600" cy="400110"/>
          </a:xfrm>
          <a:prstGeom prst="rect">
            <a:avLst/>
          </a:prstGeom>
          <a:noFill/>
        </p:spPr>
        <p:txBody>
          <a:bodyPr wrap="square" rtlCol="0">
            <a:spAutoFit/>
          </a:bodyPr>
          <a:lstStyle/>
          <a:p>
            <a:r>
              <a:rPr lang="en-US" sz="2000" b="1" dirty="0"/>
              <a:t>Figure 1. </a:t>
            </a:r>
            <a:r>
              <a:rPr lang="en-US" sz="2000" dirty="0"/>
              <a:t>Resveratrol's Anti-cancer properties </a:t>
            </a:r>
          </a:p>
        </p:txBody>
      </p:sp>
      <p:sp>
        <p:nvSpPr>
          <p:cNvPr id="12" name="TextBox 11"/>
          <p:cNvSpPr txBox="1"/>
          <p:nvPr/>
        </p:nvSpPr>
        <p:spPr>
          <a:xfrm>
            <a:off x="18592800" y="22783800"/>
            <a:ext cx="514114" cy="400110"/>
          </a:xfrm>
          <a:prstGeom prst="rect">
            <a:avLst/>
          </a:prstGeom>
          <a:noFill/>
        </p:spPr>
        <p:txBody>
          <a:bodyPr wrap="square" rtlCol="0">
            <a:spAutoFit/>
          </a:bodyPr>
          <a:lstStyle/>
          <a:p>
            <a:endParaRPr lang="en-US" sz="2000" dirty="0"/>
          </a:p>
        </p:txBody>
      </p:sp>
      <p:sp>
        <p:nvSpPr>
          <p:cNvPr id="16" name="TextBox 15"/>
          <p:cNvSpPr txBox="1"/>
          <p:nvPr/>
        </p:nvSpPr>
        <p:spPr>
          <a:xfrm>
            <a:off x="16812991" y="29326504"/>
            <a:ext cx="638057" cy="461665"/>
          </a:xfrm>
          <a:prstGeom prst="rect">
            <a:avLst/>
          </a:prstGeom>
          <a:noFill/>
        </p:spPr>
        <p:txBody>
          <a:bodyPr wrap="square" rtlCol="0">
            <a:spAutoFit/>
          </a:bodyPr>
          <a:lstStyle/>
          <a:p>
            <a:r>
              <a:rPr lang="en-US" sz="2400" dirty="0"/>
              <a:t>A.</a:t>
            </a:r>
          </a:p>
        </p:txBody>
      </p:sp>
      <p:sp>
        <p:nvSpPr>
          <p:cNvPr id="47" name="TextBox 46"/>
          <p:cNvSpPr txBox="1"/>
          <p:nvPr/>
        </p:nvSpPr>
        <p:spPr>
          <a:xfrm>
            <a:off x="23964782" y="29358240"/>
            <a:ext cx="638057" cy="461665"/>
          </a:xfrm>
          <a:prstGeom prst="rect">
            <a:avLst/>
          </a:prstGeom>
          <a:noFill/>
        </p:spPr>
        <p:txBody>
          <a:bodyPr wrap="square" rtlCol="0">
            <a:spAutoFit/>
          </a:bodyPr>
          <a:lstStyle/>
          <a:p>
            <a:r>
              <a:rPr lang="en-US" sz="2400" dirty="0"/>
              <a:t>B.</a:t>
            </a:r>
          </a:p>
        </p:txBody>
      </p:sp>
      <p:sp>
        <p:nvSpPr>
          <p:cNvPr id="17" name="TextBox 16"/>
          <p:cNvSpPr txBox="1"/>
          <p:nvPr/>
        </p:nvSpPr>
        <p:spPr>
          <a:xfrm>
            <a:off x="32955697" y="31207653"/>
            <a:ext cx="17189478" cy="3108543"/>
          </a:xfrm>
          <a:prstGeom prst="rect">
            <a:avLst/>
          </a:prstGeom>
          <a:noFill/>
        </p:spPr>
        <p:txBody>
          <a:bodyPr wrap="square" rtlCol="0">
            <a:spAutoFit/>
          </a:bodyPr>
          <a:lstStyle/>
          <a:p>
            <a:pPr marL="457200" lvl="0" indent="-457200">
              <a:buFont typeface="Arial" panose="020B0604020202020204" pitchFamily="34" charset="0"/>
              <a:buChar char="•"/>
            </a:pPr>
            <a:r>
              <a:rPr lang="en-US" sz="2800" dirty="0"/>
              <a:t>Addition of resveratrol decreased tumor cell and T cell proliferation, enhanced tumor cell killing, and increased secretion of pro-inflammatory cytokines from chPD1 T cells.</a:t>
            </a:r>
          </a:p>
          <a:p>
            <a:pPr marL="457200" indent="-457200">
              <a:buFont typeface="Arial" panose="020B0604020202020204" pitchFamily="34" charset="0"/>
              <a:buChar char="•"/>
            </a:pPr>
            <a:r>
              <a:rPr lang="en-US" sz="2800" dirty="0"/>
              <a:t>Resveratrol supported differentiation of T cells to a central memory phenotype as shown by reduced expression of T-bet and BLIMP-1 and increased expression of Bcl-6 and </a:t>
            </a:r>
            <a:r>
              <a:rPr lang="en-US" sz="2800" dirty="0" err="1"/>
              <a:t>Eomes</a:t>
            </a:r>
            <a:r>
              <a:rPr lang="en-US" sz="2800" dirty="0"/>
              <a:t>.</a:t>
            </a:r>
          </a:p>
          <a:p>
            <a:pPr marL="457200" lvl="0" indent="-457200">
              <a:buFont typeface="Arial" panose="020B0604020202020204" pitchFamily="34" charset="0"/>
              <a:buChar char="•"/>
            </a:pPr>
            <a:r>
              <a:rPr lang="en-US" sz="2800" dirty="0"/>
              <a:t>Changes in T cell function was likely due to the reduction of AKT and mTORc1 signaling. </a:t>
            </a:r>
          </a:p>
          <a:p>
            <a:pPr marL="457200" lvl="0" indent="-457200">
              <a:buFont typeface="Arial" panose="020B0604020202020204" pitchFamily="34" charset="0"/>
              <a:buChar char="•"/>
            </a:pPr>
            <a:r>
              <a:rPr lang="en-US" sz="2800" dirty="0"/>
              <a:t>Combination of resveratrol and chPD1 T cells may enhance anti-tumor immune responses in Breast cancer and Glioblastoma.</a:t>
            </a:r>
          </a:p>
        </p:txBody>
      </p:sp>
      <p:graphicFrame>
        <p:nvGraphicFramePr>
          <p:cNvPr id="48" name="Content Placeholder 3">
            <a:extLst>
              <a:ext uri="{FF2B5EF4-FFF2-40B4-BE49-F238E27FC236}">
                <a16:creationId xmlns:a16="http://schemas.microsoft.com/office/drawing/2014/main" id="{803BC78E-8A04-C44C-8AFD-B15A4270952B}"/>
              </a:ext>
            </a:extLst>
          </p:cNvPr>
          <p:cNvGraphicFramePr>
            <a:graphicFrameLocks noGrp="1"/>
          </p:cNvGraphicFramePr>
          <p:nvPr>
            <p:extLst>
              <p:ext uri="{D42A27DB-BD31-4B8C-83A1-F6EECF244321}">
                <p14:modId xmlns:p14="http://schemas.microsoft.com/office/powerpoint/2010/main" val="1616784"/>
              </p:ext>
            </p:extLst>
          </p:nvPr>
        </p:nvGraphicFramePr>
        <p:xfrm>
          <a:off x="31632749" y="6632760"/>
          <a:ext cx="5276009" cy="4141715"/>
        </p:xfrm>
        <a:graphic>
          <a:graphicData uri="http://schemas.openxmlformats.org/drawingml/2006/chart">
            <c:chart xmlns:c="http://schemas.openxmlformats.org/drawingml/2006/chart" xmlns:r="http://schemas.openxmlformats.org/officeDocument/2006/relationships" r:id="rId21"/>
          </a:graphicData>
        </a:graphic>
      </p:graphicFrame>
      <p:graphicFrame>
        <p:nvGraphicFramePr>
          <p:cNvPr id="50" name="Chart 49">
            <a:extLst>
              <a:ext uri="{FF2B5EF4-FFF2-40B4-BE49-F238E27FC236}">
                <a16:creationId xmlns:a16="http://schemas.microsoft.com/office/drawing/2014/main" id="{CFC9FA38-0224-CB41-BFB5-2DF6F0FA8147}"/>
              </a:ext>
            </a:extLst>
          </p:cNvPr>
          <p:cNvGraphicFramePr>
            <a:graphicFrameLocks/>
          </p:cNvGraphicFramePr>
          <p:nvPr>
            <p:extLst>
              <p:ext uri="{D42A27DB-BD31-4B8C-83A1-F6EECF244321}">
                <p14:modId xmlns:p14="http://schemas.microsoft.com/office/powerpoint/2010/main" val="2651457237"/>
              </p:ext>
            </p:extLst>
          </p:nvPr>
        </p:nvGraphicFramePr>
        <p:xfrm>
          <a:off x="16643941" y="16732400"/>
          <a:ext cx="6599475" cy="4723440"/>
        </p:xfrm>
        <a:graphic>
          <a:graphicData uri="http://schemas.openxmlformats.org/drawingml/2006/chart">
            <c:chart xmlns:c="http://schemas.openxmlformats.org/drawingml/2006/chart" xmlns:r="http://schemas.openxmlformats.org/officeDocument/2006/relationships" r:id="rId22"/>
          </a:graphicData>
        </a:graphic>
      </p:graphicFrame>
      <p:graphicFrame>
        <p:nvGraphicFramePr>
          <p:cNvPr id="52" name="Chart 51">
            <a:extLst>
              <a:ext uri="{FF2B5EF4-FFF2-40B4-BE49-F238E27FC236}">
                <a16:creationId xmlns:a16="http://schemas.microsoft.com/office/drawing/2014/main" id="{61196411-E584-2941-9235-176B9AA41884}"/>
              </a:ext>
            </a:extLst>
          </p:cNvPr>
          <p:cNvGraphicFramePr>
            <a:graphicFrameLocks/>
          </p:cNvGraphicFramePr>
          <p:nvPr>
            <p:extLst>
              <p:ext uri="{D42A27DB-BD31-4B8C-83A1-F6EECF244321}">
                <p14:modId xmlns:p14="http://schemas.microsoft.com/office/powerpoint/2010/main" val="318400233"/>
              </p:ext>
            </p:extLst>
          </p:nvPr>
        </p:nvGraphicFramePr>
        <p:xfrm>
          <a:off x="17032508" y="21878111"/>
          <a:ext cx="5391480" cy="4005841"/>
        </p:xfrm>
        <a:graphic>
          <a:graphicData uri="http://schemas.openxmlformats.org/drawingml/2006/chart">
            <c:chart xmlns:c="http://schemas.openxmlformats.org/drawingml/2006/chart" xmlns:r="http://schemas.openxmlformats.org/officeDocument/2006/relationships" r:id="rId23"/>
          </a:graphicData>
        </a:graphic>
      </p:graphicFrame>
      <p:graphicFrame>
        <p:nvGraphicFramePr>
          <p:cNvPr id="54" name="Chart 53"/>
          <p:cNvGraphicFramePr>
            <a:graphicFrameLocks/>
          </p:cNvGraphicFramePr>
          <p:nvPr>
            <p:extLst>
              <p:ext uri="{D42A27DB-BD31-4B8C-83A1-F6EECF244321}">
                <p14:modId xmlns:p14="http://schemas.microsoft.com/office/powerpoint/2010/main" val="1167330414"/>
              </p:ext>
            </p:extLst>
          </p:nvPr>
        </p:nvGraphicFramePr>
        <p:xfrm>
          <a:off x="23637364" y="17188182"/>
          <a:ext cx="5916649" cy="4354582"/>
        </p:xfrm>
        <a:graphic>
          <a:graphicData uri="http://schemas.openxmlformats.org/drawingml/2006/chart">
            <c:chart xmlns:c="http://schemas.openxmlformats.org/drawingml/2006/chart" xmlns:r="http://schemas.openxmlformats.org/officeDocument/2006/relationships" r:id="rId24"/>
          </a:graphicData>
        </a:graphic>
      </p:graphicFrame>
      <p:graphicFrame>
        <p:nvGraphicFramePr>
          <p:cNvPr id="56" name="Chart 55"/>
          <p:cNvGraphicFramePr>
            <a:graphicFrameLocks/>
          </p:cNvGraphicFramePr>
          <p:nvPr>
            <p:extLst>
              <p:ext uri="{D42A27DB-BD31-4B8C-83A1-F6EECF244321}">
                <p14:modId xmlns:p14="http://schemas.microsoft.com/office/powerpoint/2010/main" val="1149772326"/>
              </p:ext>
            </p:extLst>
          </p:nvPr>
        </p:nvGraphicFramePr>
        <p:xfrm>
          <a:off x="23668300" y="21859101"/>
          <a:ext cx="6025640" cy="4161133"/>
        </p:xfrm>
        <a:graphic>
          <a:graphicData uri="http://schemas.openxmlformats.org/drawingml/2006/chart">
            <c:chart xmlns:c="http://schemas.openxmlformats.org/drawingml/2006/chart" xmlns:r="http://schemas.openxmlformats.org/officeDocument/2006/relationships" r:id="rId25"/>
          </a:graphicData>
        </a:graphic>
      </p:graphicFrame>
      <p:sp>
        <p:nvSpPr>
          <p:cNvPr id="58" name="Rectangle 57"/>
          <p:cNvSpPr/>
          <p:nvPr/>
        </p:nvSpPr>
        <p:spPr>
          <a:xfrm>
            <a:off x="227238" y="13242431"/>
            <a:ext cx="14283682" cy="70781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Background</a:t>
            </a:r>
          </a:p>
        </p:txBody>
      </p:sp>
      <p:sp>
        <p:nvSpPr>
          <p:cNvPr id="160" name="Rectangle 159"/>
          <p:cNvSpPr/>
          <p:nvPr/>
        </p:nvSpPr>
        <p:spPr>
          <a:xfrm>
            <a:off x="15738358" y="5653496"/>
            <a:ext cx="15214577" cy="688039"/>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Methods</a:t>
            </a:r>
          </a:p>
        </p:txBody>
      </p:sp>
      <p:pic>
        <p:nvPicPr>
          <p:cNvPr id="1028" name="Picture 4"/>
          <p:cNvPicPr>
            <a:picLocks noChangeAspect="1" noChangeArrowheads="1"/>
          </p:cNvPicPr>
          <p:nvPr/>
        </p:nvPicPr>
        <p:blipFill rotWithShape="1">
          <a:blip r:embed="rId26">
            <a:extLst>
              <a:ext uri="{28A0092B-C50C-407E-A947-70E740481C1C}">
                <a14:useLocalDpi xmlns:a14="http://schemas.microsoft.com/office/drawing/2010/main" val="0"/>
              </a:ext>
            </a:extLst>
          </a:blip>
          <a:srcRect t="88604"/>
          <a:stretch/>
        </p:blipFill>
        <p:spPr bwMode="auto">
          <a:xfrm>
            <a:off x="44197574" y="27571446"/>
            <a:ext cx="6178605" cy="52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TextBox 19"/>
          <p:cNvSpPr txBox="1"/>
          <p:nvPr/>
        </p:nvSpPr>
        <p:spPr>
          <a:xfrm>
            <a:off x="19278600" y="31047830"/>
            <a:ext cx="228600" cy="307777"/>
          </a:xfrm>
          <a:prstGeom prst="rect">
            <a:avLst/>
          </a:prstGeom>
          <a:noFill/>
        </p:spPr>
        <p:txBody>
          <a:bodyPr wrap="square" rtlCol="0">
            <a:spAutoFit/>
          </a:bodyPr>
          <a:lstStyle/>
          <a:p>
            <a:r>
              <a:rPr lang="en-US" sz="1400" dirty="0"/>
              <a:t>*</a:t>
            </a:r>
          </a:p>
        </p:txBody>
      </p:sp>
      <p:sp>
        <p:nvSpPr>
          <p:cNvPr id="27" name="Rectangle 26"/>
          <p:cNvSpPr/>
          <p:nvPr/>
        </p:nvSpPr>
        <p:spPr>
          <a:xfrm>
            <a:off x="37083940" y="14752598"/>
            <a:ext cx="13792199" cy="1015663"/>
          </a:xfrm>
          <a:prstGeom prst="rect">
            <a:avLst/>
          </a:prstGeom>
        </p:spPr>
        <p:txBody>
          <a:bodyPr wrap="square">
            <a:spAutoFit/>
          </a:bodyPr>
          <a:lstStyle/>
          <a:p>
            <a:r>
              <a:rPr lang="en-US" sz="2000" b="1" dirty="0"/>
              <a:t>Figure 6. ChPD1-Dap10 &amp; chPD1-CD28 T cells secrete pro-inflammatory cytokines when cultured with Resveratrol. </a:t>
            </a:r>
            <a:r>
              <a:rPr lang="en-US" sz="2000" dirty="0"/>
              <a:t>After 24hr of co-culture, cytokine secretion was measured using ELISA or </a:t>
            </a:r>
            <a:r>
              <a:rPr lang="en-US" sz="2000" dirty="0" err="1"/>
              <a:t>LegendPlex</a:t>
            </a:r>
            <a:r>
              <a:rPr lang="en-US" sz="2000" dirty="0"/>
              <a:t> Analysis. Data representative of at least two replicates and are shown as averages and standard deviations of triplicates.</a:t>
            </a:r>
            <a:endParaRPr lang="en-US" sz="2000" b="1" dirty="0"/>
          </a:p>
        </p:txBody>
      </p:sp>
      <p:sp>
        <p:nvSpPr>
          <p:cNvPr id="28" name="Rectangle 27"/>
          <p:cNvSpPr/>
          <p:nvPr/>
        </p:nvSpPr>
        <p:spPr>
          <a:xfrm>
            <a:off x="44523636" y="25206105"/>
            <a:ext cx="6073164" cy="2246769"/>
          </a:xfrm>
          <a:prstGeom prst="rect">
            <a:avLst/>
          </a:prstGeom>
        </p:spPr>
        <p:txBody>
          <a:bodyPr wrap="square">
            <a:spAutoFit/>
          </a:bodyPr>
          <a:lstStyle/>
          <a:p>
            <a:r>
              <a:rPr lang="en-US" sz="2000" b="1" dirty="0"/>
              <a:t>Figure 8. Resveratrol </a:t>
            </a:r>
            <a:r>
              <a:rPr lang="en-US" sz="2000" b="1" dirty="0" err="1"/>
              <a:t>descreased</a:t>
            </a:r>
            <a:r>
              <a:rPr lang="en-US" sz="2000" b="1" dirty="0"/>
              <a:t> activation of mTOR and AKT in chPD1 T cells. </a:t>
            </a:r>
            <a:r>
              <a:rPr lang="en-US" sz="2000" dirty="0"/>
              <a:t>As</a:t>
            </a:r>
            <a:r>
              <a:rPr lang="en-US" sz="2000" b="1" dirty="0"/>
              <a:t> </a:t>
            </a:r>
            <a:r>
              <a:rPr lang="en-US" sz="2000" dirty="0"/>
              <a:t>resveratrol increased, there was a reduction of A. mTORc1 and B. AKT phosphorylation, but not total mTOR or AKT proteins. Data are representative of two biological repeats and are shown as averages and standard deviations or triplicates. * indicates that P&lt; 0.05 compared to media.</a:t>
            </a:r>
          </a:p>
        </p:txBody>
      </p:sp>
      <p:sp>
        <p:nvSpPr>
          <p:cNvPr id="60" name="Rectangle 59"/>
          <p:cNvSpPr/>
          <p:nvPr/>
        </p:nvSpPr>
        <p:spPr>
          <a:xfrm>
            <a:off x="15738359" y="15758837"/>
            <a:ext cx="15214576" cy="707813"/>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Results</a:t>
            </a:r>
          </a:p>
        </p:txBody>
      </p:sp>
      <p:sp>
        <p:nvSpPr>
          <p:cNvPr id="63" name="Rectangle 62"/>
          <p:cNvSpPr/>
          <p:nvPr/>
        </p:nvSpPr>
        <p:spPr>
          <a:xfrm>
            <a:off x="32322285" y="5608837"/>
            <a:ext cx="18456302" cy="7392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Results</a:t>
            </a:r>
          </a:p>
        </p:txBody>
      </p:sp>
      <p:pic>
        <p:nvPicPr>
          <p:cNvPr id="23" name="Picture 2" descr="mage result for tbet blimp memory"/>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10031115" y="27603060"/>
            <a:ext cx="5361673" cy="6359193"/>
          </a:xfrm>
          <a:prstGeom prst="rect">
            <a:avLst/>
          </a:prstGeom>
          <a:noFill/>
          <a:ln>
            <a:solidFill>
              <a:schemeClr val="bg1"/>
            </a:solidFill>
          </a:ln>
          <a:extLst>
            <a:ext uri="{909E8E84-426E-40DD-AFC4-6F175D3DCCD1}">
              <a14:hiddenFill xmlns:a14="http://schemas.microsoft.com/office/drawing/2010/main">
                <a:solidFill>
                  <a:srgbClr val="FFFFFF"/>
                </a:solidFill>
              </a14:hiddenFill>
            </a:ext>
          </a:extLst>
        </p:spPr>
      </p:pic>
      <p:pic>
        <p:nvPicPr>
          <p:cNvPr id="24" name="Picture 23"/>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975466" y="19094120"/>
            <a:ext cx="7450176" cy="6926114"/>
          </a:xfrm>
          <a:prstGeom prst="rect">
            <a:avLst/>
          </a:prstGeom>
        </p:spPr>
      </p:pic>
      <p:sp>
        <p:nvSpPr>
          <p:cNvPr id="69" name="Rectangle 68"/>
          <p:cNvSpPr/>
          <p:nvPr/>
        </p:nvSpPr>
        <p:spPr>
          <a:xfrm>
            <a:off x="32304483" y="30266697"/>
            <a:ext cx="18456302" cy="7392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Conclusions</a:t>
            </a:r>
          </a:p>
        </p:txBody>
      </p:sp>
      <p:sp>
        <p:nvSpPr>
          <p:cNvPr id="70" name="Rectangle 69"/>
          <p:cNvSpPr/>
          <p:nvPr/>
        </p:nvSpPr>
        <p:spPr>
          <a:xfrm>
            <a:off x="32544825" y="34489271"/>
            <a:ext cx="18456302" cy="739231"/>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t>Acknowledgements </a:t>
            </a:r>
          </a:p>
        </p:txBody>
      </p:sp>
      <p:grpSp>
        <p:nvGrpSpPr>
          <p:cNvPr id="103" name="Group 102"/>
          <p:cNvGrpSpPr/>
          <p:nvPr/>
        </p:nvGrpSpPr>
        <p:grpSpPr>
          <a:xfrm>
            <a:off x="17940721" y="6668913"/>
            <a:ext cx="11613292" cy="6356558"/>
            <a:chOff x="17856288" y="6400400"/>
            <a:chExt cx="11613292" cy="6356558"/>
          </a:xfrm>
        </p:grpSpPr>
        <p:pic>
          <p:nvPicPr>
            <p:cNvPr id="19" name="Picture 2"/>
            <p:cNvPicPr>
              <a:picLocks noChangeAspect="1" noChangeArrowheads="1"/>
            </p:cNvPicPr>
            <p:nvPr/>
          </p:nvPicPr>
          <p:blipFill rotWithShape="1">
            <a:blip r:embed="rId29">
              <a:extLst>
                <a:ext uri="{28A0092B-C50C-407E-A947-70E740481C1C}">
                  <a14:useLocalDpi xmlns:a14="http://schemas.microsoft.com/office/drawing/2010/main" val="0"/>
                </a:ext>
              </a:extLst>
            </a:blip>
            <a:srcRect l="-1" t="-1249" r="-4590" b="84651"/>
            <a:stretch/>
          </p:blipFill>
          <p:spPr bwMode="auto">
            <a:xfrm>
              <a:off x="18489889" y="6400400"/>
              <a:ext cx="10202913" cy="5454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rotWithShape="1">
            <a:blip r:embed="rId29">
              <a:extLst>
                <a:ext uri="{28A0092B-C50C-407E-A947-70E740481C1C}">
                  <a14:useLocalDpi xmlns:a14="http://schemas.microsoft.com/office/drawing/2010/main" val="0"/>
                </a:ext>
              </a:extLst>
            </a:blip>
            <a:srcRect l="12789" t="13303" r="60410"/>
            <a:stretch/>
          </p:blipFill>
          <p:spPr bwMode="auto">
            <a:xfrm>
              <a:off x="22397911" y="6853464"/>
              <a:ext cx="2614480" cy="2848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6" name="Straight Arrow Connector 65"/>
            <p:cNvCxnSpPr/>
            <p:nvPr/>
          </p:nvCxnSpPr>
          <p:spPr>
            <a:xfrm flipH="1">
              <a:off x="23502925" y="9992504"/>
              <a:ext cx="252" cy="13428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3" name="Straight Arrow Connector 72"/>
            <p:cNvCxnSpPr/>
            <p:nvPr/>
          </p:nvCxnSpPr>
          <p:spPr>
            <a:xfrm>
              <a:off x="24751129" y="9910187"/>
              <a:ext cx="852071" cy="1328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4" name="Straight Arrow Connector 73"/>
            <p:cNvCxnSpPr/>
            <p:nvPr/>
          </p:nvCxnSpPr>
          <p:spPr>
            <a:xfrm>
              <a:off x="25595819" y="9479283"/>
              <a:ext cx="1302885" cy="7930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2" name="Straight Arrow Connector 81"/>
            <p:cNvCxnSpPr/>
            <p:nvPr/>
          </p:nvCxnSpPr>
          <p:spPr>
            <a:xfrm flipH="1">
              <a:off x="19992280" y="9489953"/>
              <a:ext cx="1567785" cy="8313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84" name="Straight Arrow Connector 83"/>
            <p:cNvCxnSpPr/>
            <p:nvPr/>
          </p:nvCxnSpPr>
          <p:spPr>
            <a:xfrm flipH="1">
              <a:off x="21301405" y="9939457"/>
              <a:ext cx="987976" cy="12987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92" name="Rounded Rectangle 91"/>
            <p:cNvSpPr/>
            <p:nvPr/>
          </p:nvSpPr>
          <p:spPr>
            <a:xfrm>
              <a:off x="17856288" y="10267972"/>
              <a:ext cx="1947948" cy="10068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Proliferation</a:t>
              </a:r>
            </a:p>
          </p:txBody>
        </p:sp>
        <p:sp>
          <p:nvSpPr>
            <p:cNvPr id="98" name="Rounded Rectangle 97"/>
            <p:cNvSpPr/>
            <p:nvPr/>
          </p:nvSpPr>
          <p:spPr>
            <a:xfrm>
              <a:off x="19671983" y="11496583"/>
              <a:ext cx="1947948" cy="10068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Viability</a:t>
              </a:r>
            </a:p>
          </p:txBody>
        </p:sp>
        <p:sp>
          <p:nvSpPr>
            <p:cNvPr id="99" name="Rounded Rectangle 98"/>
            <p:cNvSpPr/>
            <p:nvPr/>
          </p:nvSpPr>
          <p:spPr>
            <a:xfrm>
              <a:off x="22496835" y="11750135"/>
              <a:ext cx="1947948" cy="10068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Cytokine secretion</a:t>
              </a:r>
            </a:p>
          </p:txBody>
        </p:sp>
        <p:sp>
          <p:nvSpPr>
            <p:cNvPr id="100" name="Rounded Rectangle 99"/>
            <p:cNvSpPr/>
            <p:nvPr/>
          </p:nvSpPr>
          <p:spPr>
            <a:xfrm>
              <a:off x="25384952" y="11492153"/>
              <a:ext cx="1947948" cy="10068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Gene expression</a:t>
              </a:r>
            </a:p>
          </p:txBody>
        </p:sp>
        <p:sp>
          <p:nvSpPr>
            <p:cNvPr id="101" name="Rounded Rectangle 100"/>
            <p:cNvSpPr/>
            <p:nvPr/>
          </p:nvSpPr>
          <p:spPr>
            <a:xfrm>
              <a:off x="27101286" y="10198846"/>
              <a:ext cx="2368294" cy="100682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Protein Phosphorylation</a:t>
              </a:r>
            </a:p>
          </p:txBody>
        </p:sp>
      </p:grpSp>
      <p:sp>
        <p:nvSpPr>
          <p:cNvPr id="104" name="TextBox 103"/>
          <p:cNvSpPr txBox="1"/>
          <p:nvPr/>
        </p:nvSpPr>
        <p:spPr>
          <a:xfrm>
            <a:off x="10031115" y="34415619"/>
            <a:ext cx="5361673" cy="707886"/>
          </a:xfrm>
          <a:prstGeom prst="rect">
            <a:avLst/>
          </a:prstGeom>
          <a:noFill/>
        </p:spPr>
        <p:txBody>
          <a:bodyPr wrap="square" rtlCol="0">
            <a:spAutoFit/>
          </a:bodyPr>
          <a:lstStyle/>
          <a:p>
            <a:r>
              <a:rPr lang="en-US" sz="2000" b="1" dirty="0"/>
              <a:t>Figure 3. </a:t>
            </a:r>
            <a:r>
              <a:rPr lang="en-US" sz="2000" dirty="0"/>
              <a:t> </a:t>
            </a:r>
            <a:r>
              <a:rPr lang="en-US" sz="2000" dirty="0" err="1"/>
              <a:t>Tbet</a:t>
            </a:r>
            <a:r>
              <a:rPr lang="en-US" sz="2000" dirty="0"/>
              <a:t>, Blimp-1 and </a:t>
            </a:r>
            <a:r>
              <a:rPr lang="en-US" sz="2000" dirty="0" err="1"/>
              <a:t>Eomes</a:t>
            </a:r>
            <a:r>
              <a:rPr lang="en-US" sz="2000" dirty="0"/>
              <a:t> control differentiation of memory T cells.</a:t>
            </a:r>
            <a:endParaRPr lang="en-US" sz="2000" b="1" dirty="0"/>
          </a:p>
        </p:txBody>
      </p:sp>
      <p:pic>
        <p:nvPicPr>
          <p:cNvPr id="108" name="Picture 107"/>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32680689" y="14923708"/>
            <a:ext cx="3607974" cy="409997"/>
          </a:xfrm>
          <a:prstGeom prst="rect">
            <a:avLst/>
          </a:prstGeom>
        </p:spPr>
      </p:pic>
      <p:sp>
        <p:nvSpPr>
          <p:cNvPr id="109" name="TextBox 108"/>
          <p:cNvSpPr txBox="1"/>
          <p:nvPr/>
        </p:nvSpPr>
        <p:spPr>
          <a:xfrm>
            <a:off x="44768900" y="16625677"/>
            <a:ext cx="5607279" cy="2862322"/>
          </a:xfrm>
          <a:prstGeom prst="rect">
            <a:avLst/>
          </a:prstGeom>
          <a:noFill/>
        </p:spPr>
        <p:txBody>
          <a:bodyPr wrap="square" rtlCol="0">
            <a:spAutoFit/>
          </a:bodyPr>
          <a:lstStyle/>
          <a:p>
            <a:r>
              <a:rPr lang="en-US" sz="2000" b="1" dirty="0"/>
              <a:t>Figure 7. Resveratrol alters gene expression of transcription factors controlling memory cell differentiation. </a:t>
            </a:r>
            <a:r>
              <a:rPr lang="en-US" sz="2000" dirty="0"/>
              <a:t>Resveratrol reduced expression of A. T-bet and BLIMP-1 transcription factors, and B. increased expression of Bcl-6 and </a:t>
            </a:r>
            <a:r>
              <a:rPr lang="en-US" sz="2000" dirty="0" err="1"/>
              <a:t>Eomes</a:t>
            </a:r>
            <a:r>
              <a:rPr lang="en-US" sz="2000" dirty="0"/>
              <a:t> transcription factors</a:t>
            </a:r>
            <a:r>
              <a:rPr lang="en-US" sz="2000" b="1" dirty="0"/>
              <a:t>. </a:t>
            </a:r>
            <a:r>
              <a:rPr lang="en-US" sz="2000" dirty="0"/>
              <a:t>Data shown are representative of at least two replicates and are shown as averages and standard deviations of triplicates. </a:t>
            </a:r>
            <a:r>
              <a:rPr lang="en-US" sz="2000" b="1" dirty="0"/>
              <a:t> </a:t>
            </a:r>
            <a:r>
              <a:rPr lang="en-US" sz="2000" dirty="0"/>
              <a:t>* indicates that P&lt; 0.05 compared to media.</a:t>
            </a:r>
            <a:endParaRPr lang="en-US" sz="2000" b="1" dirty="0"/>
          </a:p>
        </p:txBody>
      </p:sp>
      <p:sp>
        <p:nvSpPr>
          <p:cNvPr id="110" name="TextBox 109"/>
          <p:cNvSpPr txBox="1"/>
          <p:nvPr/>
        </p:nvSpPr>
        <p:spPr>
          <a:xfrm>
            <a:off x="21042831" y="13950244"/>
            <a:ext cx="7631439" cy="1754326"/>
          </a:xfrm>
          <a:prstGeom prst="rect">
            <a:avLst/>
          </a:prstGeom>
          <a:noFill/>
          <a:ln>
            <a:noFill/>
          </a:ln>
        </p:spPr>
        <p:txBody>
          <a:bodyPr wrap="square" rtlCol="0">
            <a:spAutoFit/>
          </a:bodyPr>
          <a:lstStyle/>
          <a:p>
            <a:r>
              <a:rPr lang="en-US" sz="2800" dirty="0"/>
              <a:t>Cell Lines: </a:t>
            </a:r>
          </a:p>
          <a:p>
            <a:pPr marL="342900" indent="-342900">
              <a:buFont typeface="Arial" charset="0"/>
              <a:buChar char="•"/>
            </a:pPr>
            <a:r>
              <a:rPr lang="en-US" sz="2800" dirty="0"/>
              <a:t>GL26I, GL26 &amp; CT-2A (Glioblastoma)</a:t>
            </a:r>
          </a:p>
          <a:p>
            <a:pPr marL="342900" indent="-342900">
              <a:buFont typeface="Arial" charset="0"/>
              <a:buChar char="•"/>
            </a:pPr>
            <a:r>
              <a:rPr lang="en-US" sz="2800" dirty="0"/>
              <a:t>E0771 (Breast)</a:t>
            </a:r>
          </a:p>
          <a:p>
            <a:pPr marL="342900" indent="-342900">
              <a:buFont typeface="Arial" charset="0"/>
              <a:buChar char="•"/>
            </a:pPr>
            <a:endParaRPr lang="en-US" sz="2400" dirty="0"/>
          </a:p>
        </p:txBody>
      </p:sp>
      <p:sp>
        <p:nvSpPr>
          <p:cNvPr id="115" name="TextBox 114"/>
          <p:cNvSpPr txBox="1"/>
          <p:nvPr/>
        </p:nvSpPr>
        <p:spPr>
          <a:xfrm>
            <a:off x="32891968" y="23183910"/>
            <a:ext cx="638057" cy="461665"/>
          </a:xfrm>
          <a:prstGeom prst="rect">
            <a:avLst/>
          </a:prstGeom>
          <a:noFill/>
        </p:spPr>
        <p:txBody>
          <a:bodyPr wrap="square" rtlCol="0">
            <a:spAutoFit/>
          </a:bodyPr>
          <a:lstStyle/>
          <a:p>
            <a:r>
              <a:rPr lang="en-US" sz="2400" dirty="0"/>
              <a:t>A.</a:t>
            </a:r>
          </a:p>
        </p:txBody>
      </p:sp>
      <p:sp>
        <p:nvSpPr>
          <p:cNvPr id="116" name="TextBox 115"/>
          <p:cNvSpPr txBox="1"/>
          <p:nvPr/>
        </p:nvSpPr>
        <p:spPr>
          <a:xfrm>
            <a:off x="32889600" y="26664421"/>
            <a:ext cx="638057" cy="461665"/>
          </a:xfrm>
          <a:prstGeom prst="rect">
            <a:avLst/>
          </a:prstGeom>
          <a:noFill/>
        </p:spPr>
        <p:txBody>
          <a:bodyPr wrap="square" rtlCol="0">
            <a:spAutoFit/>
          </a:bodyPr>
          <a:lstStyle/>
          <a:p>
            <a:r>
              <a:rPr lang="en-US" sz="2400" dirty="0"/>
              <a:t>B.</a:t>
            </a:r>
          </a:p>
        </p:txBody>
      </p:sp>
      <p:pic>
        <p:nvPicPr>
          <p:cNvPr id="117" name="Picture 4"/>
          <p:cNvPicPr>
            <a:picLocks noChangeAspect="1" noChangeArrowheads="1"/>
          </p:cNvPicPr>
          <p:nvPr/>
        </p:nvPicPr>
        <p:blipFill rotWithShape="1">
          <a:blip r:embed="rId26">
            <a:extLst>
              <a:ext uri="{28A0092B-C50C-407E-A947-70E740481C1C}">
                <a14:useLocalDpi xmlns:a14="http://schemas.microsoft.com/office/drawing/2010/main" val="0"/>
              </a:ext>
            </a:extLst>
          </a:blip>
          <a:srcRect t="88604"/>
          <a:stretch/>
        </p:blipFill>
        <p:spPr bwMode="auto">
          <a:xfrm>
            <a:off x="43790982" y="19468038"/>
            <a:ext cx="6178605" cy="52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9" name="chart"/>
          <p:cNvPicPr>
            <a:picLocks noChangeAspect="1"/>
          </p:cNvPicPr>
          <p:nvPr/>
        </p:nvPicPr>
        <p:blipFill>
          <a:blip r:embed="rId31"/>
          <a:stretch>
            <a:fillRect/>
          </a:stretch>
        </p:blipFill>
        <p:spPr>
          <a:xfrm>
            <a:off x="27126476" y="18191869"/>
            <a:ext cx="547426" cy="730621"/>
          </a:xfrm>
          <a:prstGeom prst="rect">
            <a:avLst/>
          </a:prstGeom>
        </p:spPr>
      </p:pic>
      <p:pic>
        <p:nvPicPr>
          <p:cNvPr id="120" name="chart"/>
          <p:cNvPicPr>
            <a:picLocks noChangeAspect="1"/>
          </p:cNvPicPr>
          <p:nvPr/>
        </p:nvPicPr>
        <p:blipFill>
          <a:blip r:embed="rId31"/>
          <a:stretch>
            <a:fillRect/>
          </a:stretch>
        </p:blipFill>
        <p:spPr>
          <a:xfrm>
            <a:off x="24864445" y="17608665"/>
            <a:ext cx="547426" cy="730621"/>
          </a:xfrm>
          <a:prstGeom prst="rect">
            <a:avLst/>
          </a:prstGeom>
        </p:spPr>
      </p:pic>
      <p:pic>
        <p:nvPicPr>
          <p:cNvPr id="121" name="chart"/>
          <p:cNvPicPr>
            <a:picLocks noChangeAspect="1"/>
          </p:cNvPicPr>
          <p:nvPr/>
        </p:nvPicPr>
        <p:blipFill>
          <a:blip r:embed="rId31"/>
          <a:stretch>
            <a:fillRect/>
          </a:stretch>
        </p:blipFill>
        <p:spPr>
          <a:xfrm>
            <a:off x="25749717" y="17815321"/>
            <a:ext cx="547426" cy="730621"/>
          </a:xfrm>
          <a:prstGeom prst="rect">
            <a:avLst/>
          </a:prstGeom>
        </p:spPr>
      </p:pic>
      <p:pic>
        <p:nvPicPr>
          <p:cNvPr id="122" name="chart"/>
          <p:cNvPicPr>
            <a:picLocks noChangeAspect="1"/>
          </p:cNvPicPr>
          <p:nvPr/>
        </p:nvPicPr>
        <p:blipFill>
          <a:blip r:embed="rId31"/>
          <a:stretch>
            <a:fillRect/>
          </a:stretch>
        </p:blipFill>
        <p:spPr>
          <a:xfrm>
            <a:off x="26403214" y="17960867"/>
            <a:ext cx="547426" cy="730621"/>
          </a:xfrm>
          <a:prstGeom prst="rect">
            <a:avLst/>
          </a:prstGeom>
        </p:spPr>
      </p:pic>
      <p:sp>
        <p:nvSpPr>
          <p:cNvPr id="8" name="TextBox 7">
            <a:extLst>
              <a:ext uri="{FF2B5EF4-FFF2-40B4-BE49-F238E27FC236}">
                <a16:creationId xmlns:a16="http://schemas.microsoft.com/office/drawing/2014/main" id="{CBFB3EA3-229A-EF45-A6B8-BC156AFBBDF4}"/>
              </a:ext>
            </a:extLst>
          </p:cNvPr>
          <p:cNvSpPr txBox="1"/>
          <p:nvPr/>
        </p:nvSpPr>
        <p:spPr>
          <a:xfrm>
            <a:off x="18973800" y="18339286"/>
            <a:ext cx="304800" cy="461665"/>
          </a:xfrm>
          <a:prstGeom prst="rect">
            <a:avLst/>
          </a:prstGeom>
          <a:noFill/>
        </p:spPr>
        <p:txBody>
          <a:bodyPr wrap="square" rtlCol="0">
            <a:spAutoFit/>
          </a:bodyPr>
          <a:lstStyle/>
          <a:p>
            <a:r>
              <a:rPr lang="en-US" sz="2400" dirty="0"/>
              <a:t>*</a:t>
            </a:r>
          </a:p>
        </p:txBody>
      </p:sp>
      <p:sp>
        <p:nvSpPr>
          <p:cNvPr id="11" name="TextBox 10">
            <a:extLst>
              <a:ext uri="{FF2B5EF4-FFF2-40B4-BE49-F238E27FC236}">
                <a16:creationId xmlns:a16="http://schemas.microsoft.com/office/drawing/2014/main" id="{77121CD7-94DF-E848-A084-F2CEBF4C7857}"/>
              </a:ext>
            </a:extLst>
          </p:cNvPr>
          <p:cNvSpPr txBox="1"/>
          <p:nvPr/>
        </p:nvSpPr>
        <p:spPr>
          <a:xfrm>
            <a:off x="21336000" y="31201718"/>
            <a:ext cx="308498" cy="400110"/>
          </a:xfrm>
          <a:prstGeom prst="rect">
            <a:avLst/>
          </a:prstGeom>
          <a:noFill/>
        </p:spPr>
        <p:txBody>
          <a:bodyPr wrap="square" rtlCol="0">
            <a:spAutoFit/>
          </a:bodyPr>
          <a:lstStyle/>
          <a:p>
            <a:r>
              <a:rPr lang="en-US" sz="2000" dirty="0"/>
              <a:t>*</a:t>
            </a:r>
          </a:p>
        </p:txBody>
      </p:sp>
      <p:sp>
        <p:nvSpPr>
          <p:cNvPr id="14" name="TextBox 13">
            <a:extLst>
              <a:ext uri="{FF2B5EF4-FFF2-40B4-BE49-F238E27FC236}">
                <a16:creationId xmlns:a16="http://schemas.microsoft.com/office/drawing/2014/main" id="{E259C595-4F4D-F74A-B85A-CA1D048E5121}"/>
              </a:ext>
            </a:extLst>
          </p:cNvPr>
          <p:cNvSpPr txBox="1"/>
          <p:nvPr/>
        </p:nvSpPr>
        <p:spPr>
          <a:xfrm>
            <a:off x="32889600" y="16180864"/>
            <a:ext cx="662996" cy="461665"/>
          </a:xfrm>
          <a:prstGeom prst="rect">
            <a:avLst/>
          </a:prstGeom>
          <a:noFill/>
        </p:spPr>
        <p:txBody>
          <a:bodyPr wrap="square" rtlCol="0">
            <a:spAutoFit/>
          </a:bodyPr>
          <a:lstStyle/>
          <a:p>
            <a:r>
              <a:rPr lang="en-US" sz="2400" dirty="0"/>
              <a:t>A.</a:t>
            </a:r>
          </a:p>
        </p:txBody>
      </p:sp>
      <p:sp>
        <p:nvSpPr>
          <p:cNvPr id="21" name="TextBox 20">
            <a:extLst>
              <a:ext uri="{FF2B5EF4-FFF2-40B4-BE49-F238E27FC236}">
                <a16:creationId xmlns:a16="http://schemas.microsoft.com/office/drawing/2014/main" id="{42483608-0BDE-E145-B61A-27A79411802F}"/>
              </a:ext>
            </a:extLst>
          </p:cNvPr>
          <p:cNvSpPr txBox="1"/>
          <p:nvPr/>
        </p:nvSpPr>
        <p:spPr>
          <a:xfrm>
            <a:off x="32909814" y="19661375"/>
            <a:ext cx="655096" cy="461665"/>
          </a:xfrm>
          <a:prstGeom prst="rect">
            <a:avLst/>
          </a:prstGeom>
          <a:noFill/>
        </p:spPr>
        <p:txBody>
          <a:bodyPr wrap="square" rtlCol="0">
            <a:spAutoFit/>
          </a:bodyPr>
          <a:lstStyle/>
          <a:p>
            <a:r>
              <a:rPr lang="en-US" sz="2400" dirty="0"/>
              <a:t>B.</a:t>
            </a:r>
          </a:p>
        </p:txBody>
      </p:sp>
      <p:sp>
        <p:nvSpPr>
          <p:cNvPr id="22" name="TextBox 21">
            <a:extLst>
              <a:ext uri="{FF2B5EF4-FFF2-40B4-BE49-F238E27FC236}">
                <a16:creationId xmlns:a16="http://schemas.microsoft.com/office/drawing/2014/main" id="{DF84109F-8B9C-1343-981D-1EBC9A4277AD}"/>
              </a:ext>
            </a:extLst>
          </p:cNvPr>
          <p:cNvSpPr txBox="1"/>
          <p:nvPr/>
        </p:nvSpPr>
        <p:spPr>
          <a:xfrm>
            <a:off x="15925800" y="17345764"/>
            <a:ext cx="715724" cy="461665"/>
          </a:xfrm>
          <a:prstGeom prst="rect">
            <a:avLst/>
          </a:prstGeom>
          <a:noFill/>
        </p:spPr>
        <p:txBody>
          <a:bodyPr wrap="square" rtlCol="0">
            <a:spAutoFit/>
          </a:bodyPr>
          <a:lstStyle/>
          <a:p>
            <a:r>
              <a:rPr lang="en-US" sz="2400" dirty="0"/>
              <a:t>A.</a:t>
            </a:r>
          </a:p>
        </p:txBody>
      </p:sp>
      <p:sp>
        <p:nvSpPr>
          <p:cNvPr id="25" name="TextBox 24">
            <a:extLst>
              <a:ext uri="{FF2B5EF4-FFF2-40B4-BE49-F238E27FC236}">
                <a16:creationId xmlns:a16="http://schemas.microsoft.com/office/drawing/2014/main" id="{5BAA5F54-EF26-6B45-A114-253863C9D8CB}"/>
              </a:ext>
            </a:extLst>
          </p:cNvPr>
          <p:cNvSpPr txBox="1"/>
          <p:nvPr/>
        </p:nvSpPr>
        <p:spPr>
          <a:xfrm>
            <a:off x="15925800" y="21859101"/>
            <a:ext cx="533400" cy="461665"/>
          </a:xfrm>
          <a:prstGeom prst="rect">
            <a:avLst/>
          </a:prstGeom>
          <a:noFill/>
        </p:spPr>
        <p:txBody>
          <a:bodyPr wrap="square" rtlCol="0">
            <a:spAutoFit/>
          </a:bodyPr>
          <a:lstStyle/>
          <a:p>
            <a:r>
              <a:rPr lang="en-US" sz="2400" dirty="0"/>
              <a:t>B.</a:t>
            </a:r>
          </a:p>
        </p:txBody>
      </p:sp>
      <p:pic>
        <p:nvPicPr>
          <p:cNvPr id="83" name="chart">
            <a:extLst>
              <a:ext uri="{FF2B5EF4-FFF2-40B4-BE49-F238E27FC236}">
                <a16:creationId xmlns:a16="http://schemas.microsoft.com/office/drawing/2014/main" id="{B0EF7DC5-FD1E-49E2-BA3F-004DEA5B4DD6}"/>
              </a:ext>
            </a:extLst>
          </p:cNvPr>
          <p:cNvPicPr>
            <a:picLocks noChangeAspect="1"/>
          </p:cNvPicPr>
          <p:nvPr/>
        </p:nvPicPr>
        <p:blipFill>
          <a:blip r:embed="rId31"/>
          <a:stretch>
            <a:fillRect/>
          </a:stretch>
        </p:blipFill>
        <p:spPr>
          <a:xfrm>
            <a:off x="34921014" y="17199835"/>
            <a:ext cx="547426" cy="730621"/>
          </a:xfrm>
          <a:prstGeom prst="rect">
            <a:avLst/>
          </a:prstGeom>
        </p:spPr>
      </p:pic>
      <p:pic>
        <p:nvPicPr>
          <p:cNvPr id="85" name="chart">
            <a:extLst>
              <a:ext uri="{FF2B5EF4-FFF2-40B4-BE49-F238E27FC236}">
                <a16:creationId xmlns:a16="http://schemas.microsoft.com/office/drawing/2014/main" id="{02207FD5-9454-4EB1-B8CA-4A46E8679314}"/>
              </a:ext>
            </a:extLst>
          </p:cNvPr>
          <p:cNvPicPr>
            <a:picLocks noChangeAspect="1"/>
          </p:cNvPicPr>
          <p:nvPr/>
        </p:nvPicPr>
        <p:blipFill>
          <a:blip r:embed="rId31"/>
          <a:stretch>
            <a:fillRect/>
          </a:stretch>
        </p:blipFill>
        <p:spPr>
          <a:xfrm>
            <a:off x="35804506" y="17400193"/>
            <a:ext cx="547426" cy="730621"/>
          </a:xfrm>
          <a:prstGeom prst="rect">
            <a:avLst/>
          </a:prstGeom>
        </p:spPr>
      </p:pic>
      <p:pic>
        <p:nvPicPr>
          <p:cNvPr id="86" name="chart">
            <a:extLst>
              <a:ext uri="{FF2B5EF4-FFF2-40B4-BE49-F238E27FC236}">
                <a16:creationId xmlns:a16="http://schemas.microsoft.com/office/drawing/2014/main" id="{D2F9160E-33C1-486E-A977-42317317091B}"/>
              </a:ext>
            </a:extLst>
          </p:cNvPr>
          <p:cNvPicPr>
            <a:picLocks noChangeAspect="1"/>
          </p:cNvPicPr>
          <p:nvPr/>
        </p:nvPicPr>
        <p:blipFill>
          <a:blip r:embed="rId31"/>
          <a:stretch>
            <a:fillRect/>
          </a:stretch>
        </p:blipFill>
        <p:spPr>
          <a:xfrm>
            <a:off x="36899819" y="17980633"/>
            <a:ext cx="547426" cy="730621"/>
          </a:xfrm>
          <a:prstGeom prst="rect">
            <a:avLst/>
          </a:prstGeom>
        </p:spPr>
      </p:pic>
      <p:pic>
        <p:nvPicPr>
          <p:cNvPr id="87" name="chart">
            <a:extLst>
              <a:ext uri="{FF2B5EF4-FFF2-40B4-BE49-F238E27FC236}">
                <a16:creationId xmlns:a16="http://schemas.microsoft.com/office/drawing/2014/main" id="{C5956F3F-75BB-4FE2-8A83-C3E7AFF8E68B}"/>
              </a:ext>
            </a:extLst>
          </p:cNvPr>
          <p:cNvPicPr>
            <a:picLocks noChangeAspect="1"/>
          </p:cNvPicPr>
          <p:nvPr/>
        </p:nvPicPr>
        <p:blipFill>
          <a:blip r:embed="rId31"/>
          <a:stretch>
            <a:fillRect/>
          </a:stretch>
        </p:blipFill>
        <p:spPr>
          <a:xfrm>
            <a:off x="34998135" y="16632799"/>
            <a:ext cx="547426" cy="730621"/>
          </a:xfrm>
          <a:prstGeom prst="rect">
            <a:avLst/>
          </a:prstGeom>
        </p:spPr>
      </p:pic>
      <p:pic>
        <p:nvPicPr>
          <p:cNvPr id="88" name="chart">
            <a:extLst>
              <a:ext uri="{FF2B5EF4-FFF2-40B4-BE49-F238E27FC236}">
                <a16:creationId xmlns:a16="http://schemas.microsoft.com/office/drawing/2014/main" id="{AC9D3DEB-98FF-4207-A8A9-D3CC89F8D4B0}"/>
              </a:ext>
            </a:extLst>
          </p:cNvPr>
          <p:cNvPicPr>
            <a:picLocks noChangeAspect="1"/>
          </p:cNvPicPr>
          <p:nvPr/>
        </p:nvPicPr>
        <p:blipFill>
          <a:blip r:embed="rId31"/>
          <a:stretch>
            <a:fillRect/>
          </a:stretch>
        </p:blipFill>
        <p:spPr>
          <a:xfrm>
            <a:off x="35803528" y="16852740"/>
            <a:ext cx="547426" cy="730621"/>
          </a:xfrm>
          <a:prstGeom prst="rect">
            <a:avLst/>
          </a:prstGeom>
        </p:spPr>
      </p:pic>
      <p:pic>
        <p:nvPicPr>
          <p:cNvPr id="89" name="chart">
            <a:extLst>
              <a:ext uri="{FF2B5EF4-FFF2-40B4-BE49-F238E27FC236}">
                <a16:creationId xmlns:a16="http://schemas.microsoft.com/office/drawing/2014/main" id="{F7F66EA4-308F-4AC7-B07C-44036C29E5F6}"/>
              </a:ext>
            </a:extLst>
          </p:cNvPr>
          <p:cNvPicPr>
            <a:picLocks noChangeAspect="1"/>
          </p:cNvPicPr>
          <p:nvPr/>
        </p:nvPicPr>
        <p:blipFill>
          <a:blip r:embed="rId31"/>
          <a:stretch>
            <a:fillRect/>
          </a:stretch>
        </p:blipFill>
        <p:spPr>
          <a:xfrm>
            <a:off x="36947054" y="17163474"/>
            <a:ext cx="547426" cy="730621"/>
          </a:xfrm>
          <a:prstGeom prst="rect">
            <a:avLst/>
          </a:prstGeom>
        </p:spPr>
      </p:pic>
      <p:pic>
        <p:nvPicPr>
          <p:cNvPr id="90" name="chart">
            <a:extLst>
              <a:ext uri="{FF2B5EF4-FFF2-40B4-BE49-F238E27FC236}">
                <a16:creationId xmlns:a16="http://schemas.microsoft.com/office/drawing/2014/main" id="{4E18930F-5D35-4FA2-AC3D-D21958627C95}"/>
              </a:ext>
            </a:extLst>
          </p:cNvPr>
          <p:cNvPicPr>
            <a:picLocks noChangeAspect="1"/>
          </p:cNvPicPr>
          <p:nvPr/>
        </p:nvPicPr>
        <p:blipFill>
          <a:blip r:embed="rId31"/>
          <a:stretch>
            <a:fillRect/>
          </a:stretch>
        </p:blipFill>
        <p:spPr>
          <a:xfrm>
            <a:off x="39480211" y="16998109"/>
            <a:ext cx="547426" cy="730621"/>
          </a:xfrm>
          <a:prstGeom prst="rect">
            <a:avLst/>
          </a:prstGeom>
        </p:spPr>
      </p:pic>
      <p:pic>
        <p:nvPicPr>
          <p:cNvPr id="91" name="chart">
            <a:extLst>
              <a:ext uri="{FF2B5EF4-FFF2-40B4-BE49-F238E27FC236}">
                <a16:creationId xmlns:a16="http://schemas.microsoft.com/office/drawing/2014/main" id="{4FB88FCB-B810-4AFA-8D54-BA94D75B23D3}"/>
              </a:ext>
            </a:extLst>
          </p:cNvPr>
          <p:cNvPicPr>
            <a:picLocks noChangeAspect="1"/>
          </p:cNvPicPr>
          <p:nvPr/>
        </p:nvPicPr>
        <p:blipFill>
          <a:blip r:embed="rId31"/>
          <a:stretch>
            <a:fillRect/>
          </a:stretch>
        </p:blipFill>
        <p:spPr>
          <a:xfrm>
            <a:off x="40559733" y="17826558"/>
            <a:ext cx="547426" cy="730621"/>
          </a:xfrm>
          <a:prstGeom prst="rect">
            <a:avLst/>
          </a:prstGeom>
        </p:spPr>
      </p:pic>
      <p:pic>
        <p:nvPicPr>
          <p:cNvPr id="93" name="chart">
            <a:extLst>
              <a:ext uri="{FF2B5EF4-FFF2-40B4-BE49-F238E27FC236}">
                <a16:creationId xmlns:a16="http://schemas.microsoft.com/office/drawing/2014/main" id="{8A3A9DDC-1F73-41C3-9C55-47B9184D20B9}"/>
              </a:ext>
            </a:extLst>
          </p:cNvPr>
          <p:cNvPicPr>
            <a:picLocks noChangeAspect="1"/>
          </p:cNvPicPr>
          <p:nvPr/>
        </p:nvPicPr>
        <p:blipFill>
          <a:blip r:embed="rId31"/>
          <a:stretch>
            <a:fillRect/>
          </a:stretch>
        </p:blipFill>
        <p:spPr>
          <a:xfrm>
            <a:off x="41744316" y="18160896"/>
            <a:ext cx="547426" cy="730621"/>
          </a:xfrm>
          <a:prstGeom prst="rect">
            <a:avLst/>
          </a:prstGeom>
        </p:spPr>
      </p:pic>
      <p:pic>
        <p:nvPicPr>
          <p:cNvPr id="94" name="chart">
            <a:extLst>
              <a:ext uri="{FF2B5EF4-FFF2-40B4-BE49-F238E27FC236}">
                <a16:creationId xmlns:a16="http://schemas.microsoft.com/office/drawing/2014/main" id="{267A93AE-60EE-4840-B0A0-C039CA29979D}"/>
              </a:ext>
            </a:extLst>
          </p:cNvPr>
          <p:cNvPicPr>
            <a:picLocks noChangeAspect="1"/>
          </p:cNvPicPr>
          <p:nvPr/>
        </p:nvPicPr>
        <p:blipFill>
          <a:blip r:embed="rId31"/>
          <a:stretch>
            <a:fillRect/>
          </a:stretch>
        </p:blipFill>
        <p:spPr>
          <a:xfrm>
            <a:off x="39586016" y="16450711"/>
            <a:ext cx="547426" cy="730621"/>
          </a:xfrm>
          <a:prstGeom prst="rect">
            <a:avLst/>
          </a:prstGeom>
        </p:spPr>
      </p:pic>
      <p:pic>
        <p:nvPicPr>
          <p:cNvPr id="95" name="chart">
            <a:extLst>
              <a:ext uri="{FF2B5EF4-FFF2-40B4-BE49-F238E27FC236}">
                <a16:creationId xmlns:a16="http://schemas.microsoft.com/office/drawing/2014/main" id="{6F79B779-E308-4DA1-BECD-9DF9D06D06EB}"/>
              </a:ext>
            </a:extLst>
          </p:cNvPr>
          <p:cNvPicPr>
            <a:picLocks noChangeAspect="1"/>
          </p:cNvPicPr>
          <p:nvPr/>
        </p:nvPicPr>
        <p:blipFill>
          <a:blip r:embed="rId31"/>
          <a:stretch>
            <a:fillRect/>
          </a:stretch>
        </p:blipFill>
        <p:spPr>
          <a:xfrm>
            <a:off x="40539410" y="16822871"/>
            <a:ext cx="547426" cy="730621"/>
          </a:xfrm>
          <a:prstGeom prst="rect">
            <a:avLst/>
          </a:prstGeom>
        </p:spPr>
      </p:pic>
      <p:pic>
        <p:nvPicPr>
          <p:cNvPr id="96" name="chart">
            <a:extLst>
              <a:ext uri="{FF2B5EF4-FFF2-40B4-BE49-F238E27FC236}">
                <a16:creationId xmlns:a16="http://schemas.microsoft.com/office/drawing/2014/main" id="{553EDB1D-04A6-4A21-A1E2-74B5C24EDB20}"/>
              </a:ext>
            </a:extLst>
          </p:cNvPr>
          <p:cNvPicPr>
            <a:picLocks noChangeAspect="1"/>
          </p:cNvPicPr>
          <p:nvPr/>
        </p:nvPicPr>
        <p:blipFill>
          <a:blip r:embed="rId31"/>
          <a:stretch>
            <a:fillRect/>
          </a:stretch>
        </p:blipFill>
        <p:spPr>
          <a:xfrm>
            <a:off x="41682936" y="17133605"/>
            <a:ext cx="547426" cy="730621"/>
          </a:xfrm>
          <a:prstGeom prst="rect">
            <a:avLst/>
          </a:prstGeom>
        </p:spPr>
      </p:pic>
      <p:pic>
        <p:nvPicPr>
          <p:cNvPr id="97" name="chart">
            <a:extLst>
              <a:ext uri="{FF2B5EF4-FFF2-40B4-BE49-F238E27FC236}">
                <a16:creationId xmlns:a16="http://schemas.microsoft.com/office/drawing/2014/main" id="{EAC6C330-B53B-4BE4-B453-B5A834EBEB65}"/>
              </a:ext>
            </a:extLst>
          </p:cNvPr>
          <p:cNvPicPr>
            <a:picLocks noChangeAspect="1"/>
          </p:cNvPicPr>
          <p:nvPr/>
        </p:nvPicPr>
        <p:blipFill>
          <a:blip r:embed="rId31"/>
          <a:stretch>
            <a:fillRect/>
          </a:stretch>
        </p:blipFill>
        <p:spPr>
          <a:xfrm>
            <a:off x="34900779" y="20852273"/>
            <a:ext cx="547426" cy="730621"/>
          </a:xfrm>
          <a:prstGeom prst="rect">
            <a:avLst/>
          </a:prstGeom>
        </p:spPr>
      </p:pic>
      <p:pic>
        <p:nvPicPr>
          <p:cNvPr id="102" name="chart">
            <a:extLst>
              <a:ext uri="{FF2B5EF4-FFF2-40B4-BE49-F238E27FC236}">
                <a16:creationId xmlns:a16="http://schemas.microsoft.com/office/drawing/2014/main" id="{68DE00E4-BBAF-4679-82AC-1FBDCA879D69}"/>
              </a:ext>
            </a:extLst>
          </p:cNvPr>
          <p:cNvPicPr>
            <a:picLocks noChangeAspect="1"/>
          </p:cNvPicPr>
          <p:nvPr/>
        </p:nvPicPr>
        <p:blipFill>
          <a:blip r:embed="rId31"/>
          <a:stretch>
            <a:fillRect/>
          </a:stretch>
        </p:blipFill>
        <p:spPr>
          <a:xfrm>
            <a:off x="35801249" y="20831601"/>
            <a:ext cx="547426" cy="730621"/>
          </a:xfrm>
          <a:prstGeom prst="rect">
            <a:avLst/>
          </a:prstGeom>
        </p:spPr>
      </p:pic>
      <p:pic>
        <p:nvPicPr>
          <p:cNvPr id="105" name="chart">
            <a:extLst>
              <a:ext uri="{FF2B5EF4-FFF2-40B4-BE49-F238E27FC236}">
                <a16:creationId xmlns:a16="http://schemas.microsoft.com/office/drawing/2014/main" id="{29417AE2-4E14-486B-85EC-93FFBB9D8C5B}"/>
              </a:ext>
            </a:extLst>
          </p:cNvPr>
          <p:cNvPicPr>
            <a:picLocks noChangeAspect="1"/>
          </p:cNvPicPr>
          <p:nvPr/>
        </p:nvPicPr>
        <p:blipFill>
          <a:blip r:embed="rId31"/>
          <a:stretch>
            <a:fillRect/>
          </a:stretch>
        </p:blipFill>
        <p:spPr>
          <a:xfrm>
            <a:off x="36979988" y="20481193"/>
            <a:ext cx="547426" cy="730621"/>
          </a:xfrm>
          <a:prstGeom prst="rect">
            <a:avLst/>
          </a:prstGeom>
        </p:spPr>
      </p:pic>
      <p:pic>
        <p:nvPicPr>
          <p:cNvPr id="106" name="chart">
            <a:extLst>
              <a:ext uri="{FF2B5EF4-FFF2-40B4-BE49-F238E27FC236}">
                <a16:creationId xmlns:a16="http://schemas.microsoft.com/office/drawing/2014/main" id="{E861BCCA-3158-476C-81A3-2B4622C5C51D}"/>
              </a:ext>
            </a:extLst>
          </p:cNvPr>
          <p:cNvPicPr>
            <a:picLocks noChangeAspect="1"/>
          </p:cNvPicPr>
          <p:nvPr/>
        </p:nvPicPr>
        <p:blipFill>
          <a:blip r:embed="rId31"/>
          <a:stretch>
            <a:fillRect/>
          </a:stretch>
        </p:blipFill>
        <p:spPr>
          <a:xfrm>
            <a:off x="35042782" y="21413799"/>
            <a:ext cx="547426" cy="730621"/>
          </a:xfrm>
          <a:prstGeom prst="rect">
            <a:avLst/>
          </a:prstGeom>
        </p:spPr>
      </p:pic>
      <p:pic>
        <p:nvPicPr>
          <p:cNvPr id="107" name="chart">
            <a:extLst>
              <a:ext uri="{FF2B5EF4-FFF2-40B4-BE49-F238E27FC236}">
                <a16:creationId xmlns:a16="http://schemas.microsoft.com/office/drawing/2014/main" id="{96870BE3-AF0E-4C4F-9FAE-2AC20F440030}"/>
              </a:ext>
            </a:extLst>
          </p:cNvPr>
          <p:cNvPicPr>
            <a:picLocks noChangeAspect="1"/>
          </p:cNvPicPr>
          <p:nvPr/>
        </p:nvPicPr>
        <p:blipFill>
          <a:blip r:embed="rId31"/>
          <a:stretch>
            <a:fillRect/>
          </a:stretch>
        </p:blipFill>
        <p:spPr>
          <a:xfrm>
            <a:off x="35785025" y="19885073"/>
            <a:ext cx="547426" cy="730621"/>
          </a:xfrm>
          <a:prstGeom prst="rect">
            <a:avLst/>
          </a:prstGeom>
        </p:spPr>
      </p:pic>
      <p:pic>
        <p:nvPicPr>
          <p:cNvPr id="111" name="chart">
            <a:extLst>
              <a:ext uri="{FF2B5EF4-FFF2-40B4-BE49-F238E27FC236}">
                <a16:creationId xmlns:a16="http://schemas.microsoft.com/office/drawing/2014/main" id="{E92D49A1-E8DC-4EA3-856E-C9BD594F2B3A}"/>
              </a:ext>
            </a:extLst>
          </p:cNvPr>
          <p:cNvPicPr>
            <a:picLocks noChangeAspect="1"/>
          </p:cNvPicPr>
          <p:nvPr/>
        </p:nvPicPr>
        <p:blipFill>
          <a:blip r:embed="rId31"/>
          <a:stretch>
            <a:fillRect/>
          </a:stretch>
        </p:blipFill>
        <p:spPr>
          <a:xfrm>
            <a:off x="37019613" y="19601223"/>
            <a:ext cx="547426" cy="730621"/>
          </a:xfrm>
          <a:prstGeom prst="rect">
            <a:avLst/>
          </a:prstGeom>
        </p:spPr>
      </p:pic>
      <p:pic>
        <p:nvPicPr>
          <p:cNvPr id="112" name="chart">
            <a:extLst>
              <a:ext uri="{FF2B5EF4-FFF2-40B4-BE49-F238E27FC236}">
                <a16:creationId xmlns:a16="http://schemas.microsoft.com/office/drawing/2014/main" id="{3635093F-CCFF-45A5-A53C-BD3203C82AA5}"/>
              </a:ext>
            </a:extLst>
          </p:cNvPr>
          <p:cNvPicPr>
            <a:picLocks noChangeAspect="1"/>
          </p:cNvPicPr>
          <p:nvPr/>
        </p:nvPicPr>
        <p:blipFill>
          <a:blip r:embed="rId31"/>
          <a:stretch>
            <a:fillRect/>
          </a:stretch>
        </p:blipFill>
        <p:spPr>
          <a:xfrm>
            <a:off x="39530798" y="20899273"/>
            <a:ext cx="547426" cy="730621"/>
          </a:xfrm>
          <a:prstGeom prst="rect">
            <a:avLst/>
          </a:prstGeom>
        </p:spPr>
      </p:pic>
      <p:pic>
        <p:nvPicPr>
          <p:cNvPr id="113" name="chart">
            <a:extLst>
              <a:ext uri="{FF2B5EF4-FFF2-40B4-BE49-F238E27FC236}">
                <a16:creationId xmlns:a16="http://schemas.microsoft.com/office/drawing/2014/main" id="{BD414E01-9427-4AC4-ACDE-C54DDE91F508}"/>
              </a:ext>
            </a:extLst>
          </p:cNvPr>
          <p:cNvPicPr>
            <a:picLocks noChangeAspect="1"/>
          </p:cNvPicPr>
          <p:nvPr/>
        </p:nvPicPr>
        <p:blipFill>
          <a:blip r:embed="rId31"/>
          <a:stretch>
            <a:fillRect/>
          </a:stretch>
        </p:blipFill>
        <p:spPr>
          <a:xfrm>
            <a:off x="40559733" y="20642234"/>
            <a:ext cx="547426" cy="730621"/>
          </a:xfrm>
          <a:prstGeom prst="rect">
            <a:avLst/>
          </a:prstGeom>
        </p:spPr>
      </p:pic>
      <p:pic>
        <p:nvPicPr>
          <p:cNvPr id="114" name="chart">
            <a:extLst>
              <a:ext uri="{FF2B5EF4-FFF2-40B4-BE49-F238E27FC236}">
                <a16:creationId xmlns:a16="http://schemas.microsoft.com/office/drawing/2014/main" id="{2E0823FD-F1BB-409F-80E6-FB6C7903618B}"/>
              </a:ext>
            </a:extLst>
          </p:cNvPr>
          <p:cNvPicPr>
            <a:picLocks noChangeAspect="1"/>
          </p:cNvPicPr>
          <p:nvPr/>
        </p:nvPicPr>
        <p:blipFill>
          <a:blip r:embed="rId31"/>
          <a:stretch>
            <a:fillRect/>
          </a:stretch>
        </p:blipFill>
        <p:spPr>
          <a:xfrm>
            <a:off x="41765735" y="20232132"/>
            <a:ext cx="547426" cy="730621"/>
          </a:xfrm>
          <a:prstGeom prst="rect">
            <a:avLst/>
          </a:prstGeom>
        </p:spPr>
      </p:pic>
      <p:pic>
        <p:nvPicPr>
          <p:cNvPr id="118" name="chart">
            <a:extLst>
              <a:ext uri="{FF2B5EF4-FFF2-40B4-BE49-F238E27FC236}">
                <a16:creationId xmlns:a16="http://schemas.microsoft.com/office/drawing/2014/main" id="{6895EE93-B8C1-417A-9771-2616FF85C80B}"/>
              </a:ext>
            </a:extLst>
          </p:cNvPr>
          <p:cNvPicPr>
            <a:picLocks noChangeAspect="1"/>
          </p:cNvPicPr>
          <p:nvPr/>
        </p:nvPicPr>
        <p:blipFill>
          <a:blip r:embed="rId31"/>
          <a:stretch>
            <a:fillRect/>
          </a:stretch>
        </p:blipFill>
        <p:spPr>
          <a:xfrm>
            <a:off x="39663439" y="21185696"/>
            <a:ext cx="547426" cy="730621"/>
          </a:xfrm>
          <a:prstGeom prst="rect">
            <a:avLst/>
          </a:prstGeom>
        </p:spPr>
      </p:pic>
      <p:pic>
        <p:nvPicPr>
          <p:cNvPr id="123" name="chart">
            <a:extLst>
              <a:ext uri="{FF2B5EF4-FFF2-40B4-BE49-F238E27FC236}">
                <a16:creationId xmlns:a16="http://schemas.microsoft.com/office/drawing/2014/main" id="{A649A41E-77FE-4B12-BEF7-D61F287A4930}"/>
              </a:ext>
            </a:extLst>
          </p:cNvPr>
          <p:cNvPicPr>
            <a:picLocks noChangeAspect="1"/>
          </p:cNvPicPr>
          <p:nvPr/>
        </p:nvPicPr>
        <p:blipFill>
          <a:blip r:embed="rId31"/>
          <a:stretch>
            <a:fillRect/>
          </a:stretch>
        </p:blipFill>
        <p:spPr>
          <a:xfrm>
            <a:off x="40559733" y="20328792"/>
            <a:ext cx="547426" cy="730621"/>
          </a:xfrm>
          <a:prstGeom prst="rect">
            <a:avLst/>
          </a:prstGeom>
        </p:spPr>
      </p:pic>
      <p:pic>
        <p:nvPicPr>
          <p:cNvPr id="124" name="chart">
            <a:extLst>
              <a:ext uri="{FF2B5EF4-FFF2-40B4-BE49-F238E27FC236}">
                <a16:creationId xmlns:a16="http://schemas.microsoft.com/office/drawing/2014/main" id="{EB3EF4CD-3044-4931-A363-3C2CE0EB3141}"/>
              </a:ext>
            </a:extLst>
          </p:cNvPr>
          <p:cNvPicPr>
            <a:picLocks noChangeAspect="1"/>
          </p:cNvPicPr>
          <p:nvPr/>
        </p:nvPicPr>
        <p:blipFill>
          <a:blip r:embed="rId31"/>
          <a:stretch>
            <a:fillRect/>
          </a:stretch>
        </p:blipFill>
        <p:spPr>
          <a:xfrm>
            <a:off x="41772976" y="19645773"/>
            <a:ext cx="547426" cy="730621"/>
          </a:xfrm>
          <a:prstGeom prst="rect">
            <a:avLst/>
          </a:prstGeom>
        </p:spPr>
      </p:pic>
      <p:pic>
        <p:nvPicPr>
          <p:cNvPr id="125" name="chart">
            <a:extLst>
              <a:ext uri="{FF2B5EF4-FFF2-40B4-BE49-F238E27FC236}">
                <a16:creationId xmlns:a16="http://schemas.microsoft.com/office/drawing/2014/main" id="{F429EEAF-7C7A-473A-849A-D2D3C3A47F01}"/>
              </a:ext>
            </a:extLst>
          </p:cNvPr>
          <p:cNvPicPr>
            <a:picLocks noChangeAspect="1"/>
          </p:cNvPicPr>
          <p:nvPr/>
        </p:nvPicPr>
        <p:blipFill>
          <a:blip r:embed="rId31"/>
          <a:stretch>
            <a:fillRect/>
          </a:stretch>
        </p:blipFill>
        <p:spPr>
          <a:xfrm>
            <a:off x="34392933" y="24064015"/>
            <a:ext cx="547426" cy="730621"/>
          </a:xfrm>
          <a:prstGeom prst="rect">
            <a:avLst/>
          </a:prstGeom>
        </p:spPr>
      </p:pic>
      <p:pic>
        <p:nvPicPr>
          <p:cNvPr id="126" name="chart">
            <a:extLst>
              <a:ext uri="{FF2B5EF4-FFF2-40B4-BE49-F238E27FC236}">
                <a16:creationId xmlns:a16="http://schemas.microsoft.com/office/drawing/2014/main" id="{D5622B92-F7CB-4C83-A3B1-FC1A1C444177}"/>
              </a:ext>
            </a:extLst>
          </p:cNvPr>
          <p:cNvPicPr>
            <a:picLocks noChangeAspect="1"/>
          </p:cNvPicPr>
          <p:nvPr/>
        </p:nvPicPr>
        <p:blipFill>
          <a:blip r:embed="rId31"/>
          <a:stretch>
            <a:fillRect/>
          </a:stretch>
        </p:blipFill>
        <p:spPr>
          <a:xfrm>
            <a:off x="35865537" y="24735042"/>
            <a:ext cx="547426" cy="730621"/>
          </a:xfrm>
          <a:prstGeom prst="rect">
            <a:avLst/>
          </a:prstGeom>
        </p:spPr>
      </p:pic>
      <p:pic>
        <p:nvPicPr>
          <p:cNvPr id="127" name="chart">
            <a:extLst>
              <a:ext uri="{FF2B5EF4-FFF2-40B4-BE49-F238E27FC236}">
                <a16:creationId xmlns:a16="http://schemas.microsoft.com/office/drawing/2014/main" id="{0BA16C28-129B-4074-8839-30452F939ADB}"/>
              </a:ext>
            </a:extLst>
          </p:cNvPr>
          <p:cNvPicPr>
            <a:picLocks noChangeAspect="1"/>
          </p:cNvPicPr>
          <p:nvPr/>
        </p:nvPicPr>
        <p:blipFill>
          <a:blip r:embed="rId31"/>
          <a:stretch>
            <a:fillRect/>
          </a:stretch>
        </p:blipFill>
        <p:spPr>
          <a:xfrm>
            <a:off x="37727478" y="24856968"/>
            <a:ext cx="547426" cy="730621"/>
          </a:xfrm>
          <a:prstGeom prst="rect">
            <a:avLst/>
          </a:prstGeom>
        </p:spPr>
      </p:pic>
      <p:pic>
        <p:nvPicPr>
          <p:cNvPr id="128" name="chart">
            <a:extLst>
              <a:ext uri="{FF2B5EF4-FFF2-40B4-BE49-F238E27FC236}">
                <a16:creationId xmlns:a16="http://schemas.microsoft.com/office/drawing/2014/main" id="{9807BDC3-AD83-4C58-82BE-6115EB6C4540}"/>
              </a:ext>
            </a:extLst>
          </p:cNvPr>
          <p:cNvPicPr>
            <a:picLocks noChangeAspect="1"/>
          </p:cNvPicPr>
          <p:nvPr/>
        </p:nvPicPr>
        <p:blipFill>
          <a:blip r:embed="rId31"/>
          <a:stretch>
            <a:fillRect/>
          </a:stretch>
        </p:blipFill>
        <p:spPr>
          <a:xfrm>
            <a:off x="37754959" y="25774125"/>
            <a:ext cx="547426" cy="730621"/>
          </a:xfrm>
          <a:prstGeom prst="rect">
            <a:avLst/>
          </a:prstGeom>
        </p:spPr>
      </p:pic>
      <p:pic>
        <p:nvPicPr>
          <p:cNvPr id="129" name="chart">
            <a:extLst>
              <a:ext uri="{FF2B5EF4-FFF2-40B4-BE49-F238E27FC236}">
                <a16:creationId xmlns:a16="http://schemas.microsoft.com/office/drawing/2014/main" id="{1DF405E6-1FD5-48B7-9E33-0845DDC51D9B}"/>
              </a:ext>
            </a:extLst>
          </p:cNvPr>
          <p:cNvPicPr>
            <a:picLocks noChangeAspect="1"/>
          </p:cNvPicPr>
          <p:nvPr/>
        </p:nvPicPr>
        <p:blipFill>
          <a:blip r:embed="rId31"/>
          <a:stretch>
            <a:fillRect/>
          </a:stretch>
        </p:blipFill>
        <p:spPr>
          <a:xfrm>
            <a:off x="35837382" y="25633240"/>
            <a:ext cx="547426" cy="730621"/>
          </a:xfrm>
          <a:prstGeom prst="rect">
            <a:avLst/>
          </a:prstGeom>
        </p:spPr>
      </p:pic>
      <p:pic>
        <p:nvPicPr>
          <p:cNvPr id="131" name="chart">
            <a:extLst>
              <a:ext uri="{FF2B5EF4-FFF2-40B4-BE49-F238E27FC236}">
                <a16:creationId xmlns:a16="http://schemas.microsoft.com/office/drawing/2014/main" id="{B2D2EFCB-F79F-48F1-B26C-A12423122C77}"/>
              </a:ext>
            </a:extLst>
          </p:cNvPr>
          <p:cNvPicPr>
            <a:picLocks noChangeAspect="1"/>
          </p:cNvPicPr>
          <p:nvPr/>
        </p:nvPicPr>
        <p:blipFill>
          <a:blip r:embed="rId31"/>
          <a:stretch>
            <a:fillRect/>
          </a:stretch>
        </p:blipFill>
        <p:spPr>
          <a:xfrm>
            <a:off x="34278162" y="27831971"/>
            <a:ext cx="547426" cy="730621"/>
          </a:xfrm>
          <a:prstGeom prst="rect">
            <a:avLst/>
          </a:prstGeom>
        </p:spPr>
      </p:pic>
      <p:pic>
        <p:nvPicPr>
          <p:cNvPr id="133" name="chart">
            <a:extLst>
              <a:ext uri="{FF2B5EF4-FFF2-40B4-BE49-F238E27FC236}">
                <a16:creationId xmlns:a16="http://schemas.microsoft.com/office/drawing/2014/main" id="{C1737232-A61D-4512-81A1-5B7B158800CE}"/>
              </a:ext>
            </a:extLst>
          </p:cNvPr>
          <p:cNvPicPr>
            <a:picLocks noChangeAspect="1"/>
          </p:cNvPicPr>
          <p:nvPr/>
        </p:nvPicPr>
        <p:blipFill>
          <a:blip r:embed="rId31"/>
          <a:stretch>
            <a:fillRect/>
          </a:stretch>
        </p:blipFill>
        <p:spPr>
          <a:xfrm>
            <a:off x="36785326" y="28236884"/>
            <a:ext cx="547426" cy="730621"/>
          </a:xfrm>
          <a:prstGeom prst="rect">
            <a:avLst/>
          </a:prstGeom>
        </p:spPr>
      </p:pic>
      <p:pic>
        <p:nvPicPr>
          <p:cNvPr id="135" name="chart">
            <a:extLst>
              <a:ext uri="{FF2B5EF4-FFF2-40B4-BE49-F238E27FC236}">
                <a16:creationId xmlns:a16="http://schemas.microsoft.com/office/drawing/2014/main" id="{1616433A-42FD-4D2D-828F-E47AE6FBDE75}"/>
              </a:ext>
            </a:extLst>
          </p:cNvPr>
          <p:cNvPicPr>
            <a:picLocks noChangeAspect="1"/>
          </p:cNvPicPr>
          <p:nvPr/>
        </p:nvPicPr>
        <p:blipFill>
          <a:blip r:embed="rId31"/>
          <a:stretch>
            <a:fillRect/>
          </a:stretch>
        </p:blipFill>
        <p:spPr>
          <a:xfrm>
            <a:off x="35460428" y="27910400"/>
            <a:ext cx="547426" cy="730621"/>
          </a:xfrm>
          <a:prstGeom prst="rect">
            <a:avLst/>
          </a:prstGeom>
        </p:spPr>
      </p:pic>
    </p:spTree>
    <p:extLst>
      <p:ext uri="{BB962C8B-B14F-4D97-AF65-F5344CB8AC3E}">
        <p14:creationId xmlns:p14="http://schemas.microsoft.com/office/powerpoint/2010/main" val="13963623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1966</TotalTime>
  <Words>1101</Words>
  <Application>Microsoft Macintosh PowerPoint</Application>
  <PresentationFormat>Custom</PresentationFormat>
  <Paragraphs>96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Longwood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academiccomputing</dc:creator>
  <cp:lastModifiedBy>Andrea Soles</cp:lastModifiedBy>
  <cp:revision>100</cp:revision>
  <dcterms:created xsi:type="dcterms:W3CDTF">2019-02-26T17:25:18Z</dcterms:created>
  <dcterms:modified xsi:type="dcterms:W3CDTF">2019-04-01T17:01:20Z</dcterms:modified>
</cp:coreProperties>
</file>