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84"/>
    <p:restoredTop sz="94653"/>
  </p:normalViewPr>
  <p:slideViewPr>
    <p:cSldViewPr snapToGrid="0" snapToObjects="1">
      <p:cViewPr>
        <p:scale>
          <a:sx n="40" d="100"/>
          <a:sy n="40" d="100"/>
        </p:scale>
        <p:origin x="384" y="-3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7FD6A4-D64E-D643-B693-0FA49D383404}" type="doc">
      <dgm:prSet loTypeId="urn:microsoft.com/office/officeart/2005/8/layout/vProcess5" loCatId="list" qsTypeId="urn:microsoft.com/office/officeart/2005/8/quickstyle/simple1" qsCatId="simple" csTypeId="urn:microsoft.com/office/officeart/2005/8/colors/accent5_5" csCatId="accent5" phldr="1"/>
      <dgm:spPr/>
      <dgm:t>
        <a:bodyPr/>
        <a:lstStyle/>
        <a:p>
          <a:endParaRPr lang="en-US"/>
        </a:p>
      </dgm:t>
    </dgm:pt>
    <dgm:pt modelId="{C1945233-6C5F-A24E-88A1-B25DFA7945B6}">
      <dgm:prSet phldrT="[Text]"/>
      <dgm:spPr/>
      <dgm:t>
        <a:bodyPr/>
        <a:lstStyle/>
        <a:p>
          <a:r>
            <a:rPr lang="en-US" dirty="0">
              <a:solidFill>
                <a:schemeClr val="tx1"/>
              </a:solidFill>
            </a:rPr>
            <a:t>Cultured 40,000 AD-Ca Cells and Treated them with Media, BPA, and BGF</a:t>
          </a:r>
        </a:p>
      </dgm:t>
    </dgm:pt>
    <dgm:pt modelId="{564F4CFF-54A2-2C4E-8564-7D840411A34D}" type="parTrans" cxnId="{1B372322-F374-5745-A935-6761CDB922F9}">
      <dgm:prSet/>
      <dgm:spPr/>
      <dgm:t>
        <a:bodyPr/>
        <a:lstStyle/>
        <a:p>
          <a:endParaRPr lang="en-US"/>
        </a:p>
      </dgm:t>
    </dgm:pt>
    <dgm:pt modelId="{8865DBD6-7204-AB4E-B16F-A45BA15632F0}" type="sibTrans" cxnId="{1B372322-F374-5745-A935-6761CDB922F9}">
      <dgm:prSet/>
      <dgm:spPr/>
      <dgm:t>
        <a:bodyPr/>
        <a:lstStyle/>
        <a:p>
          <a:endParaRPr lang="en-US"/>
        </a:p>
      </dgm:t>
    </dgm:pt>
    <dgm:pt modelId="{83259470-6068-B945-BD8F-B31E8C7D19AB}">
      <dgm:prSet phldrT="[Text]"/>
      <dgm:spPr/>
      <dgm:t>
        <a:bodyPr/>
        <a:lstStyle/>
        <a:p>
          <a:r>
            <a:rPr lang="en-US" dirty="0">
              <a:solidFill>
                <a:schemeClr val="tx1"/>
              </a:solidFill>
            </a:rPr>
            <a:t>MTT Proliferation Assay</a:t>
          </a:r>
        </a:p>
      </dgm:t>
    </dgm:pt>
    <dgm:pt modelId="{ABF3CFAE-090B-894E-9AD7-9A6DEBCE9C1B}" type="parTrans" cxnId="{D64B5DD7-C2DD-1940-859F-E581F70BAD9A}">
      <dgm:prSet/>
      <dgm:spPr/>
      <dgm:t>
        <a:bodyPr/>
        <a:lstStyle/>
        <a:p>
          <a:endParaRPr lang="en-US"/>
        </a:p>
      </dgm:t>
    </dgm:pt>
    <dgm:pt modelId="{A9D9BA30-7FF8-D343-8988-A31E2866CF94}" type="sibTrans" cxnId="{D64B5DD7-C2DD-1940-859F-E581F70BAD9A}">
      <dgm:prSet/>
      <dgm:spPr/>
      <dgm:t>
        <a:bodyPr/>
        <a:lstStyle/>
        <a:p>
          <a:endParaRPr lang="en-US"/>
        </a:p>
      </dgm:t>
    </dgm:pt>
    <dgm:pt modelId="{0504561D-C9E6-C147-A2EB-F36ADE1A7C97}">
      <dgm:prSet phldrT="[Text]"/>
      <dgm:spPr/>
      <dgm:t>
        <a:bodyPr/>
        <a:lstStyle/>
        <a:p>
          <a:r>
            <a:rPr lang="en-US" dirty="0">
              <a:solidFill>
                <a:schemeClr val="tx1"/>
              </a:solidFill>
            </a:rPr>
            <a:t>LDH Cytotoxicity Assay and Snap Froze Cells for mRNA Isolation</a:t>
          </a:r>
        </a:p>
      </dgm:t>
    </dgm:pt>
    <dgm:pt modelId="{9196292E-C911-CE47-A0A0-890766FFCAD6}" type="parTrans" cxnId="{24BC35E4-AE2F-054B-BAB1-B66ACFA82D6A}">
      <dgm:prSet/>
      <dgm:spPr/>
      <dgm:t>
        <a:bodyPr/>
        <a:lstStyle/>
        <a:p>
          <a:endParaRPr lang="en-US"/>
        </a:p>
      </dgm:t>
    </dgm:pt>
    <dgm:pt modelId="{3E0B5352-3620-3846-8193-947942755CB0}" type="sibTrans" cxnId="{24BC35E4-AE2F-054B-BAB1-B66ACFA82D6A}">
      <dgm:prSet/>
      <dgm:spPr/>
      <dgm:t>
        <a:bodyPr/>
        <a:lstStyle/>
        <a:p>
          <a:endParaRPr lang="en-US"/>
        </a:p>
      </dgm:t>
    </dgm:pt>
    <dgm:pt modelId="{D33C4BB4-832D-0F40-9DCC-6BED6F966645}">
      <dgm:prSet phldrT="[Text]"/>
      <dgm:spPr/>
      <dgm:t>
        <a:bodyPr/>
        <a:lstStyle/>
        <a:p>
          <a:r>
            <a:rPr lang="en-US" dirty="0">
              <a:solidFill>
                <a:schemeClr val="tx1"/>
              </a:solidFill>
            </a:rPr>
            <a:t>Isolated mRNA, Created cDNA, and Performed RT-PCR</a:t>
          </a:r>
        </a:p>
      </dgm:t>
    </dgm:pt>
    <dgm:pt modelId="{53B66ACC-82E4-3748-915B-A16E301B0A9F}" type="parTrans" cxnId="{B95EA97B-23EB-DB4F-80A0-2ED4FA47C67E}">
      <dgm:prSet/>
      <dgm:spPr/>
      <dgm:t>
        <a:bodyPr/>
        <a:lstStyle/>
        <a:p>
          <a:endParaRPr lang="en-US"/>
        </a:p>
      </dgm:t>
    </dgm:pt>
    <dgm:pt modelId="{6E39A223-A7F6-2A4C-BF14-2272D7DC5924}" type="sibTrans" cxnId="{B95EA97B-23EB-DB4F-80A0-2ED4FA47C67E}">
      <dgm:prSet/>
      <dgm:spPr/>
      <dgm:t>
        <a:bodyPr/>
        <a:lstStyle/>
        <a:p>
          <a:endParaRPr lang="en-US"/>
        </a:p>
      </dgm:t>
    </dgm:pt>
    <dgm:pt modelId="{724C7657-902B-4243-BDBC-6C632EC1A9FE}">
      <dgm:prSet phldrT="[Text]"/>
      <dgm:spPr/>
      <dgm:t>
        <a:bodyPr/>
        <a:lstStyle/>
        <a:p>
          <a:r>
            <a:rPr lang="en-US" dirty="0">
              <a:solidFill>
                <a:schemeClr val="tx1"/>
              </a:solidFill>
            </a:rPr>
            <a:t>Data Analysis</a:t>
          </a:r>
        </a:p>
      </dgm:t>
    </dgm:pt>
    <dgm:pt modelId="{DF543FC8-089C-2849-9D1F-F7AF43D83DAC}" type="parTrans" cxnId="{3F86928A-2B90-5444-ABF8-1EC3E8AEF5B1}">
      <dgm:prSet/>
      <dgm:spPr/>
      <dgm:t>
        <a:bodyPr/>
        <a:lstStyle/>
        <a:p>
          <a:endParaRPr lang="en-US"/>
        </a:p>
      </dgm:t>
    </dgm:pt>
    <dgm:pt modelId="{8AC9157C-3720-D14D-BDFC-DC1A23275CAB}" type="sibTrans" cxnId="{3F86928A-2B90-5444-ABF8-1EC3E8AEF5B1}">
      <dgm:prSet/>
      <dgm:spPr/>
      <dgm:t>
        <a:bodyPr/>
        <a:lstStyle/>
        <a:p>
          <a:endParaRPr lang="en-US"/>
        </a:p>
      </dgm:t>
    </dgm:pt>
    <dgm:pt modelId="{3D878881-A347-7F48-9BED-596B4D1AEF2B}" type="pres">
      <dgm:prSet presAssocID="{567FD6A4-D64E-D643-B693-0FA49D383404}" presName="outerComposite" presStyleCnt="0">
        <dgm:presLayoutVars>
          <dgm:chMax val="5"/>
          <dgm:dir/>
          <dgm:resizeHandles val="exact"/>
        </dgm:presLayoutVars>
      </dgm:prSet>
      <dgm:spPr/>
    </dgm:pt>
    <dgm:pt modelId="{5ECFC561-AAC4-0B4F-BF35-91491AB76DBC}" type="pres">
      <dgm:prSet presAssocID="{567FD6A4-D64E-D643-B693-0FA49D383404}" presName="dummyMaxCanvas" presStyleCnt="0">
        <dgm:presLayoutVars/>
      </dgm:prSet>
      <dgm:spPr/>
    </dgm:pt>
    <dgm:pt modelId="{942BD350-DD5C-F54D-9D8F-E27DE02A9299}" type="pres">
      <dgm:prSet presAssocID="{567FD6A4-D64E-D643-B693-0FA49D383404}" presName="FiveNodes_1" presStyleLbl="node1" presStyleIdx="0" presStyleCnt="5">
        <dgm:presLayoutVars>
          <dgm:bulletEnabled val="1"/>
        </dgm:presLayoutVars>
      </dgm:prSet>
      <dgm:spPr/>
    </dgm:pt>
    <dgm:pt modelId="{9833ECE2-E7B6-C944-98EB-FB7EAE21D676}" type="pres">
      <dgm:prSet presAssocID="{567FD6A4-D64E-D643-B693-0FA49D383404}" presName="FiveNodes_2" presStyleLbl="node1" presStyleIdx="1" presStyleCnt="5">
        <dgm:presLayoutVars>
          <dgm:bulletEnabled val="1"/>
        </dgm:presLayoutVars>
      </dgm:prSet>
      <dgm:spPr/>
    </dgm:pt>
    <dgm:pt modelId="{3107AE26-BDF0-6241-B548-5BF007A547A4}" type="pres">
      <dgm:prSet presAssocID="{567FD6A4-D64E-D643-B693-0FA49D383404}" presName="FiveNodes_3" presStyleLbl="node1" presStyleIdx="2" presStyleCnt="5">
        <dgm:presLayoutVars>
          <dgm:bulletEnabled val="1"/>
        </dgm:presLayoutVars>
      </dgm:prSet>
      <dgm:spPr/>
    </dgm:pt>
    <dgm:pt modelId="{1F9F1300-83E3-2346-9632-CAF9F82F43D6}" type="pres">
      <dgm:prSet presAssocID="{567FD6A4-D64E-D643-B693-0FA49D383404}" presName="FiveNodes_4" presStyleLbl="node1" presStyleIdx="3" presStyleCnt="5">
        <dgm:presLayoutVars>
          <dgm:bulletEnabled val="1"/>
        </dgm:presLayoutVars>
      </dgm:prSet>
      <dgm:spPr/>
    </dgm:pt>
    <dgm:pt modelId="{555A814A-A911-8246-9E1B-8072BCD91993}" type="pres">
      <dgm:prSet presAssocID="{567FD6A4-D64E-D643-B693-0FA49D383404}" presName="FiveNodes_5" presStyleLbl="node1" presStyleIdx="4" presStyleCnt="5">
        <dgm:presLayoutVars>
          <dgm:bulletEnabled val="1"/>
        </dgm:presLayoutVars>
      </dgm:prSet>
      <dgm:spPr/>
    </dgm:pt>
    <dgm:pt modelId="{327EF3FD-D48F-9E4F-A869-2ADD8FE7098A}" type="pres">
      <dgm:prSet presAssocID="{567FD6A4-D64E-D643-B693-0FA49D383404}" presName="FiveConn_1-2" presStyleLbl="fgAccFollowNode1" presStyleIdx="0" presStyleCnt="4">
        <dgm:presLayoutVars>
          <dgm:bulletEnabled val="1"/>
        </dgm:presLayoutVars>
      </dgm:prSet>
      <dgm:spPr/>
    </dgm:pt>
    <dgm:pt modelId="{FFBFDD51-71B7-084C-9511-1B909D08662D}" type="pres">
      <dgm:prSet presAssocID="{567FD6A4-D64E-D643-B693-0FA49D383404}" presName="FiveConn_2-3" presStyleLbl="fgAccFollowNode1" presStyleIdx="1" presStyleCnt="4">
        <dgm:presLayoutVars>
          <dgm:bulletEnabled val="1"/>
        </dgm:presLayoutVars>
      </dgm:prSet>
      <dgm:spPr/>
    </dgm:pt>
    <dgm:pt modelId="{CDDDC4E0-476E-C847-AB97-56659A7FF8CD}" type="pres">
      <dgm:prSet presAssocID="{567FD6A4-D64E-D643-B693-0FA49D383404}" presName="FiveConn_3-4" presStyleLbl="fgAccFollowNode1" presStyleIdx="2" presStyleCnt="4">
        <dgm:presLayoutVars>
          <dgm:bulletEnabled val="1"/>
        </dgm:presLayoutVars>
      </dgm:prSet>
      <dgm:spPr/>
    </dgm:pt>
    <dgm:pt modelId="{374E50C0-9E06-024C-90BD-0EAF7E5EFAAE}" type="pres">
      <dgm:prSet presAssocID="{567FD6A4-D64E-D643-B693-0FA49D383404}" presName="FiveConn_4-5" presStyleLbl="fgAccFollowNode1" presStyleIdx="3" presStyleCnt="4">
        <dgm:presLayoutVars>
          <dgm:bulletEnabled val="1"/>
        </dgm:presLayoutVars>
      </dgm:prSet>
      <dgm:spPr/>
    </dgm:pt>
    <dgm:pt modelId="{75CF4E4A-A441-624D-ABBD-2C22A90A1491}" type="pres">
      <dgm:prSet presAssocID="{567FD6A4-D64E-D643-B693-0FA49D383404}" presName="FiveNodes_1_text" presStyleLbl="node1" presStyleIdx="4" presStyleCnt="5">
        <dgm:presLayoutVars>
          <dgm:bulletEnabled val="1"/>
        </dgm:presLayoutVars>
      </dgm:prSet>
      <dgm:spPr/>
    </dgm:pt>
    <dgm:pt modelId="{6DE5238A-7327-E74F-8D09-3128A9109404}" type="pres">
      <dgm:prSet presAssocID="{567FD6A4-D64E-D643-B693-0FA49D383404}" presName="FiveNodes_2_text" presStyleLbl="node1" presStyleIdx="4" presStyleCnt="5">
        <dgm:presLayoutVars>
          <dgm:bulletEnabled val="1"/>
        </dgm:presLayoutVars>
      </dgm:prSet>
      <dgm:spPr/>
    </dgm:pt>
    <dgm:pt modelId="{95B27828-0403-7E43-B109-BB5E3F81C122}" type="pres">
      <dgm:prSet presAssocID="{567FD6A4-D64E-D643-B693-0FA49D383404}" presName="FiveNodes_3_text" presStyleLbl="node1" presStyleIdx="4" presStyleCnt="5">
        <dgm:presLayoutVars>
          <dgm:bulletEnabled val="1"/>
        </dgm:presLayoutVars>
      </dgm:prSet>
      <dgm:spPr/>
    </dgm:pt>
    <dgm:pt modelId="{88D62338-AF8B-724B-A747-50A0B6DF88AC}" type="pres">
      <dgm:prSet presAssocID="{567FD6A4-D64E-D643-B693-0FA49D383404}" presName="FiveNodes_4_text" presStyleLbl="node1" presStyleIdx="4" presStyleCnt="5">
        <dgm:presLayoutVars>
          <dgm:bulletEnabled val="1"/>
        </dgm:presLayoutVars>
      </dgm:prSet>
      <dgm:spPr/>
    </dgm:pt>
    <dgm:pt modelId="{12FE37FE-1860-1347-838F-6FE8A72D66B2}" type="pres">
      <dgm:prSet presAssocID="{567FD6A4-D64E-D643-B693-0FA49D383404}" presName="FiveNodes_5_text" presStyleLbl="node1" presStyleIdx="4" presStyleCnt="5">
        <dgm:presLayoutVars>
          <dgm:bulletEnabled val="1"/>
        </dgm:presLayoutVars>
      </dgm:prSet>
      <dgm:spPr/>
    </dgm:pt>
  </dgm:ptLst>
  <dgm:cxnLst>
    <dgm:cxn modelId="{B0F92102-8E5A-7047-BC4C-6BE232062C20}" type="presOf" srcId="{D33C4BB4-832D-0F40-9DCC-6BED6F966645}" destId="{1F9F1300-83E3-2346-9632-CAF9F82F43D6}" srcOrd="0" destOrd="0" presId="urn:microsoft.com/office/officeart/2005/8/layout/vProcess5"/>
    <dgm:cxn modelId="{E5325D07-86B4-FF4C-8E51-2333C71803D2}" type="presOf" srcId="{8865DBD6-7204-AB4E-B16F-A45BA15632F0}" destId="{327EF3FD-D48F-9E4F-A869-2ADD8FE7098A}" srcOrd="0" destOrd="0" presId="urn:microsoft.com/office/officeart/2005/8/layout/vProcess5"/>
    <dgm:cxn modelId="{1B372322-F374-5745-A935-6761CDB922F9}" srcId="{567FD6A4-D64E-D643-B693-0FA49D383404}" destId="{C1945233-6C5F-A24E-88A1-B25DFA7945B6}" srcOrd="0" destOrd="0" parTransId="{564F4CFF-54A2-2C4E-8564-7D840411A34D}" sibTransId="{8865DBD6-7204-AB4E-B16F-A45BA15632F0}"/>
    <dgm:cxn modelId="{9E089A34-8DDE-A945-9322-34492DF4C31E}" type="presOf" srcId="{0504561D-C9E6-C147-A2EB-F36ADE1A7C97}" destId="{3107AE26-BDF0-6241-B548-5BF007A547A4}" srcOrd="0" destOrd="0" presId="urn:microsoft.com/office/officeart/2005/8/layout/vProcess5"/>
    <dgm:cxn modelId="{E719DB4A-8837-6042-A05A-730B1AB2A5AC}" type="presOf" srcId="{724C7657-902B-4243-BDBC-6C632EC1A9FE}" destId="{12FE37FE-1860-1347-838F-6FE8A72D66B2}" srcOrd="1" destOrd="0" presId="urn:microsoft.com/office/officeart/2005/8/layout/vProcess5"/>
    <dgm:cxn modelId="{BE88E375-6C25-CF41-8BD5-43C431D5B535}" type="presOf" srcId="{83259470-6068-B945-BD8F-B31E8C7D19AB}" destId="{6DE5238A-7327-E74F-8D09-3128A9109404}" srcOrd="1" destOrd="0" presId="urn:microsoft.com/office/officeart/2005/8/layout/vProcess5"/>
    <dgm:cxn modelId="{B95EA97B-23EB-DB4F-80A0-2ED4FA47C67E}" srcId="{567FD6A4-D64E-D643-B693-0FA49D383404}" destId="{D33C4BB4-832D-0F40-9DCC-6BED6F966645}" srcOrd="3" destOrd="0" parTransId="{53B66ACC-82E4-3748-915B-A16E301B0A9F}" sibTransId="{6E39A223-A7F6-2A4C-BF14-2272D7DC5924}"/>
    <dgm:cxn modelId="{8E470B80-AA8A-6C43-B219-118CA157791F}" type="presOf" srcId="{0504561D-C9E6-C147-A2EB-F36ADE1A7C97}" destId="{95B27828-0403-7E43-B109-BB5E3F81C122}" srcOrd="1" destOrd="0" presId="urn:microsoft.com/office/officeart/2005/8/layout/vProcess5"/>
    <dgm:cxn modelId="{3F86928A-2B90-5444-ABF8-1EC3E8AEF5B1}" srcId="{567FD6A4-D64E-D643-B693-0FA49D383404}" destId="{724C7657-902B-4243-BDBC-6C632EC1A9FE}" srcOrd="4" destOrd="0" parTransId="{DF543FC8-089C-2849-9D1F-F7AF43D83DAC}" sibTransId="{8AC9157C-3720-D14D-BDFC-DC1A23275CAB}"/>
    <dgm:cxn modelId="{3A21AB8E-BB03-FE49-BC9E-E653436AF5DA}" type="presOf" srcId="{C1945233-6C5F-A24E-88A1-B25DFA7945B6}" destId="{942BD350-DD5C-F54D-9D8F-E27DE02A9299}" srcOrd="0" destOrd="0" presId="urn:microsoft.com/office/officeart/2005/8/layout/vProcess5"/>
    <dgm:cxn modelId="{D6ABD49B-42C7-6C48-A8C1-5DE09607F044}" type="presOf" srcId="{3E0B5352-3620-3846-8193-947942755CB0}" destId="{CDDDC4E0-476E-C847-AB97-56659A7FF8CD}" srcOrd="0" destOrd="0" presId="urn:microsoft.com/office/officeart/2005/8/layout/vProcess5"/>
    <dgm:cxn modelId="{CBF860B3-8684-3E46-839A-DECA10086BE6}" type="presOf" srcId="{6E39A223-A7F6-2A4C-BF14-2272D7DC5924}" destId="{374E50C0-9E06-024C-90BD-0EAF7E5EFAAE}" srcOrd="0" destOrd="0" presId="urn:microsoft.com/office/officeart/2005/8/layout/vProcess5"/>
    <dgm:cxn modelId="{29D58DB9-CB0A-F54A-9725-DA35831315EB}" type="presOf" srcId="{D33C4BB4-832D-0F40-9DCC-6BED6F966645}" destId="{88D62338-AF8B-724B-A747-50A0B6DF88AC}" srcOrd="1" destOrd="0" presId="urn:microsoft.com/office/officeart/2005/8/layout/vProcess5"/>
    <dgm:cxn modelId="{3166FEBA-6E2E-B842-8C48-A98A8E085D11}" type="presOf" srcId="{567FD6A4-D64E-D643-B693-0FA49D383404}" destId="{3D878881-A347-7F48-9BED-596B4D1AEF2B}" srcOrd="0" destOrd="0" presId="urn:microsoft.com/office/officeart/2005/8/layout/vProcess5"/>
    <dgm:cxn modelId="{D64B5DD7-C2DD-1940-859F-E581F70BAD9A}" srcId="{567FD6A4-D64E-D643-B693-0FA49D383404}" destId="{83259470-6068-B945-BD8F-B31E8C7D19AB}" srcOrd="1" destOrd="0" parTransId="{ABF3CFAE-090B-894E-9AD7-9A6DEBCE9C1B}" sibTransId="{A9D9BA30-7FF8-D343-8988-A31E2866CF94}"/>
    <dgm:cxn modelId="{B2700ADB-3E79-414A-9099-C06BBA3E743B}" type="presOf" srcId="{83259470-6068-B945-BD8F-B31E8C7D19AB}" destId="{9833ECE2-E7B6-C944-98EB-FB7EAE21D676}" srcOrd="0" destOrd="0" presId="urn:microsoft.com/office/officeart/2005/8/layout/vProcess5"/>
    <dgm:cxn modelId="{7F9324E2-CA17-EE49-A237-A6D7AD536932}" type="presOf" srcId="{A9D9BA30-7FF8-D343-8988-A31E2866CF94}" destId="{FFBFDD51-71B7-084C-9511-1B909D08662D}" srcOrd="0" destOrd="0" presId="urn:microsoft.com/office/officeart/2005/8/layout/vProcess5"/>
    <dgm:cxn modelId="{24BC35E4-AE2F-054B-BAB1-B66ACFA82D6A}" srcId="{567FD6A4-D64E-D643-B693-0FA49D383404}" destId="{0504561D-C9E6-C147-A2EB-F36ADE1A7C97}" srcOrd="2" destOrd="0" parTransId="{9196292E-C911-CE47-A0A0-890766FFCAD6}" sibTransId="{3E0B5352-3620-3846-8193-947942755CB0}"/>
    <dgm:cxn modelId="{17ACCCE4-B6F7-6444-82EE-91B3609F943A}" type="presOf" srcId="{724C7657-902B-4243-BDBC-6C632EC1A9FE}" destId="{555A814A-A911-8246-9E1B-8072BCD91993}" srcOrd="0" destOrd="0" presId="urn:microsoft.com/office/officeart/2005/8/layout/vProcess5"/>
    <dgm:cxn modelId="{ECB137EC-5656-A246-8FEB-F463D6A7B779}" type="presOf" srcId="{C1945233-6C5F-A24E-88A1-B25DFA7945B6}" destId="{75CF4E4A-A441-624D-ABBD-2C22A90A1491}" srcOrd="1" destOrd="0" presId="urn:microsoft.com/office/officeart/2005/8/layout/vProcess5"/>
    <dgm:cxn modelId="{B108064F-6223-E84E-A0BE-E7F9CD3160FF}" type="presParOf" srcId="{3D878881-A347-7F48-9BED-596B4D1AEF2B}" destId="{5ECFC561-AAC4-0B4F-BF35-91491AB76DBC}" srcOrd="0" destOrd="0" presId="urn:microsoft.com/office/officeart/2005/8/layout/vProcess5"/>
    <dgm:cxn modelId="{4A3B070C-D3A3-3443-9D9B-03BCE3D00BF6}" type="presParOf" srcId="{3D878881-A347-7F48-9BED-596B4D1AEF2B}" destId="{942BD350-DD5C-F54D-9D8F-E27DE02A9299}" srcOrd="1" destOrd="0" presId="urn:microsoft.com/office/officeart/2005/8/layout/vProcess5"/>
    <dgm:cxn modelId="{551A6BF8-335E-9343-BAA5-6E177B7ECBE7}" type="presParOf" srcId="{3D878881-A347-7F48-9BED-596B4D1AEF2B}" destId="{9833ECE2-E7B6-C944-98EB-FB7EAE21D676}" srcOrd="2" destOrd="0" presId="urn:microsoft.com/office/officeart/2005/8/layout/vProcess5"/>
    <dgm:cxn modelId="{2FE8675F-E792-EC49-A737-F0FF6B100675}" type="presParOf" srcId="{3D878881-A347-7F48-9BED-596B4D1AEF2B}" destId="{3107AE26-BDF0-6241-B548-5BF007A547A4}" srcOrd="3" destOrd="0" presId="urn:microsoft.com/office/officeart/2005/8/layout/vProcess5"/>
    <dgm:cxn modelId="{4D7EA847-8BE5-5B4A-AA4E-66E96AC8E1C2}" type="presParOf" srcId="{3D878881-A347-7F48-9BED-596B4D1AEF2B}" destId="{1F9F1300-83E3-2346-9632-CAF9F82F43D6}" srcOrd="4" destOrd="0" presId="urn:microsoft.com/office/officeart/2005/8/layout/vProcess5"/>
    <dgm:cxn modelId="{64824A70-15F6-4C42-91DE-A57F57BFFD2C}" type="presParOf" srcId="{3D878881-A347-7F48-9BED-596B4D1AEF2B}" destId="{555A814A-A911-8246-9E1B-8072BCD91993}" srcOrd="5" destOrd="0" presId="urn:microsoft.com/office/officeart/2005/8/layout/vProcess5"/>
    <dgm:cxn modelId="{BDBAF52C-0A0C-CB41-951A-8BA3311ABA59}" type="presParOf" srcId="{3D878881-A347-7F48-9BED-596B4D1AEF2B}" destId="{327EF3FD-D48F-9E4F-A869-2ADD8FE7098A}" srcOrd="6" destOrd="0" presId="urn:microsoft.com/office/officeart/2005/8/layout/vProcess5"/>
    <dgm:cxn modelId="{14CEC370-0EAB-2343-BFFF-BAE3F37C51E8}" type="presParOf" srcId="{3D878881-A347-7F48-9BED-596B4D1AEF2B}" destId="{FFBFDD51-71B7-084C-9511-1B909D08662D}" srcOrd="7" destOrd="0" presId="urn:microsoft.com/office/officeart/2005/8/layout/vProcess5"/>
    <dgm:cxn modelId="{A7803040-801D-404C-A4E6-2C4DDEC0935A}" type="presParOf" srcId="{3D878881-A347-7F48-9BED-596B4D1AEF2B}" destId="{CDDDC4E0-476E-C847-AB97-56659A7FF8CD}" srcOrd="8" destOrd="0" presId="urn:microsoft.com/office/officeart/2005/8/layout/vProcess5"/>
    <dgm:cxn modelId="{98D60340-B189-FA4F-8B34-65E3A377AA88}" type="presParOf" srcId="{3D878881-A347-7F48-9BED-596B4D1AEF2B}" destId="{374E50C0-9E06-024C-90BD-0EAF7E5EFAAE}" srcOrd="9" destOrd="0" presId="urn:microsoft.com/office/officeart/2005/8/layout/vProcess5"/>
    <dgm:cxn modelId="{609AFDFA-0AAD-0C40-9286-C82D114F8998}" type="presParOf" srcId="{3D878881-A347-7F48-9BED-596B4D1AEF2B}" destId="{75CF4E4A-A441-624D-ABBD-2C22A90A1491}" srcOrd="10" destOrd="0" presId="urn:microsoft.com/office/officeart/2005/8/layout/vProcess5"/>
    <dgm:cxn modelId="{8C2F628B-5596-1B4A-89E0-6090AC18C0FE}" type="presParOf" srcId="{3D878881-A347-7F48-9BED-596B4D1AEF2B}" destId="{6DE5238A-7327-E74F-8D09-3128A9109404}" srcOrd="11" destOrd="0" presId="urn:microsoft.com/office/officeart/2005/8/layout/vProcess5"/>
    <dgm:cxn modelId="{9D925993-210D-5A4D-AB8A-9063EFA97B54}" type="presParOf" srcId="{3D878881-A347-7F48-9BED-596B4D1AEF2B}" destId="{95B27828-0403-7E43-B109-BB5E3F81C122}" srcOrd="12" destOrd="0" presId="urn:microsoft.com/office/officeart/2005/8/layout/vProcess5"/>
    <dgm:cxn modelId="{BA2ECCA1-435D-7B4B-BD7E-261A66890C48}" type="presParOf" srcId="{3D878881-A347-7F48-9BED-596B4D1AEF2B}" destId="{88D62338-AF8B-724B-A747-50A0B6DF88AC}" srcOrd="13" destOrd="0" presId="urn:microsoft.com/office/officeart/2005/8/layout/vProcess5"/>
    <dgm:cxn modelId="{C1346FB2-E139-E549-BA78-4B38641A4ECB}" type="presParOf" srcId="{3D878881-A347-7F48-9BED-596B4D1AEF2B}" destId="{12FE37FE-1860-1347-838F-6FE8A72D66B2}" srcOrd="14"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2BD350-DD5C-F54D-9D8F-E27DE02A9299}">
      <dsp:nvSpPr>
        <dsp:cNvPr id="0" name=""/>
        <dsp:cNvSpPr/>
      </dsp:nvSpPr>
      <dsp:spPr>
        <a:xfrm>
          <a:off x="0" y="0"/>
          <a:ext cx="10046021" cy="855633"/>
        </a:xfrm>
        <a:prstGeom prst="roundRect">
          <a:avLst>
            <a:gd name="adj" fmla="val 10000"/>
          </a:avLst>
        </a:prstGeom>
        <a:solidFill>
          <a:schemeClr val="accent5">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Cultured 40,000 AD-Ca Cells and Treated them with Media, BPA, and BGF</a:t>
          </a:r>
        </a:p>
      </dsp:txBody>
      <dsp:txXfrm>
        <a:off x="25061" y="25061"/>
        <a:ext cx="9022616" cy="805511"/>
      </dsp:txXfrm>
    </dsp:sp>
    <dsp:sp modelId="{9833ECE2-E7B6-C944-98EB-FB7EAE21D676}">
      <dsp:nvSpPr>
        <dsp:cNvPr id="0" name=""/>
        <dsp:cNvSpPr/>
      </dsp:nvSpPr>
      <dsp:spPr>
        <a:xfrm>
          <a:off x="750189" y="974471"/>
          <a:ext cx="10046021" cy="855633"/>
        </a:xfrm>
        <a:prstGeom prst="roundRect">
          <a:avLst>
            <a:gd name="adj" fmla="val 10000"/>
          </a:avLst>
        </a:prstGeom>
        <a:solidFill>
          <a:schemeClr val="accent5">
            <a:alpha val="90000"/>
            <a:hueOff val="0"/>
            <a:satOff val="0"/>
            <a:lumOff val="0"/>
            <a:alphaOff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MTT Proliferation Assay</a:t>
          </a:r>
        </a:p>
      </dsp:txBody>
      <dsp:txXfrm>
        <a:off x="775250" y="999532"/>
        <a:ext cx="8689547" cy="805511"/>
      </dsp:txXfrm>
    </dsp:sp>
    <dsp:sp modelId="{3107AE26-BDF0-6241-B548-5BF007A547A4}">
      <dsp:nvSpPr>
        <dsp:cNvPr id="0" name=""/>
        <dsp:cNvSpPr/>
      </dsp:nvSpPr>
      <dsp:spPr>
        <a:xfrm>
          <a:off x="1500379" y="1948942"/>
          <a:ext cx="10046021" cy="855633"/>
        </a:xfrm>
        <a:prstGeom prst="roundRect">
          <a:avLst>
            <a:gd name="adj" fmla="val 10000"/>
          </a:avLst>
        </a:prstGeom>
        <a:solidFill>
          <a:schemeClr val="accent5">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LDH Cytotoxicity Assay and Snap Froze Cells for mRNA Isolation</a:t>
          </a:r>
        </a:p>
      </dsp:txBody>
      <dsp:txXfrm>
        <a:off x="1525440" y="1974003"/>
        <a:ext cx="8689547" cy="805511"/>
      </dsp:txXfrm>
    </dsp:sp>
    <dsp:sp modelId="{1F9F1300-83E3-2346-9632-CAF9F82F43D6}">
      <dsp:nvSpPr>
        <dsp:cNvPr id="0" name=""/>
        <dsp:cNvSpPr/>
      </dsp:nvSpPr>
      <dsp:spPr>
        <a:xfrm>
          <a:off x="2250569" y="2923414"/>
          <a:ext cx="10046021" cy="855633"/>
        </a:xfrm>
        <a:prstGeom prst="roundRect">
          <a:avLst>
            <a:gd name="adj" fmla="val 10000"/>
          </a:avLst>
        </a:prstGeom>
        <a:solidFill>
          <a:schemeClr val="accent5">
            <a:alpha val="90000"/>
            <a:hueOff val="0"/>
            <a:satOff val="0"/>
            <a:lumOff val="0"/>
            <a:alphaOff val="-3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Isolated mRNA, Created cDNA, and Performed RT-PCR</a:t>
          </a:r>
        </a:p>
      </dsp:txBody>
      <dsp:txXfrm>
        <a:off x="2275630" y="2948475"/>
        <a:ext cx="8689547" cy="805511"/>
      </dsp:txXfrm>
    </dsp:sp>
    <dsp:sp modelId="{555A814A-A911-8246-9E1B-8072BCD91993}">
      <dsp:nvSpPr>
        <dsp:cNvPr id="0" name=""/>
        <dsp:cNvSpPr/>
      </dsp:nvSpPr>
      <dsp:spPr>
        <a:xfrm>
          <a:off x="3000759" y="3897885"/>
          <a:ext cx="10046021" cy="855633"/>
        </a:xfrm>
        <a:prstGeom prst="roundRect">
          <a:avLst>
            <a:gd name="adj" fmla="val 10000"/>
          </a:avLst>
        </a:prstGeom>
        <a:solidFill>
          <a:schemeClr val="accent5">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1"/>
              </a:solidFill>
            </a:rPr>
            <a:t>Data Analysis</a:t>
          </a:r>
        </a:p>
      </dsp:txBody>
      <dsp:txXfrm>
        <a:off x="3025820" y="3922946"/>
        <a:ext cx="8689547" cy="805511"/>
      </dsp:txXfrm>
    </dsp:sp>
    <dsp:sp modelId="{327EF3FD-D48F-9E4F-A869-2ADD8FE7098A}">
      <dsp:nvSpPr>
        <dsp:cNvPr id="0" name=""/>
        <dsp:cNvSpPr/>
      </dsp:nvSpPr>
      <dsp:spPr>
        <a:xfrm>
          <a:off x="9489859" y="625087"/>
          <a:ext cx="556161" cy="556161"/>
        </a:xfrm>
        <a:prstGeom prst="downArrow">
          <a:avLst>
            <a:gd name="adj1" fmla="val 55000"/>
            <a:gd name="adj2" fmla="val 45000"/>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9614995" y="625087"/>
        <a:ext cx="305889" cy="418511"/>
      </dsp:txXfrm>
    </dsp:sp>
    <dsp:sp modelId="{FFBFDD51-71B7-084C-9511-1B909D08662D}">
      <dsp:nvSpPr>
        <dsp:cNvPr id="0" name=""/>
        <dsp:cNvSpPr/>
      </dsp:nvSpPr>
      <dsp:spPr>
        <a:xfrm>
          <a:off x="10240049" y="1599559"/>
          <a:ext cx="556161" cy="556161"/>
        </a:xfrm>
        <a:prstGeom prst="downArrow">
          <a:avLst>
            <a:gd name="adj1" fmla="val 55000"/>
            <a:gd name="adj2" fmla="val 45000"/>
          </a:avLst>
        </a:prstGeom>
        <a:solidFill>
          <a:schemeClr val="accent5">
            <a:alpha val="90000"/>
            <a:tint val="40000"/>
            <a:hueOff val="0"/>
            <a:satOff val="0"/>
            <a:lumOff val="0"/>
            <a:alphaOff val="-13333"/>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10365185" y="1599559"/>
        <a:ext cx="305889" cy="418511"/>
      </dsp:txXfrm>
    </dsp:sp>
    <dsp:sp modelId="{CDDDC4E0-476E-C847-AB97-56659A7FF8CD}">
      <dsp:nvSpPr>
        <dsp:cNvPr id="0" name=""/>
        <dsp:cNvSpPr/>
      </dsp:nvSpPr>
      <dsp:spPr>
        <a:xfrm>
          <a:off x="10990239" y="2559769"/>
          <a:ext cx="556161" cy="556161"/>
        </a:xfrm>
        <a:prstGeom prst="downArrow">
          <a:avLst>
            <a:gd name="adj1" fmla="val 55000"/>
            <a:gd name="adj2" fmla="val 45000"/>
          </a:avLst>
        </a:prstGeom>
        <a:solidFill>
          <a:schemeClr val="accent5">
            <a:alpha val="90000"/>
            <a:tint val="40000"/>
            <a:hueOff val="0"/>
            <a:satOff val="0"/>
            <a:lumOff val="0"/>
            <a:alphaOff val="-26667"/>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11115375" y="2559769"/>
        <a:ext cx="305889" cy="418511"/>
      </dsp:txXfrm>
    </dsp:sp>
    <dsp:sp modelId="{374E50C0-9E06-024C-90BD-0EAF7E5EFAAE}">
      <dsp:nvSpPr>
        <dsp:cNvPr id="0" name=""/>
        <dsp:cNvSpPr/>
      </dsp:nvSpPr>
      <dsp:spPr>
        <a:xfrm>
          <a:off x="11740429" y="3543748"/>
          <a:ext cx="556161" cy="556161"/>
        </a:xfrm>
        <a:prstGeom prst="downArrow">
          <a:avLst>
            <a:gd name="adj1" fmla="val 55000"/>
            <a:gd name="adj2" fmla="val 45000"/>
          </a:avLst>
        </a:prstGeom>
        <a:solidFill>
          <a:schemeClr val="accent5">
            <a:alpha val="90000"/>
            <a:tint val="40000"/>
            <a:hueOff val="0"/>
            <a:satOff val="0"/>
            <a:lumOff val="0"/>
            <a:alphaOff val="-4000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a:p>
      </dsp:txBody>
      <dsp:txXfrm>
        <a:off x="11865565" y="3543748"/>
        <a:ext cx="305889" cy="41851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985936"/>
            <a:ext cx="23317200" cy="12733867"/>
          </a:xfrm>
        </p:spPr>
        <p:txBody>
          <a:bodyPr anchor="b"/>
          <a:lstStyle>
            <a:lvl1pPr algn="ctr">
              <a:defRPr sz="18000"/>
            </a:lvl1pPr>
          </a:lstStyle>
          <a:p>
            <a:r>
              <a:rPr lang="en-US"/>
              <a:t>Click to edit Master title style</a:t>
            </a:r>
            <a:endParaRPr lang="en-US" dirty="0"/>
          </a:p>
        </p:txBody>
      </p:sp>
      <p:sp>
        <p:nvSpPr>
          <p:cNvPr id="3" name="Subtitle 2"/>
          <p:cNvSpPr>
            <a:spLocks noGrp="1"/>
          </p:cNvSpPr>
          <p:nvPr>
            <p:ph type="subTitle" idx="1"/>
          </p:nvPr>
        </p:nvSpPr>
        <p:spPr>
          <a:xfrm>
            <a:off x="3429000" y="19210869"/>
            <a:ext cx="20574000" cy="8830731"/>
          </a:xfrm>
        </p:spPr>
        <p:txBody>
          <a:bodyPr/>
          <a:lstStyle>
            <a:lvl1pPr marL="0" indent="0" algn="ctr">
              <a:buNone/>
              <a:defRPr sz="7200"/>
            </a:lvl1pPr>
            <a:lvl2pPr marL="1371600" indent="0" algn="ctr">
              <a:buNone/>
              <a:defRPr sz="6000"/>
            </a:lvl2pPr>
            <a:lvl3pPr marL="2743200" indent="0" algn="ctr">
              <a:buNone/>
              <a:defRPr sz="5400"/>
            </a:lvl3pPr>
            <a:lvl4pPr marL="4114800" indent="0" algn="ctr">
              <a:buNone/>
              <a:defRPr sz="4800"/>
            </a:lvl4pPr>
            <a:lvl5pPr marL="5486400" indent="0" algn="ctr">
              <a:buNone/>
              <a:defRPr sz="4800"/>
            </a:lvl5pPr>
            <a:lvl6pPr marL="6858000" indent="0" algn="ctr">
              <a:buNone/>
              <a:defRPr sz="4800"/>
            </a:lvl6pPr>
            <a:lvl7pPr marL="8229600" indent="0" algn="ctr">
              <a:buNone/>
              <a:defRPr sz="4800"/>
            </a:lvl7pPr>
            <a:lvl8pPr marL="9601200" indent="0" algn="ctr">
              <a:buNone/>
              <a:defRPr sz="4800"/>
            </a:lvl8pPr>
            <a:lvl9pPr marL="10972800" indent="0" algn="ctr">
              <a:buNone/>
              <a:defRPr sz="4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A7C604-4010-9C49-8F6C-35BA156F342E}"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167592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7C604-4010-9C49-8F6C-35BA156F342E}"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413202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631027" y="1947334"/>
            <a:ext cx="5915025" cy="309964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85952" y="1947334"/>
            <a:ext cx="17402175" cy="309964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7C604-4010-9C49-8F6C-35BA156F342E}"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201841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7C604-4010-9C49-8F6C-35BA156F342E}"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389702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71664" y="9118611"/>
            <a:ext cx="23660100" cy="15214597"/>
          </a:xfrm>
        </p:spPr>
        <p:txBody>
          <a:bodyPr anchor="b"/>
          <a:lstStyle>
            <a:lvl1pPr>
              <a:defRPr sz="18000"/>
            </a:lvl1pPr>
          </a:lstStyle>
          <a:p>
            <a:r>
              <a:rPr lang="en-US"/>
              <a:t>Click to edit Master title style</a:t>
            </a:r>
            <a:endParaRPr lang="en-US" dirty="0"/>
          </a:p>
        </p:txBody>
      </p:sp>
      <p:sp>
        <p:nvSpPr>
          <p:cNvPr id="3" name="Text Placeholder 2"/>
          <p:cNvSpPr>
            <a:spLocks noGrp="1"/>
          </p:cNvSpPr>
          <p:nvPr>
            <p:ph type="body" idx="1"/>
          </p:nvPr>
        </p:nvSpPr>
        <p:spPr>
          <a:xfrm>
            <a:off x="1871664" y="24477144"/>
            <a:ext cx="23660100" cy="8000997"/>
          </a:xfrm>
        </p:spPr>
        <p:txBody>
          <a:bodyPr/>
          <a:lstStyle>
            <a:lvl1pPr marL="0" indent="0">
              <a:buNone/>
              <a:defRPr sz="7200">
                <a:solidFill>
                  <a:schemeClr val="tx1"/>
                </a:solidFill>
              </a:defRPr>
            </a:lvl1pPr>
            <a:lvl2pPr marL="1371600" indent="0">
              <a:buNone/>
              <a:defRPr sz="6000">
                <a:solidFill>
                  <a:schemeClr val="tx1">
                    <a:tint val="75000"/>
                  </a:schemeClr>
                </a:solidFill>
              </a:defRPr>
            </a:lvl2pPr>
            <a:lvl3pPr marL="2743200" indent="0">
              <a:buNone/>
              <a:defRPr sz="5400">
                <a:solidFill>
                  <a:schemeClr val="tx1">
                    <a:tint val="75000"/>
                  </a:schemeClr>
                </a:solidFill>
              </a:defRPr>
            </a:lvl3pPr>
            <a:lvl4pPr marL="4114800" indent="0">
              <a:buNone/>
              <a:defRPr sz="4800">
                <a:solidFill>
                  <a:schemeClr val="tx1">
                    <a:tint val="75000"/>
                  </a:schemeClr>
                </a:solidFill>
              </a:defRPr>
            </a:lvl4pPr>
            <a:lvl5pPr marL="5486400" indent="0">
              <a:buNone/>
              <a:defRPr sz="4800">
                <a:solidFill>
                  <a:schemeClr val="tx1">
                    <a:tint val="75000"/>
                  </a:schemeClr>
                </a:solidFill>
              </a:defRPr>
            </a:lvl5pPr>
            <a:lvl6pPr marL="6858000" indent="0">
              <a:buNone/>
              <a:defRPr sz="4800">
                <a:solidFill>
                  <a:schemeClr val="tx1">
                    <a:tint val="75000"/>
                  </a:schemeClr>
                </a:solidFill>
              </a:defRPr>
            </a:lvl6pPr>
            <a:lvl7pPr marL="8229600" indent="0">
              <a:buNone/>
              <a:defRPr sz="4800">
                <a:solidFill>
                  <a:schemeClr val="tx1">
                    <a:tint val="75000"/>
                  </a:schemeClr>
                </a:solidFill>
              </a:defRPr>
            </a:lvl7pPr>
            <a:lvl8pPr marL="9601200" indent="0">
              <a:buNone/>
              <a:defRPr sz="4800">
                <a:solidFill>
                  <a:schemeClr val="tx1">
                    <a:tint val="75000"/>
                  </a:schemeClr>
                </a:solidFill>
              </a:defRPr>
            </a:lvl8pPr>
            <a:lvl9pPr marL="10972800" indent="0">
              <a:buNone/>
              <a:defRPr sz="48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A7C604-4010-9C49-8F6C-35BA156F342E}" type="datetimeFigureOut">
              <a:rPr lang="en-US" smtClean="0"/>
              <a:t>4/19/18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170553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885950" y="9736667"/>
            <a:ext cx="11658600" cy="23207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3887450" y="9736667"/>
            <a:ext cx="11658600" cy="23207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A7C604-4010-9C49-8F6C-35BA156F342E}"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301800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89523" y="1947342"/>
            <a:ext cx="23660100" cy="70696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889526" y="8966203"/>
            <a:ext cx="11605020" cy="4394197"/>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Edit Master text styles</a:t>
            </a:r>
          </a:p>
        </p:txBody>
      </p:sp>
      <p:sp>
        <p:nvSpPr>
          <p:cNvPr id="4" name="Content Placeholder 3"/>
          <p:cNvSpPr>
            <a:spLocks noGrp="1"/>
          </p:cNvSpPr>
          <p:nvPr>
            <p:ph sz="half" idx="2"/>
          </p:nvPr>
        </p:nvSpPr>
        <p:spPr>
          <a:xfrm>
            <a:off x="1889526" y="13360400"/>
            <a:ext cx="11605020" cy="19651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3887452" y="8966203"/>
            <a:ext cx="11662173" cy="4394197"/>
          </a:xfrm>
        </p:spPr>
        <p:txBody>
          <a:bodyPr anchor="b"/>
          <a:lstStyle>
            <a:lvl1pPr marL="0" indent="0">
              <a:buNone/>
              <a:defRPr sz="7200" b="1"/>
            </a:lvl1pPr>
            <a:lvl2pPr marL="1371600" indent="0">
              <a:buNone/>
              <a:defRPr sz="6000" b="1"/>
            </a:lvl2pPr>
            <a:lvl3pPr marL="2743200" indent="0">
              <a:buNone/>
              <a:defRPr sz="5400" b="1"/>
            </a:lvl3pPr>
            <a:lvl4pPr marL="4114800" indent="0">
              <a:buNone/>
              <a:defRPr sz="4800" b="1"/>
            </a:lvl4pPr>
            <a:lvl5pPr marL="5486400" indent="0">
              <a:buNone/>
              <a:defRPr sz="4800" b="1"/>
            </a:lvl5pPr>
            <a:lvl6pPr marL="6858000" indent="0">
              <a:buNone/>
              <a:defRPr sz="4800" b="1"/>
            </a:lvl6pPr>
            <a:lvl7pPr marL="8229600" indent="0">
              <a:buNone/>
              <a:defRPr sz="4800" b="1"/>
            </a:lvl7pPr>
            <a:lvl8pPr marL="9601200" indent="0">
              <a:buNone/>
              <a:defRPr sz="4800" b="1"/>
            </a:lvl8pPr>
            <a:lvl9pPr marL="10972800" indent="0">
              <a:buNone/>
              <a:defRPr sz="4800" b="1"/>
            </a:lvl9pPr>
          </a:lstStyle>
          <a:p>
            <a:pPr lvl="0"/>
            <a:r>
              <a:rPr lang="en-US"/>
              <a:t>Edit Master text styles</a:t>
            </a:r>
          </a:p>
        </p:txBody>
      </p:sp>
      <p:sp>
        <p:nvSpPr>
          <p:cNvPr id="6" name="Content Placeholder 5"/>
          <p:cNvSpPr>
            <a:spLocks noGrp="1"/>
          </p:cNvSpPr>
          <p:nvPr>
            <p:ph sz="quarter" idx="4"/>
          </p:nvPr>
        </p:nvSpPr>
        <p:spPr>
          <a:xfrm>
            <a:off x="13887452" y="13360400"/>
            <a:ext cx="11662173" cy="1965113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A7C604-4010-9C49-8F6C-35BA156F342E}" type="datetimeFigureOut">
              <a:rPr lang="en-US" smtClean="0"/>
              <a:t>4/19/18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275893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A7C604-4010-9C49-8F6C-35BA156F342E}" type="datetimeFigureOut">
              <a:rPr lang="en-US" smtClean="0"/>
              <a:t>4/19/18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279047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7C604-4010-9C49-8F6C-35BA156F342E}" type="datetimeFigureOut">
              <a:rPr lang="en-US" smtClean="0"/>
              <a:t>4/19/18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199566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3" y="2438400"/>
            <a:ext cx="8847534" cy="8534400"/>
          </a:xfrm>
        </p:spPr>
        <p:txBody>
          <a:bodyPr anchor="b"/>
          <a:lstStyle>
            <a:lvl1pPr>
              <a:defRPr sz="9600"/>
            </a:lvl1pPr>
          </a:lstStyle>
          <a:p>
            <a:r>
              <a:rPr lang="en-US"/>
              <a:t>Click to edit Master title style</a:t>
            </a:r>
            <a:endParaRPr lang="en-US" dirty="0"/>
          </a:p>
        </p:txBody>
      </p:sp>
      <p:sp>
        <p:nvSpPr>
          <p:cNvPr id="3" name="Content Placeholder 2"/>
          <p:cNvSpPr>
            <a:spLocks noGrp="1"/>
          </p:cNvSpPr>
          <p:nvPr>
            <p:ph idx="1"/>
          </p:nvPr>
        </p:nvSpPr>
        <p:spPr>
          <a:xfrm>
            <a:off x="11662173" y="5266275"/>
            <a:ext cx="13887450" cy="25992667"/>
          </a:xfrm>
        </p:spPr>
        <p:txBody>
          <a:bodyPr/>
          <a:lstStyle>
            <a:lvl1pPr>
              <a:defRPr sz="9600"/>
            </a:lvl1pPr>
            <a:lvl2pPr>
              <a:defRPr sz="8400"/>
            </a:lvl2pPr>
            <a:lvl3pPr>
              <a:defRPr sz="7200"/>
            </a:lvl3pPr>
            <a:lvl4pPr>
              <a:defRPr sz="6000"/>
            </a:lvl4pPr>
            <a:lvl5pPr>
              <a:defRPr sz="6000"/>
            </a:lvl5pPr>
            <a:lvl6pPr>
              <a:defRPr sz="6000"/>
            </a:lvl6pPr>
            <a:lvl7pPr>
              <a:defRPr sz="6000"/>
            </a:lvl7pPr>
            <a:lvl8pPr>
              <a:defRPr sz="6000"/>
            </a:lvl8pPr>
            <a:lvl9pPr>
              <a:defRPr sz="6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889523" y="10972800"/>
            <a:ext cx="8847534" cy="20328469"/>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Edit Master text styles</a:t>
            </a:r>
          </a:p>
        </p:txBody>
      </p:sp>
      <p:sp>
        <p:nvSpPr>
          <p:cNvPr id="5" name="Date Placeholder 4"/>
          <p:cNvSpPr>
            <a:spLocks noGrp="1"/>
          </p:cNvSpPr>
          <p:nvPr>
            <p:ph type="dt" sz="half" idx="10"/>
          </p:nvPr>
        </p:nvSpPr>
        <p:spPr/>
        <p:txBody>
          <a:bodyPr/>
          <a:lstStyle/>
          <a:p>
            <a:fld id="{76A7C604-4010-9C49-8F6C-35BA156F342E}"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2204497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9523" y="2438400"/>
            <a:ext cx="8847534" cy="8534400"/>
          </a:xfrm>
        </p:spPr>
        <p:txBody>
          <a:bodyPr anchor="b"/>
          <a:lstStyle>
            <a:lvl1pPr>
              <a:defRPr sz="9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62173" y="5266275"/>
            <a:ext cx="13887450" cy="25992667"/>
          </a:xfrm>
        </p:spPr>
        <p:txBody>
          <a:bodyPr anchor="t"/>
          <a:lstStyle>
            <a:lvl1pPr marL="0" indent="0">
              <a:buNone/>
              <a:defRPr sz="9600"/>
            </a:lvl1pPr>
            <a:lvl2pPr marL="1371600" indent="0">
              <a:buNone/>
              <a:defRPr sz="8400"/>
            </a:lvl2pPr>
            <a:lvl3pPr marL="2743200" indent="0">
              <a:buNone/>
              <a:defRPr sz="7200"/>
            </a:lvl3pPr>
            <a:lvl4pPr marL="4114800" indent="0">
              <a:buNone/>
              <a:defRPr sz="6000"/>
            </a:lvl4pPr>
            <a:lvl5pPr marL="5486400" indent="0">
              <a:buNone/>
              <a:defRPr sz="6000"/>
            </a:lvl5pPr>
            <a:lvl6pPr marL="6858000" indent="0">
              <a:buNone/>
              <a:defRPr sz="6000"/>
            </a:lvl6pPr>
            <a:lvl7pPr marL="8229600" indent="0">
              <a:buNone/>
              <a:defRPr sz="6000"/>
            </a:lvl7pPr>
            <a:lvl8pPr marL="9601200" indent="0">
              <a:buNone/>
              <a:defRPr sz="6000"/>
            </a:lvl8pPr>
            <a:lvl9pPr marL="10972800" indent="0">
              <a:buNone/>
              <a:defRPr sz="6000"/>
            </a:lvl9pPr>
          </a:lstStyle>
          <a:p>
            <a:r>
              <a:rPr lang="en-US"/>
              <a:t>Click icon to add picture</a:t>
            </a:r>
            <a:endParaRPr lang="en-US" dirty="0"/>
          </a:p>
        </p:txBody>
      </p:sp>
      <p:sp>
        <p:nvSpPr>
          <p:cNvPr id="4" name="Text Placeholder 3"/>
          <p:cNvSpPr>
            <a:spLocks noGrp="1"/>
          </p:cNvSpPr>
          <p:nvPr>
            <p:ph type="body" sz="half" idx="2"/>
          </p:nvPr>
        </p:nvSpPr>
        <p:spPr>
          <a:xfrm>
            <a:off x="1889523" y="10972800"/>
            <a:ext cx="8847534" cy="20328469"/>
          </a:xfrm>
        </p:spPr>
        <p:txBody>
          <a:bodyPr/>
          <a:lstStyle>
            <a:lvl1pPr marL="0" indent="0">
              <a:buNone/>
              <a:defRPr sz="4800"/>
            </a:lvl1pPr>
            <a:lvl2pPr marL="1371600" indent="0">
              <a:buNone/>
              <a:defRPr sz="4200"/>
            </a:lvl2pPr>
            <a:lvl3pPr marL="2743200" indent="0">
              <a:buNone/>
              <a:defRPr sz="3600"/>
            </a:lvl3pPr>
            <a:lvl4pPr marL="4114800" indent="0">
              <a:buNone/>
              <a:defRPr sz="3000"/>
            </a:lvl4pPr>
            <a:lvl5pPr marL="5486400" indent="0">
              <a:buNone/>
              <a:defRPr sz="3000"/>
            </a:lvl5pPr>
            <a:lvl6pPr marL="6858000" indent="0">
              <a:buNone/>
              <a:defRPr sz="3000"/>
            </a:lvl6pPr>
            <a:lvl7pPr marL="8229600" indent="0">
              <a:buNone/>
              <a:defRPr sz="3000"/>
            </a:lvl7pPr>
            <a:lvl8pPr marL="9601200" indent="0">
              <a:buNone/>
              <a:defRPr sz="3000"/>
            </a:lvl8pPr>
            <a:lvl9pPr marL="10972800" indent="0">
              <a:buNone/>
              <a:defRPr sz="3000"/>
            </a:lvl9pPr>
          </a:lstStyle>
          <a:p>
            <a:pPr lvl="0"/>
            <a:r>
              <a:rPr lang="en-US"/>
              <a:t>Edit Master text styles</a:t>
            </a:r>
          </a:p>
        </p:txBody>
      </p:sp>
      <p:sp>
        <p:nvSpPr>
          <p:cNvPr id="5" name="Date Placeholder 4"/>
          <p:cNvSpPr>
            <a:spLocks noGrp="1"/>
          </p:cNvSpPr>
          <p:nvPr>
            <p:ph type="dt" sz="half" idx="10"/>
          </p:nvPr>
        </p:nvSpPr>
        <p:spPr/>
        <p:txBody>
          <a:bodyPr/>
          <a:lstStyle/>
          <a:p>
            <a:fld id="{76A7C604-4010-9C49-8F6C-35BA156F342E}" type="datetimeFigureOut">
              <a:rPr lang="en-US" smtClean="0"/>
              <a:t>4/19/18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117CB-6368-4441-A9F9-10DA7EA084A3}" type="slidenum">
              <a:rPr lang="en-US" smtClean="0"/>
              <a:t>‹#›</a:t>
            </a:fld>
            <a:endParaRPr lang="en-US"/>
          </a:p>
        </p:txBody>
      </p:sp>
    </p:spTree>
    <p:extLst>
      <p:ext uri="{BB962C8B-B14F-4D97-AF65-F5344CB8AC3E}">
        <p14:creationId xmlns:p14="http://schemas.microsoft.com/office/powerpoint/2010/main" val="213009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76A7C604-4010-9C49-8F6C-35BA156F342E}" type="datetimeFigureOut">
              <a:rPr lang="en-US" smtClean="0"/>
              <a:t>4/19/18</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6D1117CB-6368-4441-A9F9-10DA7EA084A3}" type="slidenum">
              <a:rPr lang="en-US" smtClean="0"/>
              <a:t>‹#›</a:t>
            </a:fld>
            <a:endParaRPr lang="en-US"/>
          </a:p>
        </p:txBody>
      </p:sp>
    </p:spTree>
    <p:extLst>
      <p:ext uri="{BB962C8B-B14F-4D97-AF65-F5344CB8AC3E}">
        <p14:creationId xmlns:p14="http://schemas.microsoft.com/office/powerpoint/2010/main" val="1121144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4.jpg"/><Relationship Id="rId1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diagramQuickStyle" Target="../diagrams/quickStyle1.xml"/><Relationship Id="rId12" Type="http://schemas.openxmlformats.org/officeDocument/2006/relationships/hyperlink" Target="http://slideplayer.com/slide/9288666/" TargetMode="External"/><Relationship Id="rId17" Type="http://schemas.openxmlformats.org/officeDocument/2006/relationships/image" Target="../media/image8.png"/><Relationship Id="rId2" Type="http://schemas.openxmlformats.org/officeDocument/2006/relationships/image" Target="../media/image1.png"/><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hyperlink" Target="https://michaelhparker.wordpress.com/2014/04/09/is-bisguaiacol-f-a-viable-alternative-to-bisphenol-a/" TargetMode="External"/><Relationship Id="rId5" Type="http://schemas.openxmlformats.org/officeDocument/2006/relationships/diagramData" Target="../diagrams/data1.xml"/><Relationship Id="rId15" Type="http://schemas.openxmlformats.org/officeDocument/2006/relationships/image" Target="../media/image6.png"/><Relationship Id="rId10" Type="http://schemas.openxmlformats.org/officeDocument/2006/relationships/hyperlink" Target="http://www.al.com/opinion/index.ssf/2016/04/why_you_shouldnt_wait_to_check.html" TargetMode="External"/><Relationship Id="rId4" Type="http://schemas.openxmlformats.org/officeDocument/2006/relationships/image" Target="../media/image3.png"/><Relationship Id="rId9" Type="http://schemas.microsoft.com/office/2007/relationships/diagramDrawing" Target="../diagrams/drawing1.xml"/><Relationship Id="rId1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8F2AF6-8D25-194B-8C51-3B7A8F957A21}"/>
              </a:ext>
            </a:extLst>
          </p:cNvPr>
          <p:cNvSpPr/>
          <p:nvPr/>
        </p:nvSpPr>
        <p:spPr>
          <a:xfrm>
            <a:off x="0" y="0"/>
            <a:ext cx="27432000" cy="529581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37B7C60-5A51-124C-B45F-CFD74B150A0D}"/>
              </a:ext>
            </a:extLst>
          </p:cNvPr>
          <p:cNvSpPr txBox="1"/>
          <p:nvPr/>
        </p:nvSpPr>
        <p:spPr>
          <a:xfrm>
            <a:off x="1240971" y="849086"/>
            <a:ext cx="25407258" cy="4169731"/>
          </a:xfrm>
          <a:prstGeom prst="rect">
            <a:avLst/>
          </a:prstGeom>
          <a:noFill/>
        </p:spPr>
        <p:txBody>
          <a:bodyPr wrap="square" rtlCol="0">
            <a:spAutoFit/>
          </a:bodyPr>
          <a:lstStyle/>
          <a:p>
            <a:pPr algn="ctr"/>
            <a:r>
              <a:rPr lang="en-US" dirty="0"/>
              <a:t>Comparison of the Interaction of BPA and BGF on Androgen Receptor in Murine </a:t>
            </a:r>
            <a:r>
              <a:rPr lang="en-US" sz="6050" dirty="0"/>
              <a:t>Prostate Cancer Cells </a:t>
            </a:r>
          </a:p>
          <a:p>
            <a:pPr algn="ctr"/>
            <a:r>
              <a:rPr lang="en-US" sz="4800" dirty="0"/>
              <a:t>Sep </a:t>
            </a:r>
            <a:r>
              <a:rPr lang="en-US" sz="4800" dirty="0" err="1"/>
              <a:t>Harandi</a:t>
            </a:r>
            <a:r>
              <a:rPr lang="en-US" sz="4800" dirty="0"/>
              <a:t>, Taryn </a:t>
            </a:r>
            <a:r>
              <a:rPr lang="en-US" sz="4800" dirty="0" err="1"/>
              <a:t>Kowal</a:t>
            </a:r>
            <a:r>
              <a:rPr lang="en-US" sz="4800" dirty="0"/>
              <a:t>, Rex Liggon, Andrea Soles</a:t>
            </a:r>
          </a:p>
          <a:p>
            <a:pPr algn="ctr"/>
            <a:r>
              <a:rPr lang="en-US" sz="4800" dirty="0"/>
              <a:t>Biol. 450 </a:t>
            </a:r>
          </a:p>
          <a:p>
            <a:pPr algn="ctr"/>
            <a:r>
              <a:rPr lang="en-US" sz="4800" dirty="0"/>
              <a:t>Department of Biological and Environmental Sciences, Longwood University</a:t>
            </a:r>
          </a:p>
        </p:txBody>
      </p:sp>
      <p:sp>
        <p:nvSpPr>
          <p:cNvPr id="8" name="Rectangle 7">
            <a:extLst>
              <a:ext uri="{FF2B5EF4-FFF2-40B4-BE49-F238E27FC236}">
                <a16:creationId xmlns:a16="http://schemas.microsoft.com/office/drawing/2014/main" id="{C2E5B3D3-1DD1-2542-9607-9F8037041C59}"/>
              </a:ext>
            </a:extLst>
          </p:cNvPr>
          <p:cNvSpPr/>
          <p:nvPr/>
        </p:nvSpPr>
        <p:spPr>
          <a:xfrm>
            <a:off x="522513" y="6237514"/>
            <a:ext cx="13777685" cy="16328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Introduction</a:t>
            </a:r>
          </a:p>
        </p:txBody>
      </p:sp>
      <p:sp>
        <p:nvSpPr>
          <p:cNvPr id="10" name="Rectangle 9">
            <a:extLst>
              <a:ext uri="{FF2B5EF4-FFF2-40B4-BE49-F238E27FC236}">
                <a16:creationId xmlns:a16="http://schemas.microsoft.com/office/drawing/2014/main" id="{07E1B48C-5401-C745-A56C-4C715B711413}"/>
              </a:ext>
            </a:extLst>
          </p:cNvPr>
          <p:cNvSpPr/>
          <p:nvPr/>
        </p:nvSpPr>
        <p:spPr>
          <a:xfrm>
            <a:off x="522514" y="28290721"/>
            <a:ext cx="13777684" cy="16328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Methods</a:t>
            </a:r>
          </a:p>
        </p:txBody>
      </p:sp>
      <p:sp>
        <p:nvSpPr>
          <p:cNvPr id="11" name="Rectangle 10">
            <a:extLst>
              <a:ext uri="{FF2B5EF4-FFF2-40B4-BE49-F238E27FC236}">
                <a16:creationId xmlns:a16="http://schemas.microsoft.com/office/drawing/2014/main" id="{4B7DCA74-1E5E-E044-BD65-CFC4135BAC29}"/>
              </a:ext>
            </a:extLst>
          </p:cNvPr>
          <p:cNvSpPr/>
          <p:nvPr/>
        </p:nvSpPr>
        <p:spPr>
          <a:xfrm>
            <a:off x="14986000" y="6237514"/>
            <a:ext cx="12115800" cy="16328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Results</a:t>
            </a:r>
          </a:p>
        </p:txBody>
      </p:sp>
      <p:sp>
        <p:nvSpPr>
          <p:cNvPr id="12" name="Rectangle 11">
            <a:extLst>
              <a:ext uri="{FF2B5EF4-FFF2-40B4-BE49-F238E27FC236}">
                <a16:creationId xmlns:a16="http://schemas.microsoft.com/office/drawing/2014/main" id="{67770329-460C-9042-98C4-BFB9E2642AD5}"/>
              </a:ext>
            </a:extLst>
          </p:cNvPr>
          <p:cNvSpPr/>
          <p:nvPr/>
        </p:nvSpPr>
        <p:spPr>
          <a:xfrm>
            <a:off x="14986000" y="24302751"/>
            <a:ext cx="12115800" cy="16328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Discussion</a:t>
            </a:r>
          </a:p>
        </p:txBody>
      </p:sp>
      <p:sp>
        <p:nvSpPr>
          <p:cNvPr id="13" name="Rectangle 12">
            <a:extLst>
              <a:ext uri="{FF2B5EF4-FFF2-40B4-BE49-F238E27FC236}">
                <a16:creationId xmlns:a16="http://schemas.microsoft.com/office/drawing/2014/main" id="{1659DD24-9106-524E-AA4C-1CD10269992E}"/>
              </a:ext>
            </a:extLst>
          </p:cNvPr>
          <p:cNvSpPr/>
          <p:nvPr/>
        </p:nvSpPr>
        <p:spPr>
          <a:xfrm>
            <a:off x="14986000" y="32141885"/>
            <a:ext cx="12115800" cy="1632857"/>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rPr>
              <a:t>Literature Cited </a:t>
            </a:r>
          </a:p>
        </p:txBody>
      </p:sp>
      <p:pic>
        <p:nvPicPr>
          <p:cNvPr id="16" name="Picture 15">
            <a:extLst>
              <a:ext uri="{FF2B5EF4-FFF2-40B4-BE49-F238E27FC236}">
                <a16:creationId xmlns:a16="http://schemas.microsoft.com/office/drawing/2014/main" id="{960623CF-3B32-E54C-AB0E-BE74EAB26F3C}"/>
              </a:ext>
            </a:extLst>
          </p:cNvPr>
          <p:cNvPicPr>
            <a:picLocks noChangeAspect="1"/>
          </p:cNvPicPr>
          <p:nvPr/>
        </p:nvPicPr>
        <p:blipFill>
          <a:blip r:embed="rId2"/>
          <a:stretch>
            <a:fillRect/>
          </a:stretch>
        </p:blipFill>
        <p:spPr>
          <a:xfrm>
            <a:off x="522514" y="1978066"/>
            <a:ext cx="2334970" cy="2341067"/>
          </a:xfrm>
          <a:prstGeom prst="rect">
            <a:avLst/>
          </a:prstGeom>
        </p:spPr>
      </p:pic>
      <p:pic>
        <p:nvPicPr>
          <p:cNvPr id="17" name="Picture 16">
            <a:extLst>
              <a:ext uri="{FF2B5EF4-FFF2-40B4-BE49-F238E27FC236}">
                <a16:creationId xmlns:a16="http://schemas.microsoft.com/office/drawing/2014/main" id="{5E9D3ACF-4226-DA4C-9646-3F19044D0C25}"/>
              </a:ext>
            </a:extLst>
          </p:cNvPr>
          <p:cNvPicPr>
            <a:picLocks noChangeAspect="1"/>
          </p:cNvPicPr>
          <p:nvPr/>
        </p:nvPicPr>
        <p:blipFill>
          <a:blip r:embed="rId3"/>
          <a:stretch>
            <a:fillRect/>
          </a:stretch>
        </p:blipFill>
        <p:spPr>
          <a:xfrm>
            <a:off x="24311767" y="1978066"/>
            <a:ext cx="2336462" cy="2340741"/>
          </a:xfrm>
          <a:prstGeom prst="rect">
            <a:avLst/>
          </a:prstGeom>
        </p:spPr>
      </p:pic>
      <p:pic>
        <p:nvPicPr>
          <p:cNvPr id="19" name="Picture 18">
            <a:extLst>
              <a:ext uri="{FF2B5EF4-FFF2-40B4-BE49-F238E27FC236}">
                <a16:creationId xmlns:a16="http://schemas.microsoft.com/office/drawing/2014/main" id="{0039B981-E52E-1F48-98C3-F41C9EC8F765}"/>
              </a:ext>
            </a:extLst>
          </p:cNvPr>
          <p:cNvPicPr>
            <a:picLocks noChangeAspect="1"/>
          </p:cNvPicPr>
          <p:nvPr/>
        </p:nvPicPr>
        <p:blipFill>
          <a:blip r:embed="rId4"/>
          <a:stretch>
            <a:fillRect/>
          </a:stretch>
        </p:blipFill>
        <p:spPr>
          <a:xfrm>
            <a:off x="404642" y="22833395"/>
            <a:ext cx="6014187" cy="4571568"/>
          </a:xfrm>
          <a:prstGeom prst="rect">
            <a:avLst/>
          </a:prstGeom>
          <a:ln>
            <a:solidFill>
              <a:schemeClr val="tx1"/>
            </a:solidFill>
          </a:ln>
        </p:spPr>
      </p:pic>
      <p:sp>
        <p:nvSpPr>
          <p:cNvPr id="20" name="TextBox 19">
            <a:extLst>
              <a:ext uri="{FF2B5EF4-FFF2-40B4-BE49-F238E27FC236}">
                <a16:creationId xmlns:a16="http://schemas.microsoft.com/office/drawing/2014/main" id="{43448CFB-C750-2640-AE6F-E2D8E377B2C6}"/>
              </a:ext>
            </a:extLst>
          </p:cNvPr>
          <p:cNvSpPr txBox="1"/>
          <p:nvPr/>
        </p:nvSpPr>
        <p:spPr>
          <a:xfrm>
            <a:off x="662753" y="21800387"/>
            <a:ext cx="5068881" cy="830997"/>
          </a:xfrm>
          <a:prstGeom prst="rect">
            <a:avLst/>
          </a:prstGeom>
          <a:noFill/>
          <a:ln>
            <a:noFill/>
          </a:ln>
        </p:spPr>
        <p:txBody>
          <a:bodyPr wrap="square" rtlCol="0">
            <a:spAutoFit/>
          </a:bodyPr>
          <a:lstStyle/>
          <a:p>
            <a:r>
              <a:rPr lang="en-US" sz="2400" b="1" dirty="0"/>
              <a:t>Fig. 2. Top structure is of BGF and the bottom structure is of BPA</a:t>
            </a:r>
            <a:r>
              <a:rPr lang="en-US" sz="2400" dirty="0"/>
              <a:t>. </a:t>
            </a:r>
          </a:p>
        </p:txBody>
      </p:sp>
      <p:graphicFrame>
        <p:nvGraphicFramePr>
          <p:cNvPr id="21" name="Diagram 20">
            <a:extLst>
              <a:ext uri="{FF2B5EF4-FFF2-40B4-BE49-F238E27FC236}">
                <a16:creationId xmlns:a16="http://schemas.microsoft.com/office/drawing/2014/main" id="{9AC0D57A-A3D9-9C44-BEBC-73CFFC532CA4}"/>
              </a:ext>
            </a:extLst>
          </p:cNvPr>
          <p:cNvGraphicFramePr/>
          <p:nvPr>
            <p:extLst>
              <p:ext uri="{D42A27DB-BD31-4B8C-83A1-F6EECF244321}">
                <p14:modId xmlns:p14="http://schemas.microsoft.com/office/powerpoint/2010/main" val="2586659753"/>
              </p:ext>
            </p:extLst>
          </p:nvPr>
        </p:nvGraphicFramePr>
        <p:xfrm>
          <a:off x="1110342" y="30327600"/>
          <a:ext cx="13046781" cy="475351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2" name="TextBox 21">
            <a:extLst>
              <a:ext uri="{FF2B5EF4-FFF2-40B4-BE49-F238E27FC236}">
                <a16:creationId xmlns:a16="http://schemas.microsoft.com/office/drawing/2014/main" id="{04993617-3462-E349-9B27-829B05759DBC}"/>
              </a:ext>
            </a:extLst>
          </p:cNvPr>
          <p:cNvSpPr txBox="1"/>
          <p:nvPr/>
        </p:nvSpPr>
        <p:spPr>
          <a:xfrm>
            <a:off x="522513" y="8077843"/>
            <a:ext cx="13777686" cy="12141785"/>
          </a:xfrm>
          <a:prstGeom prst="rect">
            <a:avLst/>
          </a:prstGeom>
          <a:noFill/>
        </p:spPr>
        <p:txBody>
          <a:bodyPr wrap="square" rtlCol="0">
            <a:spAutoFit/>
          </a:bodyPr>
          <a:lstStyle/>
          <a:p>
            <a:pPr marL="457200" indent="-457200">
              <a:buFont typeface="Arial" panose="020B0604020202020204" pitchFamily="34" charset="0"/>
              <a:buChar char="•"/>
            </a:pPr>
            <a:r>
              <a:rPr lang="en-US" sz="2900" dirty="0"/>
              <a:t>Bisphenol-A or more commonly known as BPA, is a chemical found in many products used for structural purposes.  It is mostly found in lining of cans, plastic products, recycled paper and even eyeglasses, along with children</a:t>
            </a:r>
            <a:r>
              <a:rPr lang="fr-FR" sz="2900" dirty="0"/>
              <a:t>’</a:t>
            </a:r>
            <a:r>
              <a:rPr lang="en-US" sz="2900" dirty="0"/>
              <a:t>s toys</a:t>
            </a:r>
            <a:r>
              <a:rPr lang="en-US" sz="2900" baseline="30000" dirty="0"/>
              <a:t>1</a:t>
            </a:r>
            <a:r>
              <a:rPr lang="en-US" sz="2900" dirty="0"/>
              <a:t>. </a:t>
            </a:r>
          </a:p>
          <a:p>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r>
              <a:rPr lang="en-US" sz="2900" dirty="0"/>
              <a:t>BPA is also known for leaching out to the environment causing DNA mutations</a:t>
            </a:r>
            <a:r>
              <a:rPr lang="en-US" sz="2900" baseline="30000" dirty="0"/>
              <a:t>2</a:t>
            </a:r>
            <a:r>
              <a:rPr lang="en-US" sz="2900" dirty="0"/>
              <a:t>. </a:t>
            </a:r>
          </a:p>
          <a:p>
            <a:endParaRPr lang="en-US" sz="2900" dirty="0"/>
          </a:p>
          <a:p>
            <a:pPr marL="457200" indent="-457200">
              <a:buFont typeface="Arial" panose="020B0604020202020204" pitchFamily="34" charset="0"/>
              <a:buChar char="•"/>
            </a:pPr>
            <a:r>
              <a:rPr lang="en-US" sz="2900" dirty="0" err="1"/>
              <a:t>Bisguaiacol</a:t>
            </a:r>
            <a:r>
              <a:rPr lang="en-US" sz="2900" dirty="0"/>
              <a:t> F (BGF) is an alternative that would be more effective than BPA because it shares properties with BPA yet without the adverse effects</a:t>
            </a:r>
            <a:r>
              <a:rPr lang="en-US" sz="2900" baseline="30000" dirty="0"/>
              <a:t>3</a:t>
            </a:r>
            <a:r>
              <a:rPr lang="en-US" sz="2900" dirty="0"/>
              <a:t>. </a:t>
            </a:r>
          </a:p>
          <a:p>
            <a:endParaRPr lang="en-US" sz="2900" dirty="0"/>
          </a:p>
          <a:p>
            <a:pPr marL="457200" indent="-457200">
              <a:buFont typeface="Arial" panose="020B0604020202020204" pitchFamily="34" charset="0"/>
              <a:buChar char="•"/>
            </a:pPr>
            <a:r>
              <a:rPr lang="en-US" sz="2900" dirty="0"/>
              <a:t>Exposure to BPA is known to disrupt the endocrine system within organisms, particularly systems involving the development of the prostate and breast ultimately leading to cancer</a:t>
            </a:r>
            <a:r>
              <a:rPr lang="en-US" sz="2900" baseline="30000" dirty="0"/>
              <a:t>4</a:t>
            </a:r>
            <a:r>
              <a:rPr lang="en-US" sz="2900" dirty="0"/>
              <a:t>. </a:t>
            </a:r>
          </a:p>
          <a:p>
            <a:pPr marL="457200" indent="-457200">
              <a:buFont typeface="Arial" panose="020B0604020202020204" pitchFamily="34" charset="0"/>
              <a:buChar char="•"/>
            </a:pPr>
            <a:endParaRPr lang="en-US" sz="2900" dirty="0"/>
          </a:p>
          <a:p>
            <a:pPr marL="457200" indent="-457200">
              <a:buFont typeface="Arial" panose="020B0604020202020204" pitchFamily="34" charset="0"/>
              <a:buChar char="•"/>
            </a:pPr>
            <a:r>
              <a:rPr lang="en-US" sz="2900" dirty="0"/>
              <a:t>Our specific aim is whether or not BGF is a better alternative than BPA.</a:t>
            </a:r>
          </a:p>
          <a:p>
            <a:pPr marL="457200" indent="-457200">
              <a:buFont typeface="Arial" panose="020B0604020202020204" pitchFamily="34" charset="0"/>
              <a:buChar char="•"/>
            </a:pPr>
            <a:endParaRPr lang="en-US" sz="2900" dirty="0"/>
          </a:p>
        </p:txBody>
      </p:sp>
      <p:sp>
        <p:nvSpPr>
          <p:cNvPr id="23" name="TextBox 22">
            <a:extLst>
              <a:ext uri="{FF2B5EF4-FFF2-40B4-BE49-F238E27FC236}">
                <a16:creationId xmlns:a16="http://schemas.microsoft.com/office/drawing/2014/main" id="{3CA2227D-789D-F946-ACA0-FB6F8D271ABA}"/>
              </a:ext>
            </a:extLst>
          </p:cNvPr>
          <p:cNvSpPr txBox="1"/>
          <p:nvPr/>
        </p:nvSpPr>
        <p:spPr>
          <a:xfrm>
            <a:off x="14986000" y="33881330"/>
            <a:ext cx="11364686" cy="2308324"/>
          </a:xfrm>
          <a:prstGeom prst="rect">
            <a:avLst/>
          </a:prstGeom>
          <a:noFill/>
        </p:spPr>
        <p:txBody>
          <a:bodyPr wrap="square" rtlCol="0">
            <a:spAutoFit/>
          </a:bodyPr>
          <a:lstStyle/>
          <a:p>
            <a:pPr marL="228600" indent="-228600">
              <a:buAutoNum type="arabicPeriod"/>
            </a:pPr>
            <a:r>
              <a:rPr lang="en-US" sz="1200" dirty="0" err="1"/>
              <a:t>Konieczna</a:t>
            </a:r>
            <a:r>
              <a:rPr lang="en-US" sz="1200" dirty="0"/>
              <a:t> A, </a:t>
            </a:r>
            <a:r>
              <a:rPr lang="en-US" sz="1200" dirty="0" err="1"/>
              <a:t>Rutkowska</a:t>
            </a:r>
            <a:r>
              <a:rPr lang="en-US" sz="1200" dirty="0"/>
              <a:t> A, </a:t>
            </a:r>
            <a:r>
              <a:rPr lang="en-US" sz="1200" dirty="0" err="1"/>
              <a:t>Rachon</a:t>
            </a:r>
            <a:r>
              <a:rPr lang="en-US" sz="1200" dirty="0"/>
              <a:t> D. 2015. Health risk of exposure to Bisphenol A (BPA). </a:t>
            </a:r>
            <a:r>
              <a:rPr lang="en-US" sz="1200" dirty="0" err="1"/>
              <a:t>Rocz</a:t>
            </a:r>
            <a:r>
              <a:rPr lang="en-US" sz="1200" dirty="0"/>
              <a:t> </a:t>
            </a:r>
            <a:r>
              <a:rPr lang="en-US" sz="1200" dirty="0" err="1"/>
              <a:t>Panstw</a:t>
            </a:r>
            <a:r>
              <a:rPr lang="en-US" sz="1200" dirty="0"/>
              <a:t> </a:t>
            </a:r>
            <a:r>
              <a:rPr lang="en-US" sz="1200" dirty="0" err="1"/>
              <a:t>Zakl</a:t>
            </a:r>
            <a:r>
              <a:rPr lang="en-US" sz="1200" dirty="0"/>
              <a:t> </a:t>
            </a:r>
            <a:r>
              <a:rPr lang="en-US" sz="1200" dirty="0" err="1"/>
              <a:t>Hig</a:t>
            </a:r>
            <a:r>
              <a:rPr lang="en-US" sz="1200" dirty="0"/>
              <a:t>. 66(</a:t>
            </a:r>
            <a:r>
              <a:rPr lang="en-US" sz="1200" b="1" dirty="0"/>
              <a:t>1</a:t>
            </a:r>
            <a:r>
              <a:rPr lang="en-US" sz="1200" dirty="0"/>
              <a:t>): 5-11.</a:t>
            </a:r>
          </a:p>
          <a:p>
            <a:pPr marL="228600" indent="-228600">
              <a:buAutoNum type="arabicPeriod"/>
            </a:pPr>
            <a:r>
              <a:rPr lang="en-US" sz="1200" dirty="0" err="1"/>
              <a:t>Teng</a:t>
            </a:r>
            <a:r>
              <a:rPr lang="en-US" sz="1200" dirty="0"/>
              <a:t> C, Goodwin B, Shockley K, Xia M, Huang R, Norris J, Merrick BA, </a:t>
            </a:r>
            <a:r>
              <a:rPr lang="en-US" sz="1200" dirty="0" err="1"/>
              <a:t>Jetten</a:t>
            </a:r>
            <a:r>
              <a:rPr lang="en-US" sz="1200" dirty="0"/>
              <a:t> AM, Austin CP, Tice RR. 2013. Bisphenol A affects androgen receptor function via multiple mechanisms. </a:t>
            </a:r>
            <a:r>
              <a:rPr lang="en-US" sz="1200" dirty="0" err="1"/>
              <a:t>Chem</a:t>
            </a:r>
            <a:r>
              <a:rPr lang="en-US" sz="1200" dirty="0"/>
              <a:t> </a:t>
            </a:r>
            <a:r>
              <a:rPr lang="en-US" sz="1200" dirty="0" err="1"/>
              <a:t>Biol</a:t>
            </a:r>
            <a:r>
              <a:rPr lang="en-US" sz="1200" dirty="0"/>
              <a:t> Interact. 203(</a:t>
            </a:r>
            <a:r>
              <a:rPr lang="en-US" sz="1200" b="1" dirty="0"/>
              <a:t>3</a:t>
            </a:r>
            <a:r>
              <a:rPr lang="en-US" sz="1200" dirty="0"/>
              <a:t>): 556-564.</a:t>
            </a:r>
          </a:p>
          <a:p>
            <a:pPr marL="228600" indent="-228600">
              <a:buAutoNum type="arabicPeriod"/>
            </a:pPr>
            <a:r>
              <a:rPr lang="en-US" sz="1200" dirty="0"/>
              <a:t>Taylor and Francis. 2014. </a:t>
            </a:r>
            <a:r>
              <a:rPr lang="en-US" sz="1200" dirty="0" err="1"/>
              <a:t>Chemitrends</a:t>
            </a:r>
            <a:r>
              <a:rPr lang="en-US" sz="1200" dirty="0"/>
              <a:t>. Indian Institute of Chemical Engineers. 56(2):177-179. </a:t>
            </a:r>
          </a:p>
          <a:p>
            <a:pPr marL="228600" indent="-228600">
              <a:buAutoNum type="arabicPeriod"/>
            </a:pPr>
            <a:r>
              <a:rPr lang="en-US" sz="1200" dirty="0"/>
              <a:t>Hong H, Harvey B, </a:t>
            </a:r>
            <a:r>
              <a:rPr lang="en-US" sz="1200" dirty="0" err="1"/>
              <a:t>Palmese</a:t>
            </a:r>
            <a:r>
              <a:rPr lang="en-US" sz="1200" dirty="0"/>
              <a:t> G, </a:t>
            </a:r>
            <a:r>
              <a:rPr lang="en-US" sz="1200" dirty="0" err="1"/>
              <a:t>Stanzione</a:t>
            </a:r>
            <a:r>
              <a:rPr lang="en-US" sz="1200" dirty="0"/>
              <a:t> III J, Ng H, </a:t>
            </a:r>
            <a:r>
              <a:rPr lang="en-US" sz="1200" dirty="0" err="1"/>
              <a:t>Sakkiah</a:t>
            </a:r>
            <a:r>
              <a:rPr lang="en-US" sz="1200" dirty="0"/>
              <a:t> S, Tong W, Sadler J. 2016. Experimental Data Extraction and in Silico Prediction of the Estrogenic Activity of Renewable Replacements for Bisphenol A. International Journal of Environmental Research and Public Health. 13(7):1-16.</a:t>
            </a:r>
          </a:p>
          <a:p>
            <a:r>
              <a:rPr lang="en-US" sz="1200" dirty="0"/>
              <a:t>Figure 1: </a:t>
            </a:r>
            <a:r>
              <a:rPr lang="en-US" sz="1200" dirty="0">
                <a:hlinkClick r:id="rId10"/>
              </a:rPr>
              <a:t>http://www.al.com/opinion/index.ssf/2016/04/why_you_shouldnt_wait_to_check.html</a:t>
            </a:r>
            <a:endParaRPr lang="en-US" sz="1200" dirty="0"/>
          </a:p>
          <a:p>
            <a:r>
              <a:rPr lang="en-US" sz="1200" dirty="0"/>
              <a:t>Figure 2: </a:t>
            </a:r>
            <a:r>
              <a:rPr lang="en-US" sz="1200" dirty="0">
                <a:hlinkClick r:id="rId11"/>
              </a:rPr>
              <a:t>https://michaelhparker.wordpress.com/2014/04/09/is-bisguaiacol-f-a-viable-alternative-to-bisphenol-a/</a:t>
            </a:r>
            <a:endParaRPr lang="en-US" sz="1200" dirty="0"/>
          </a:p>
          <a:p>
            <a:r>
              <a:rPr lang="en-US" sz="1200" dirty="0"/>
              <a:t>Figure 3: </a:t>
            </a:r>
            <a:r>
              <a:rPr lang="en-US" sz="1200" dirty="0">
                <a:hlinkClick r:id="rId12"/>
              </a:rPr>
              <a:t>http://slideplayer.com/slide/9288666/</a:t>
            </a:r>
            <a:endParaRPr lang="en-US" sz="1200" dirty="0"/>
          </a:p>
          <a:p>
            <a:endParaRPr lang="en-US" sz="1200" dirty="0"/>
          </a:p>
          <a:p>
            <a:endParaRPr lang="en-US" sz="1200" dirty="0"/>
          </a:p>
          <a:p>
            <a:endParaRPr lang="en-US" sz="1200" dirty="0"/>
          </a:p>
        </p:txBody>
      </p:sp>
      <p:pic>
        <p:nvPicPr>
          <p:cNvPr id="25" name="Picture 24">
            <a:extLst>
              <a:ext uri="{FF2B5EF4-FFF2-40B4-BE49-F238E27FC236}">
                <a16:creationId xmlns:a16="http://schemas.microsoft.com/office/drawing/2014/main" id="{23A975A2-7F3D-E54D-916A-963213971464}"/>
              </a:ext>
            </a:extLst>
          </p:cNvPr>
          <p:cNvPicPr>
            <a:picLocks noChangeAspect="1"/>
          </p:cNvPicPr>
          <p:nvPr/>
        </p:nvPicPr>
        <p:blipFill>
          <a:blip r:embed="rId13"/>
          <a:stretch>
            <a:fillRect/>
          </a:stretch>
        </p:blipFill>
        <p:spPr>
          <a:xfrm>
            <a:off x="6560511" y="21678515"/>
            <a:ext cx="7596612" cy="5726448"/>
          </a:xfrm>
          <a:prstGeom prst="rect">
            <a:avLst/>
          </a:prstGeom>
          <a:ln>
            <a:solidFill>
              <a:schemeClr val="tx1"/>
            </a:solidFill>
          </a:ln>
        </p:spPr>
      </p:pic>
      <p:sp>
        <p:nvSpPr>
          <p:cNvPr id="26" name="TextBox 25">
            <a:extLst>
              <a:ext uri="{FF2B5EF4-FFF2-40B4-BE49-F238E27FC236}">
                <a16:creationId xmlns:a16="http://schemas.microsoft.com/office/drawing/2014/main" id="{18AE9DDE-D53D-C84D-9DE3-25EB1774F0DD}"/>
              </a:ext>
            </a:extLst>
          </p:cNvPr>
          <p:cNvSpPr txBox="1"/>
          <p:nvPr/>
        </p:nvSpPr>
        <p:spPr>
          <a:xfrm>
            <a:off x="6451842" y="20481768"/>
            <a:ext cx="7738294" cy="830997"/>
          </a:xfrm>
          <a:prstGeom prst="rect">
            <a:avLst/>
          </a:prstGeom>
          <a:noFill/>
          <a:ln>
            <a:noFill/>
          </a:ln>
        </p:spPr>
        <p:txBody>
          <a:bodyPr wrap="square" rtlCol="0">
            <a:spAutoFit/>
          </a:bodyPr>
          <a:lstStyle/>
          <a:p>
            <a:r>
              <a:rPr lang="en-US" sz="2400" b="1" dirty="0"/>
              <a:t>Fig. 3. This figure compares different amounts of BPA and BGF and that correlates to fatality rates</a:t>
            </a:r>
            <a:r>
              <a:rPr lang="en-US" sz="2400" dirty="0"/>
              <a:t>.</a:t>
            </a:r>
          </a:p>
        </p:txBody>
      </p:sp>
      <p:pic>
        <p:nvPicPr>
          <p:cNvPr id="28" name="Picture 27">
            <a:extLst>
              <a:ext uri="{FF2B5EF4-FFF2-40B4-BE49-F238E27FC236}">
                <a16:creationId xmlns:a16="http://schemas.microsoft.com/office/drawing/2014/main" id="{298E35CB-2BD9-364C-8E50-2B7A40B5ACB6}"/>
              </a:ext>
            </a:extLst>
          </p:cNvPr>
          <p:cNvPicPr>
            <a:picLocks noChangeAspect="1"/>
          </p:cNvPicPr>
          <p:nvPr/>
        </p:nvPicPr>
        <p:blipFill>
          <a:blip r:embed="rId14"/>
          <a:stretch>
            <a:fillRect/>
          </a:stretch>
        </p:blipFill>
        <p:spPr>
          <a:xfrm>
            <a:off x="3370829" y="9965168"/>
            <a:ext cx="6096000" cy="5029200"/>
          </a:xfrm>
          <a:prstGeom prst="rect">
            <a:avLst/>
          </a:prstGeom>
          <a:ln>
            <a:solidFill>
              <a:schemeClr val="tx1"/>
            </a:solidFill>
          </a:ln>
        </p:spPr>
      </p:pic>
      <p:sp>
        <p:nvSpPr>
          <p:cNvPr id="29" name="TextBox 28">
            <a:extLst>
              <a:ext uri="{FF2B5EF4-FFF2-40B4-BE49-F238E27FC236}">
                <a16:creationId xmlns:a16="http://schemas.microsoft.com/office/drawing/2014/main" id="{E9879BB4-22E5-114C-BEB8-85AED6B10E04}"/>
              </a:ext>
            </a:extLst>
          </p:cNvPr>
          <p:cNvSpPr txBox="1"/>
          <p:nvPr/>
        </p:nvSpPr>
        <p:spPr>
          <a:xfrm>
            <a:off x="9668011" y="11648771"/>
            <a:ext cx="3701174" cy="830997"/>
          </a:xfrm>
          <a:prstGeom prst="rect">
            <a:avLst/>
          </a:prstGeom>
          <a:noFill/>
          <a:ln>
            <a:noFill/>
          </a:ln>
        </p:spPr>
        <p:txBody>
          <a:bodyPr wrap="square" rtlCol="0">
            <a:spAutoFit/>
          </a:bodyPr>
          <a:lstStyle/>
          <a:p>
            <a:r>
              <a:rPr lang="en-US" sz="2400" b="1" dirty="0"/>
              <a:t>Fig. 1. Prostate cancer statistics. </a:t>
            </a:r>
          </a:p>
        </p:txBody>
      </p:sp>
      <p:pic>
        <p:nvPicPr>
          <p:cNvPr id="1026" name="Picture 2" descr="https://lh4.googleusercontent.com/bqXPYx-tJwSeA0zzc_ClsMvBmLGbxFCK-DzOItocVLan3gSRtJOz7QTN05Z1d5sgG4Ia4MLSIKgcqdQDgbncR0lb3bydVVYl5PWpcNJjlNWZLvf5o0dnjNvQdZlGYDLzacXWETrn">
            <a:extLst>
              <a:ext uri="{FF2B5EF4-FFF2-40B4-BE49-F238E27FC236}">
                <a16:creationId xmlns:a16="http://schemas.microsoft.com/office/drawing/2014/main" id="{F7F4D385-0A96-9C41-81DB-6EC7233FECF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4986000" y="8072342"/>
            <a:ext cx="8213860" cy="4146420"/>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21A56163-44D1-A945-876A-025F383C99E1}"/>
              </a:ext>
            </a:extLst>
          </p:cNvPr>
          <p:cNvSpPr txBox="1"/>
          <p:nvPr/>
        </p:nvSpPr>
        <p:spPr>
          <a:xfrm flipH="1">
            <a:off x="16328569" y="8977456"/>
            <a:ext cx="163287" cy="369332"/>
          </a:xfrm>
          <a:prstGeom prst="rect">
            <a:avLst/>
          </a:prstGeom>
          <a:noFill/>
        </p:spPr>
        <p:txBody>
          <a:bodyPr wrap="square" rtlCol="0">
            <a:spAutoFit/>
          </a:bodyPr>
          <a:lstStyle/>
          <a:p>
            <a:r>
              <a:rPr lang="en-US" sz="1800" dirty="0"/>
              <a:t>*</a:t>
            </a:r>
          </a:p>
        </p:txBody>
      </p:sp>
      <p:sp>
        <p:nvSpPr>
          <p:cNvPr id="27" name="TextBox 26">
            <a:extLst>
              <a:ext uri="{FF2B5EF4-FFF2-40B4-BE49-F238E27FC236}">
                <a16:creationId xmlns:a16="http://schemas.microsoft.com/office/drawing/2014/main" id="{574FCC8C-C0D4-2248-9967-1E2E4A50B9CC}"/>
              </a:ext>
            </a:extLst>
          </p:cNvPr>
          <p:cNvSpPr txBox="1"/>
          <p:nvPr/>
        </p:nvSpPr>
        <p:spPr>
          <a:xfrm>
            <a:off x="18825323" y="8716513"/>
            <a:ext cx="535214" cy="369332"/>
          </a:xfrm>
          <a:prstGeom prst="rect">
            <a:avLst/>
          </a:prstGeom>
          <a:noFill/>
        </p:spPr>
        <p:txBody>
          <a:bodyPr wrap="square" rtlCol="0">
            <a:spAutoFit/>
          </a:bodyPr>
          <a:lstStyle/>
          <a:p>
            <a:r>
              <a:rPr lang="en-US" sz="1800" dirty="0"/>
              <a:t>*</a:t>
            </a:r>
          </a:p>
        </p:txBody>
      </p:sp>
      <p:sp>
        <p:nvSpPr>
          <p:cNvPr id="32" name="TextBox 31">
            <a:extLst>
              <a:ext uri="{FF2B5EF4-FFF2-40B4-BE49-F238E27FC236}">
                <a16:creationId xmlns:a16="http://schemas.microsoft.com/office/drawing/2014/main" id="{CDE8FD24-31C1-6F4A-BE18-9FE218653476}"/>
              </a:ext>
            </a:extLst>
          </p:cNvPr>
          <p:cNvSpPr txBox="1"/>
          <p:nvPr/>
        </p:nvSpPr>
        <p:spPr>
          <a:xfrm>
            <a:off x="21228705" y="8982946"/>
            <a:ext cx="361507" cy="369332"/>
          </a:xfrm>
          <a:prstGeom prst="rect">
            <a:avLst/>
          </a:prstGeom>
          <a:noFill/>
        </p:spPr>
        <p:txBody>
          <a:bodyPr wrap="square" rtlCol="0">
            <a:spAutoFit/>
          </a:bodyPr>
          <a:lstStyle/>
          <a:p>
            <a:r>
              <a:rPr lang="en-US" sz="1800" dirty="0"/>
              <a:t>*</a:t>
            </a:r>
          </a:p>
        </p:txBody>
      </p:sp>
      <p:sp>
        <p:nvSpPr>
          <p:cNvPr id="33" name="TextBox 32">
            <a:extLst>
              <a:ext uri="{FF2B5EF4-FFF2-40B4-BE49-F238E27FC236}">
                <a16:creationId xmlns:a16="http://schemas.microsoft.com/office/drawing/2014/main" id="{11677603-9463-864F-B711-7B67E9B0C70A}"/>
              </a:ext>
            </a:extLst>
          </p:cNvPr>
          <p:cNvSpPr txBox="1"/>
          <p:nvPr/>
        </p:nvSpPr>
        <p:spPr>
          <a:xfrm>
            <a:off x="23401042" y="8072342"/>
            <a:ext cx="3638141" cy="3785652"/>
          </a:xfrm>
          <a:prstGeom prst="rect">
            <a:avLst/>
          </a:prstGeom>
          <a:noFill/>
          <a:ln>
            <a:noFill/>
          </a:ln>
        </p:spPr>
        <p:txBody>
          <a:bodyPr wrap="square" rtlCol="0">
            <a:spAutoFit/>
          </a:bodyPr>
          <a:lstStyle/>
          <a:p>
            <a:r>
              <a:rPr lang="en-US" sz="2400" b="1" dirty="0"/>
              <a:t>Figure 4: Increased levels of cell proliferation of samples exposed to testosterone.</a:t>
            </a:r>
            <a:r>
              <a:rPr lang="en-US" sz="2400" dirty="0"/>
              <a:t> BPA showed the highest level of proliferation in each sample. BGF showed data similar to media. * represents a significant value (p &lt; 0.05).</a:t>
            </a:r>
          </a:p>
        </p:txBody>
      </p:sp>
      <p:pic>
        <p:nvPicPr>
          <p:cNvPr id="1028" name="Picture 4" descr="https://lh6.googleusercontent.com/8nEtlGe4J-s_FDDlLZaq8rBG1s8f-flnbmO0tLyMyxnpb_fv6Oq7xA0bjh-CzzKGrSf_SC1kkbEr5hTmCfkIquPElPUk25eKZX-fXFgfb5a-FCxNdzJ8QNgGwEW8fd_25yi8t0s6">
            <a:extLst>
              <a:ext uri="{FF2B5EF4-FFF2-40B4-BE49-F238E27FC236}">
                <a16:creationId xmlns:a16="http://schemas.microsoft.com/office/drawing/2014/main" id="{A30AEF13-5A4C-9A4C-9147-9BF99B3A2B19}"/>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4986000" y="12726536"/>
            <a:ext cx="8213860" cy="4013200"/>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a:extLst>
              <a:ext uri="{FF2B5EF4-FFF2-40B4-BE49-F238E27FC236}">
                <a16:creationId xmlns:a16="http://schemas.microsoft.com/office/drawing/2014/main" id="{9F4D267F-71E3-D443-B547-8D97CACCA7A9}"/>
              </a:ext>
            </a:extLst>
          </p:cNvPr>
          <p:cNvSpPr txBox="1"/>
          <p:nvPr/>
        </p:nvSpPr>
        <p:spPr>
          <a:xfrm>
            <a:off x="23359517" y="12805611"/>
            <a:ext cx="3638141" cy="3416320"/>
          </a:xfrm>
          <a:prstGeom prst="rect">
            <a:avLst/>
          </a:prstGeom>
          <a:noFill/>
        </p:spPr>
        <p:txBody>
          <a:bodyPr wrap="square" rtlCol="0">
            <a:spAutoFit/>
          </a:bodyPr>
          <a:lstStyle/>
          <a:p>
            <a:r>
              <a:rPr lang="en-US" sz="2400" b="1" dirty="0"/>
              <a:t>Figure 5: Percent lysis of LDH release into the cells.</a:t>
            </a:r>
            <a:r>
              <a:rPr lang="en-US" sz="2400" dirty="0"/>
              <a:t> Cell viability was measured by the release of LDH. None of the samples showed significant differences therefore all samples displayed similar cell viability levels.</a:t>
            </a:r>
          </a:p>
        </p:txBody>
      </p:sp>
      <p:sp>
        <p:nvSpPr>
          <p:cNvPr id="37" name="TextBox 36">
            <a:extLst>
              <a:ext uri="{FF2B5EF4-FFF2-40B4-BE49-F238E27FC236}">
                <a16:creationId xmlns:a16="http://schemas.microsoft.com/office/drawing/2014/main" id="{FA35601B-E5BB-4E45-A257-F5ED7BDD4408}"/>
              </a:ext>
            </a:extLst>
          </p:cNvPr>
          <p:cNvSpPr txBox="1"/>
          <p:nvPr/>
        </p:nvSpPr>
        <p:spPr>
          <a:xfrm>
            <a:off x="15021135" y="21674976"/>
            <a:ext cx="12080665" cy="1938992"/>
          </a:xfrm>
          <a:prstGeom prst="rect">
            <a:avLst/>
          </a:prstGeom>
          <a:noFill/>
        </p:spPr>
        <p:txBody>
          <a:bodyPr wrap="square" rtlCol="0">
            <a:spAutoFit/>
          </a:bodyPr>
          <a:lstStyle/>
          <a:p>
            <a:r>
              <a:rPr lang="en-US" sz="2400" b="1" dirty="0"/>
              <a:t>Figure 6: Decrease in expression of apoptotic and cell cycle genes in cells exposed to BPA and testosterone. A &amp; B: </a:t>
            </a:r>
            <a:r>
              <a:rPr lang="en-US" sz="2400" dirty="0"/>
              <a:t>The cells exposed to BPA without testosterone exhibited similar gene expression levels to the control. Both samples of BGF displayed normal levels compared to the media. BPA with testosterone’s fold change in gene expression was statistically significant in all of the genes tested. </a:t>
            </a:r>
          </a:p>
        </p:txBody>
      </p:sp>
      <p:sp>
        <p:nvSpPr>
          <p:cNvPr id="38" name="TextBox 37">
            <a:extLst>
              <a:ext uri="{FF2B5EF4-FFF2-40B4-BE49-F238E27FC236}">
                <a16:creationId xmlns:a16="http://schemas.microsoft.com/office/drawing/2014/main" id="{31595792-93C6-614D-AE81-C1AEBB3DF2B0}"/>
              </a:ext>
            </a:extLst>
          </p:cNvPr>
          <p:cNvSpPr txBox="1"/>
          <p:nvPr/>
        </p:nvSpPr>
        <p:spPr>
          <a:xfrm>
            <a:off x="15174834" y="26116903"/>
            <a:ext cx="11864349" cy="6340197"/>
          </a:xfrm>
          <a:prstGeom prst="rect">
            <a:avLst/>
          </a:prstGeom>
          <a:noFill/>
        </p:spPr>
        <p:txBody>
          <a:bodyPr wrap="square" rtlCol="0">
            <a:spAutoFit/>
          </a:bodyPr>
          <a:lstStyle/>
          <a:p>
            <a:pPr marL="857250" indent="-857250">
              <a:buFont typeface="Arial" panose="020B0604020202020204" pitchFamily="34" charset="0"/>
              <a:buChar char="•"/>
            </a:pPr>
            <a:r>
              <a:rPr lang="en-US" sz="2900" dirty="0"/>
              <a:t>The genes tested were p53, p21, mdm2, chk1, and chk2. These genes are responsible for monitoring different phases of the cell cycle and checking for DNA damage. </a:t>
            </a:r>
          </a:p>
          <a:p>
            <a:pPr marL="857250" indent="-857250">
              <a:buFont typeface="Arial" panose="020B0604020202020204" pitchFamily="34" charset="0"/>
              <a:buChar char="•"/>
            </a:pPr>
            <a:r>
              <a:rPr lang="en-US" sz="2900" dirty="0"/>
              <a:t>Gene expression levels were lowered with BPA and testosterone compared to other samples due to both of their proliferating effects.</a:t>
            </a:r>
          </a:p>
          <a:p>
            <a:pPr marL="857250" indent="-857250">
              <a:buFont typeface="Arial" panose="020B0604020202020204" pitchFamily="34" charset="0"/>
              <a:buChar char="•"/>
            </a:pPr>
            <a:r>
              <a:rPr lang="en-US" sz="2900" dirty="0"/>
              <a:t>Decrease in gene expression aids in cancer formation by excess of proliferation and risk for mutations. Our genes in question control the cell cycle and apoptosis.</a:t>
            </a:r>
          </a:p>
          <a:p>
            <a:pPr marL="857250" indent="-857250">
              <a:buFont typeface="Arial" panose="020B0604020202020204" pitchFamily="34" charset="0"/>
              <a:buChar char="•"/>
            </a:pPr>
            <a:r>
              <a:rPr lang="en-US" sz="2900" dirty="0"/>
              <a:t>BGF was not shown to affect the normal levels of gene expression compared to the control.</a:t>
            </a:r>
          </a:p>
          <a:p>
            <a:pPr marL="857250" indent="-857250">
              <a:buFont typeface="Arial" panose="020B0604020202020204" pitchFamily="34" charset="0"/>
              <a:buChar char="•"/>
            </a:pPr>
            <a:r>
              <a:rPr lang="en-US" sz="2900" dirty="0"/>
              <a:t>To further check for the safety of BGF as a potential replacement for BPA, this compound’s effects on the estrogen receptor and its regulation of cell cycle genes should be tested.</a:t>
            </a:r>
          </a:p>
          <a:p>
            <a:endParaRPr lang="en-US" sz="2900" dirty="0"/>
          </a:p>
        </p:txBody>
      </p:sp>
      <p:pic>
        <p:nvPicPr>
          <p:cNvPr id="4" name="Picture 2" descr="https://lh5.googleusercontent.com/idors2chDBJfxWi3YCAdyTlEDktpFSEC1LntiPNWRbDfg9tAaw3P6vTBwaIGnBlHgjg5hYngea_UgU-uacY0DRtQAO9yyfFTYvcCmrbI7L9T0HxD6u3S3KYLcmbQjWaFcYceltjJ_q0">
            <a:extLst>
              <a:ext uri="{FF2B5EF4-FFF2-40B4-BE49-F238E27FC236}">
                <a16:creationId xmlns:a16="http://schemas.microsoft.com/office/drawing/2014/main" id="{1D355ADD-2B9D-544D-9E27-E5B354B8B54B}"/>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174834" y="17788198"/>
            <a:ext cx="5590797" cy="375898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DD86E77-7167-7B41-BEEC-28AB1668F545}"/>
              </a:ext>
            </a:extLst>
          </p:cNvPr>
          <p:cNvSpPr txBox="1"/>
          <p:nvPr/>
        </p:nvSpPr>
        <p:spPr>
          <a:xfrm>
            <a:off x="15284897" y="17834864"/>
            <a:ext cx="415636" cy="523220"/>
          </a:xfrm>
          <a:prstGeom prst="rect">
            <a:avLst/>
          </a:prstGeom>
          <a:noFill/>
        </p:spPr>
        <p:txBody>
          <a:bodyPr wrap="square" rtlCol="0">
            <a:spAutoFit/>
          </a:bodyPr>
          <a:lstStyle/>
          <a:p>
            <a:r>
              <a:rPr lang="en-US" sz="2800" dirty="0"/>
              <a:t>A</a:t>
            </a:r>
          </a:p>
        </p:txBody>
      </p:sp>
      <p:pic>
        <p:nvPicPr>
          <p:cNvPr id="9" name="Picture 4" descr="https://lh4.googleusercontent.com/fL0GWk5QsPIr1ikXgZhYMQ1N4B05musoj4NrI_A8Ig--Ck-iPjxjF7Z8YAkFTa-Nxj1epMd1WEBW7f-ygunpgCRpYZS8CNxWxi5ya_SCHnvvCPTOWXuK5jfmagSaRuxewBLOW37uGL4">
            <a:extLst>
              <a:ext uri="{FF2B5EF4-FFF2-40B4-BE49-F238E27FC236}">
                <a16:creationId xmlns:a16="http://schemas.microsoft.com/office/drawing/2014/main" id="{4D921A42-5715-B845-97EE-F9C54395AEE8}"/>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1007022" y="17788198"/>
            <a:ext cx="5590797" cy="3736881"/>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63473593-B688-1D45-A3A6-06E4572435DA}"/>
              </a:ext>
            </a:extLst>
          </p:cNvPr>
          <p:cNvSpPr txBox="1"/>
          <p:nvPr/>
        </p:nvSpPr>
        <p:spPr>
          <a:xfrm>
            <a:off x="21118642" y="17836610"/>
            <a:ext cx="521624" cy="523220"/>
          </a:xfrm>
          <a:prstGeom prst="rect">
            <a:avLst/>
          </a:prstGeom>
          <a:noFill/>
        </p:spPr>
        <p:txBody>
          <a:bodyPr wrap="square" rtlCol="0">
            <a:spAutoFit/>
          </a:bodyPr>
          <a:lstStyle/>
          <a:p>
            <a:r>
              <a:rPr lang="en-US" sz="2800" dirty="0"/>
              <a:t>B</a:t>
            </a:r>
          </a:p>
        </p:txBody>
      </p:sp>
      <p:sp>
        <p:nvSpPr>
          <p:cNvPr id="24" name="TextBox 23">
            <a:extLst>
              <a:ext uri="{FF2B5EF4-FFF2-40B4-BE49-F238E27FC236}">
                <a16:creationId xmlns:a16="http://schemas.microsoft.com/office/drawing/2014/main" id="{0728A423-B5FA-B841-8ACD-8FA906FD6970}"/>
              </a:ext>
            </a:extLst>
          </p:cNvPr>
          <p:cNvSpPr txBox="1"/>
          <p:nvPr/>
        </p:nvSpPr>
        <p:spPr>
          <a:xfrm>
            <a:off x="18509673" y="20916402"/>
            <a:ext cx="315650" cy="369332"/>
          </a:xfrm>
          <a:prstGeom prst="rect">
            <a:avLst/>
          </a:prstGeom>
          <a:noFill/>
        </p:spPr>
        <p:txBody>
          <a:bodyPr wrap="square" rtlCol="0">
            <a:spAutoFit/>
          </a:bodyPr>
          <a:lstStyle/>
          <a:p>
            <a:r>
              <a:rPr lang="en-US" sz="1800" dirty="0"/>
              <a:t>*</a:t>
            </a:r>
          </a:p>
        </p:txBody>
      </p:sp>
      <p:sp>
        <p:nvSpPr>
          <p:cNvPr id="30" name="TextBox 29">
            <a:extLst>
              <a:ext uri="{FF2B5EF4-FFF2-40B4-BE49-F238E27FC236}">
                <a16:creationId xmlns:a16="http://schemas.microsoft.com/office/drawing/2014/main" id="{620FAA41-522F-7641-AF62-33DBE7ECC54E}"/>
              </a:ext>
            </a:extLst>
          </p:cNvPr>
          <p:cNvSpPr txBox="1"/>
          <p:nvPr/>
        </p:nvSpPr>
        <p:spPr>
          <a:xfrm>
            <a:off x="24311767" y="21177855"/>
            <a:ext cx="349324" cy="369332"/>
          </a:xfrm>
          <a:prstGeom prst="rect">
            <a:avLst/>
          </a:prstGeom>
          <a:noFill/>
        </p:spPr>
        <p:txBody>
          <a:bodyPr wrap="square" rtlCol="0">
            <a:spAutoFit/>
          </a:bodyPr>
          <a:lstStyle/>
          <a:p>
            <a:r>
              <a:rPr lang="en-US" sz="1800" dirty="0"/>
              <a:t>*</a:t>
            </a:r>
          </a:p>
        </p:txBody>
      </p:sp>
    </p:spTree>
    <p:extLst>
      <p:ext uri="{BB962C8B-B14F-4D97-AF65-F5344CB8AC3E}">
        <p14:creationId xmlns:p14="http://schemas.microsoft.com/office/powerpoint/2010/main" val="39810584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762</Words>
  <Application>Microsoft Macintosh PowerPoint</Application>
  <PresentationFormat>Custom</PresentationFormat>
  <Paragraphs>61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Soles</dc:creator>
  <cp:lastModifiedBy>Andrea Soles</cp:lastModifiedBy>
  <cp:revision>19</cp:revision>
  <dcterms:created xsi:type="dcterms:W3CDTF">2018-04-10T14:22:35Z</dcterms:created>
  <dcterms:modified xsi:type="dcterms:W3CDTF">2018-04-19T22:23:38Z</dcterms:modified>
</cp:coreProperties>
</file>