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964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60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9"/>
    <p:restoredTop sz="94653"/>
  </p:normalViewPr>
  <p:slideViewPr>
    <p:cSldViewPr snapToGrid="0" snapToObjects="1">
      <p:cViewPr varScale="1">
        <p:scale>
          <a:sx n="103" d="100"/>
          <a:sy n="103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9729-2318-CE4E-9C30-1FA58D6B3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8DC2F-4B0D-5C44-9864-1F843BAF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D24D-E4C9-5345-9F3E-31929352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97F00-592C-DC4C-B881-9B2B723A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CA3C-469A-2F4F-9DE4-83DFC41B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E6D6-509D-6041-8573-CE992B6A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12B6E-2FF6-F943-9054-EAA802D87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07D61-320E-D24F-8E38-5D503A67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6FE61-9A5D-CF44-93B7-EF057C3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9B52E-58A8-9541-BD56-210E2F15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BBED9-F986-AE40-B6FA-8BD2C3DA6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BED58-9C47-7347-AC8A-A010E5101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A9AA-2B0F-3E45-ADB3-9AA46C0E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05DD5-1155-1446-A3BA-F56F171F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0E64A-5C85-A34D-ABBE-5A60C821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0041-CA66-524D-8C19-C0FF2DBF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1B4E-2D21-E14C-9639-236D9778A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5426-1053-A74F-8570-6351F8C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BB72-C1DA-4D41-85F5-013F9CC6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36B6-0949-4642-8B40-1488767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D214-22C6-BB4D-9CD6-62914572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13BC-8F83-EE4C-B83D-A2BDE7BA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F13BF-37A5-E547-83CB-12F6D542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7EAF5-4A69-1649-B718-183A3F35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D0F7-08E4-824E-874A-7EEF3B8D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6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2762-7758-8F44-B22F-5F4DC38B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C0057-0403-B341-8717-CD5DF66F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4DDE6-5444-F143-A711-CDB79D7C8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0851-F01C-4B46-8C3A-254C11C0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0B4E0-5BAF-024F-A4CC-53460B98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047B-1250-FC4C-B73E-E0E31A5D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5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BE00-D8D7-054E-AF1E-2C798E89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19D7A-D828-5E4D-AC4D-AB2F8603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4FEB2-C7AE-654D-9CB6-FD030139F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14C16-3438-0147-A4B9-B7157E77D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2FEDC-58E6-CB47-BA6F-A1FFC799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552C2-8C12-3C41-898B-75A37937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66A41-64AA-D54C-B76E-2D18AD77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4AB2E-6E6B-2643-AFAB-E6044A70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1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1BDC-3C0B-D34A-9D54-C46D7AD7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7B647-6CFA-A144-BB13-8D035D4A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9A9A5-9B9E-604A-AAB2-942936AD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693B6-93D3-8C4C-8F8F-95045762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3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6AA02-9E2A-6F46-809A-D2311772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05446-990F-D34F-8FC2-E2733671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80D08-A641-AE4F-AF14-53D70D78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1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BB36-8D50-A744-ABD3-DC438D78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60287-E412-AF47-95C8-BCF7C712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8ACC7-6C38-3D44-A16F-CC6B229F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52F92-BD26-804D-A24D-E4C96643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6D13-B26F-E44D-93B1-D0391D3C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16C70-08E2-4141-94C4-291CE092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5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AC62-0978-BE44-B52B-56B4A72C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A8C38-B48C-9E44-B444-A688C25EB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507A2-E5AE-C74E-8640-0FBAEA5E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EFD2-0214-8249-80E9-73C7BCC2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F232-3DC5-6B4A-A2F9-D02BCA2B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6506F-D9F2-AE40-AA0E-A147465B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FEF74-B4F6-204E-B530-5D90B5B3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99D5C-0A91-9A4B-BA25-1A084FFE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8D6A9-B8D5-9844-B74C-5C6FD9DA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B191-62E8-7C4F-9F96-60F677F86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4B7E3-D47B-0D4C-AB25-A9AB1448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5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  <p:sldLayoutId id="2147485972" r:id="rId8"/>
    <p:sldLayoutId id="2147485973" r:id="rId9"/>
    <p:sldLayoutId id="2147485974" r:id="rId10"/>
    <p:sldLayoutId id="2147485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lung/understanding-tuberculosis-basics#1" TargetMode="External"/><Relationship Id="rId2" Type="http://schemas.openxmlformats.org/officeDocument/2006/relationships/hyperlink" Target="https://www.cdc.gov/tb/topic/basics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tb/publications/faqs/qa_latenttbinf.htm#Latent4" TargetMode="External"/><Relationship Id="rId5" Type="http://schemas.openxmlformats.org/officeDocument/2006/relationships/hyperlink" Target="https://www.emedicinehealth.com/chest_x-ray/article_em.htm#what_is_drug-resistant_tb" TargetMode="External"/><Relationship Id="rId4" Type="http://schemas.openxmlformats.org/officeDocument/2006/relationships/hyperlink" Target="https://www.cdc.gov/tb/publications/factsheets/statistics/tbtrend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BA23-69F5-BC4B-8FC8-3984448F0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0629"/>
            <a:ext cx="9144000" cy="2387600"/>
          </a:xfrm>
        </p:spPr>
        <p:txBody>
          <a:bodyPr/>
          <a:lstStyle/>
          <a:p>
            <a:r>
              <a:rPr lang="en-US" i="1" dirty="0"/>
              <a:t>Mycobacterium tuberculosis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664C7-EA6C-814E-AAA2-F30F48B89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2427"/>
            <a:ext cx="9144000" cy="1655762"/>
          </a:xfrm>
        </p:spPr>
        <p:txBody>
          <a:bodyPr/>
          <a:lstStyle/>
          <a:p>
            <a:r>
              <a:rPr lang="en-US" dirty="0"/>
              <a:t>Andrea Soles</a:t>
            </a:r>
          </a:p>
        </p:txBody>
      </p:sp>
      <p:pic>
        <p:nvPicPr>
          <p:cNvPr id="1026" name="Picture 2" descr="A Genetic Risk Factor For Young Age Onset Tuberculosis">
            <a:extLst>
              <a:ext uri="{FF2B5EF4-FFF2-40B4-BE49-F238E27FC236}">
                <a16:creationId xmlns:a16="http://schemas.microsoft.com/office/drawing/2014/main" id="{ADA0E1FA-8753-134E-8E46-04C7E504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0" y="415290"/>
            <a:ext cx="4983480" cy="27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0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ABA8-0FA9-C942-BC59-DFECD120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something we should worry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E058-E701-4A47-8BB1-4ED30965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decline in United States remains too slow to eliminate TB </a:t>
            </a:r>
          </a:p>
          <a:p>
            <a:r>
              <a:rPr lang="en-US" dirty="0"/>
              <a:t>Has been reported in all 50 states </a:t>
            </a:r>
          </a:p>
          <a:p>
            <a:r>
              <a:rPr lang="en-US" dirty="0"/>
              <a:t>Some TB strains have become drug resistant</a:t>
            </a:r>
          </a:p>
          <a:p>
            <a:r>
              <a:rPr lang="en-US" dirty="0"/>
              <a:t>The number of people who have died from TB has increased from 2015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EEB18-F531-2049-83EE-12A436F7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14" y="4312507"/>
            <a:ext cx="3922545" cy="21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8303-E6D0-9F42-B4AC-AFD5A237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A9B9-3225-4344-95B4-1E9FE42C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https://www.cdc.gov/tb/topic/basics/default.htm</a:t>
            </a:r>
            <a:endParaRPr lang="en-US" dirty="0"/>
          </a:p>
          <a:p>
            <a:r>
              <a:rPr lang="en-US" dirty="0">
                <a:hlinkClick r:id="rId3"/>
              </a:rPr>
              <a:t>https://www.webmd.com/lung/understanding-tuberculosis-basics#1</a:t>
            </a:r>
            <a:endParaRPr lang="en-US" dirty="0"/>
          </a:p>
          <a:p>
            <a:r>
              <a:rPr lang="en-US" dirty="0">
                <a:hlinkClick r:id="rId4"/>
              </a:rPr>
              <a:t>https://www.cdc.gov/tb/publications/factsheets/statistics/tbtrends.htm</a:t>
            </a:r>
            <a:endParaRPr lang="en-US" dirty="0"/>
          </a:p>
          <a:p>
            <a:r>
              <a:rPr lang="en-US" dirty="0">
                <a:hlinkClick r:id="rId5"/>
              </a:rPr>
              <a:t>https://www.emedicinehealth.com/chest_x-ray/article_em.htm#what_is_drug-resistant_tb</a:t>
            </a:r>
            <a:endParaRPr lang="en-US" dirty="0"/>
          </a:p>
          <a:p>
            <a:r>
              <a:rPr lang="en-US" dirty="0">
                <a:hlinkClick r:id="rId6"/>
              </a:rPr>
              <a:t>https://www.cdc.gov/tb/publications/faqs/qa_latenttbinf.htm#Latent4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5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0710-B3F2-A544-A517-18F989D3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and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F7E8-79E1-F043-85FE-D21BCA79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Species of pathogenic bacteria in the family, </a:t>
            </a:r>
            <a:r>
              <a:rPr lang="en-US" dirty="0" err="1"/>
              <a:t>Mycobacteriaceae</a:t>
            </a:r>
            <a:endParaRPr lang="en-US" dirty="0"/>
          </a:p>
          <a:p>
            <a:r>
              <a:rPr lang="en-US" dirty="0"/>
              <a:t>First discovered in 1882 by Robert Koch</a:t>
            </a:r>
          </a:p>
          <a:p>
            <a:r>
              <a:rPr lang="en-US" dirty="0"/>
              <a:t>Has an unusual, waxy coat on its surface due to presence of mycolic acid </a:t>
            </a:r>
          </a:p>
          <a:p>
            <a:r>
              <a:rPr lang="en-US" dirty="0"/>
              <a:t>Bacillus shaped</a:t>
            </a:r>
          </a:p>
          <a:p>
            <a:r>
              <a:rPr lang="en-US" dirty="0"/>
              <a:t>Gram-positive</a:t>
            </a:r>
          </a:p>
          <a:p>
            <a:r>
              <a:rPr lang="en-US" dirty="0"/>
              <a:t>Highly aerobic </a:t>
            </a:r>
          </a:p>
          <a:p>
            <a:r>
              <a:rPr lang="en-US" dirty="0"/>
              <a:t>Causative agent of tuberculosis</a:t>
            </a:r>
          </a:p>
          <a:p>
            <a:pPr lvl="1"/>
            <a:r>
              <a:rPr lang="en-US" dirty="0"/>
              <a:t>Targets respiratory system and infects the lung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7CE90-3085-0E42-B642-B3A80A50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2" y="4022411"/>
            <a:ext cx="3009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C3AE-3956-3345-B270-95A55110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8649-F603-BE4F-8F27-F5655C25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 different types: Latent and active</a:t>
            </a:r>
          </a:p>
          <a:p>
            <a:r>
              <a:rPr lang="en-US" dirty="0"/>
              <a:t>Latent: Do not have symptoms and not contagious</a:t>
            </a:r>
          </a:p>
          <a:p>
            <a:r>
              <a:rPr lang="en-US" dirty="0"/>
              <a:t>Infection is present in body and can eventually become active</a:t>
            </a:r>
          </a:p>
          <a:p>
            <a:endParaRPr lang="en-US" dirty="0"/>
          </a:p>
          <a:p>
            <a:r>
              <a:rPr lang="en-US" dirty="0"/>
              <a:t>Active: bacteria is multiplying in the body</a:t>
            </a:r>
          </a:p>
          <a:p>
            <a:r>
              <a:rPr lang="en-US" dirty="0"/>
              <a:t>Have symptoms and contagious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52498-3F83-9949-90C3-C6C74F25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041" y="3809760"/>
            <a:ext cx="3009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954F-4E77-5847-BE37-77F020B6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5A4C-8EBA-284A-887D-CF0ADDAA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through air: coughing, speaking, singing</a:t>
            </a:r>
          </a:p>
          <a:p>
            <a:r>
              <a:rPr lang="en-US" dirty="0"/>
              <a:t>NOT spread by: shaking hands, sharing food, touching toilet seats, sharing toothbrushes, kissing </a:t>
            </a:r>
          </a:p>
          <a:p>
            <a:r>
              <a:rPr lang="en-US" dirty="0"/>
              <a:t>After inhalation, bacteria settles in the lungs and grows. Can spread to kidneys, spine, and brain</a:t>
            </a:r>
          </a:p>
          <a:p>
            <a:endParaRPr lang="en-US" dirty="0"/>
          </a:p>
          <a:p>
            <a:endParaRPr lang="en-US" dirty="0"/>
          </a:p>
          <a:p>
            <a:pPr marL="365760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541-ABF3-7E46-BA22-08EC173B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A1C7-6A5D-7A43-93B3-10BD96D83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Test</a:t>
            </a:r>
          </a:p>
          <a:p>
            <a:r>
              <a:rPr lang="en-US" dirty="0"/>
              <a:t>Blood Tests</a:t>
            </a:r>
          </a:p>
          <a:p>
            <a:r>
              <a:rPr lang="en-US" dirty="0"/>
              <a:t>Chest X-ray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35EB4-459E-1149-A679-6F8F54DF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67" y="3682314"/>
            <a:ext cx="4190445" cy="27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6180-A956-B64B-9E20-759DE0D5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DF0B-ECD6-1043-8FFC-B954D879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Cough that lasts for 3 weeks</a:t>
            </a:r>
          </a:p>
          <a:p>
            <a:r>
              <a:rPr lang="en-US" dirty="0"/>
              <a:t>Chest pain</a:t>
            </a:r>
          </a:p>
          <a:p>
            <a:r>
              <a:rPr lang="en-US" dirty="0"/>
              <a:t>Coughing up blood 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Fever and Chills</a:t>
            </a:r>
          </a:p>
          <a:p>
            <a:r>
              <a:rPr lang="en-US" dirty="0"/>
              <a:t>Night Sweats </a:t>
            </a:r>
          </a:p>
          <a:p>
            <a:r>
              <a:rPr lang="en-US" dirty="0"/>
              <a:t>Loss of appetite</a:t>
            </a:r>
          </a:p>
        </p:txBody>
      </p:sp>
    </p:spTree>
    <p:extLst>
      <p:ext uri="{BB962C8B-B14F-4D97-AF65-F5344CB8AC3E}">
        <p14:creationId xmlns:p14="http://schemas.microsoft.com/office/powerpoint/2010/main" val="106437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EEDB-1B2A-3F4D-B93C-90862F8A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5C555-36C1-7A47-B88F-DA0841CB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treatment, chance of full recovery is high</a:t>
            </a:r>
          </a:p>
          <a:p>
            <a:r>
              <a:rPr lang="en-US" dirty="0"/>
              <a:t>Not taking required medicine, not following medication regimen, or not doing anything at all will lead to disability and/or death</a:t>
            </a:r>
          </a:p>
        </p:txBody>
      </p:sp>
    </p:spTree>
    <p:extLst>
      <p:ext uri="{BB962C8B-B14F-4D97-AF65-F5344CB8AC3E}">
        <p14:creationId xmlns:p14="http://schemas.microsoft.com/office/powerpoint/2010/main" val="11239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8D8B-18D2-1E4A-80BF-8B60045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1CE48-C362-F44D-9C74-44E15B9F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Antibiotics </a:t>
            </a:r>
          </a:p>
          <a:p>
            <a:r>
              <a:rPr lang="en-US" dirty="0"/>
              <a:t>6 to 9 months </a:t>
            </a:r>
          </a:p>
          <a:p>
            <a:r>
              <a:rPr lang="en-US" dirty="0"/>
              <a:t>Common ones:</a:t>
            </a:r>
          </a:p>
          <a:p>
            <a:pPr lvl="1"/>
            <a:r>
              <a:rPr lang="en-US" dirty="0"/>
              <a:t>Ethambutol</a:t>
            </a:r>
          </a:p>
          <a:p>
            <a:pPr lvl="1"/>
            <a:r>
              <a:rPr lang="en-US" dirty="0"/>
              <a:t>Isoniazid</a:t>
            </a:r>
          </a:p>
          <a:p>
            <a:pPr lvl="1"/>
            <a:r>
              <a:rPr lang="en-US" dirty="0"/>
              <a:t>Pyrazinamide</a:t>
            </a:r>
          </a:p>
          <a:p>
            <a:pPr lvl="1"/>
            <a:r>
              <a:rPr lang="en-US" dirty="0"/>
              <a:t>Rifampin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6E44-B17D-E14F-B158-C9CA54E0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16" y="3849230"/>
            <a:ext cx="4129491" cy="27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A3A1-5C07-7642-98F8-2E863907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DD0F-6B2D-2E46-95ED-5A7CB13C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BCG (Bacillus Calmette-Guerin) vaccine</a:t>
            </a:r>
          </a:p>
          <a:p>
            <a:r>
              <a:rPr lang="en-US" dirty="0"/>
              <a:t>Not widely used in United States</a:t>
            </a:r>
          </a:p>
          <a:p>
            <a:r>
              <a:rPr lang="en-US" dirty="0"/>
              <a:t>Practice good hygiene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B3BEA-4B82-D045-8970-4EA8A218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43" y="3481671"/>
            <a:ext cx="4035439" cy="29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387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Mycobacterium tuberculosis</vt:lpstr>
      <vt:lpstr>Origin and Characteristics</vt:lpstr>
      <vt:lpstr>Tuberculosis </vt:lpstr>
      <vt:lpstr>How is it spread?</vt:lpstr>
      <vt:lpstr>How to check for TB</vt:lpstr>
      <vt:lpstr>Symptoms </vt:lpstr>
      <vt:lpstr>Prognosis</vt:lpstr>
      <vt:lpstr>Treatment</vt:lpstr>
      <vt:lpstr>Prevention </vt:lpstr>
      <vt:lpstr>Is this something we should worry about?</vt:lpstr>
      <vt:lpstr>Sources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Mycobacterium tuberculosis</dc:title>
  <dc:subject/>
  <dc:creator>Andrea Soles</dc:creator>
  <cp:keywords/>
  <dc:description/>
  <cp:lastModifiedBy>Andrea Soles</cp:lastModifiedBy>
  <cp:revision>30</cp:revision>
  <cp:lastPrinted>2018-11-25T18:23:52Z</cp:lastPrinted>
  <dcterms:created xsi:type="dcterms:W3CDTF">2018-11-23T22:00:54Z</dcterms:created>
  <dcterms:modified xsi:type="dcterms:W3CDTF">2019-02-26T18:23:30Z</dcterms:modified>
  <cp:category/>
</cp:coreProperties>
</file>