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er, Amorette" initials="BA" lastIdx="1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3" autoAdjust="0"/>
    <p:restoredTop sz="91402" autoAdjust="0"/>
  </p:normalViewPr>
  <p:slideViewPr>
    <p:cSldViewPr>
      <p:cViewPr>
        <p:scale>
          <a:sx n="38" d="100"/>
          <a:sy n="38" d="100"/>
        </p:scale>
        <p:origin x="-1424" y="-816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/F:\Copy%20of%20040318%20LDH%20T%20cell%201%20A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/F:\Copy%20of%20040318%20LDH%20T%20cell%201%20A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/E:\chPD1\chPD1%20Resveratrol%20Andrea\021318%20MTT%20T%20cell%201%20AS%20(1)%20with%20graph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/E:\chPD1\chPD1%20Resveratrol%20Andrea\021318%20MTT%20T%20cell%201%20AS%20(1)%20with%20graphs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/>
            </a:pPr>
            <a:r>
              <a:rPr lang="en-US" sz="3200"/>
              <a:t>LDH T cell Viability Assay without Tumor Cells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'Plate 1- No tumor cells'!$D$24</c:f>
              <c:strCache>
                <c:ptCount val="1"/>
                <c:pt idx="0">
                  <c:v>non transduced</c:v>
                </c:pt>
              </c:strCache>
            </c:strRef>
          </c:tx>
          <c:xVal>
            <c:numRef>
              <c:f>'Plate 1- No tumor cells'!$C$25:$C$29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</c:numCache>
            </c:numRef>
          </c:xVal>
          <c:yVal>
            <c:numRef>
              <c:f>'Plate 1- No tumor cells'!$D$25:$D$29</c:f>
              <c:numCache>
                <c:formatCode>General</c:formatCode>
                <c:ptCount val="5"/>
                <c:pt idx="0">
                  <c:v>-0.34465780403742025</c:v>
                </c:pt>
                <c:pt idx="1">
                  <c:v>-0.39389463318562318</c:v>
                </c:pt>
                <c:pt idx="2">
                  <c:v>0.34465780403742025</c:v>
                </c:pt>
                <c:pt idx="3">
                  <c:v>9.8473658296405794E-2</c:v>
                </c:pt>
                <c:pt idx="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DC2-3644-8B1B-DC8CDD9E85E7}"/>
            </c:ext>
          </c:extLst>
        </c:ser>
        <c:ser>
          <c:idx val="1"/>
          <c:order val="1"/>
          <c:tx>
            <c:strRef>
              <c:f>'Plate 1- No tumor cells'!$E$24</c:f>
              <c:strCache>
                <c:ptCount val="1"/>
                <c:pt idx="0">
                  <c:v>wtPD1</c:v>
                </c:pt>
              </c:strCache>
            </c:strRef>
          </c:tx>
          <c:xVal>
            <c:numRef>
              <c:f>'Plate 1- No tumor cells'!$C$25:$C$29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</c:numCache>
            </c:numRef>
          </c:xVal>
          <c:yVal>
            <c:numRef>
              <c:f>'Plate 1- No tumor cells'!$E$25:$E$29</c:f>
              <c:numCache>
                <c:formatCode>General</c:formatCode>
                <c:ptCount val="5"/>
                <c:pt idx="0">
                  <c:v>-0.24582104228121948</c:v>
                </c:pt>
                <c:pt idx="1">
                  <c:v>-9.8328416912487795E-2</c:v>
                </c:pt>
                <c:pt idx="2">
                  <c:v>-0.24582104228121948</c:v>
                </c:pt>
                <c:pt idx="3">
                  <c:v>0.24582104228121951</c:v>
                </c:pt>
                <c:pt idx="4">
                  <c:v>-0.39331366764995118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DC2-3644-8B1B-DC8CDD9E85E7}"/>
            </c:ext>
          </c:extLst>
        </c:ser>
        <c:ser>
          <c:idx val="2"/>
          <c:order val="2"/>
          <c:tx>
            <c:strRef>
              <c:f>'Plate 1- No tumor cells'!$F$24</c:f>
              <c:strCache>
                <c:ptCount val="1"/>
                <c:pt idx="0">
                  <c:v>chPD1-CD28</c:v>
                </c:pt>
              </c:strCache>
            </c:strRef>
          </c:tx>
          <c:xVal>
            <c:numRef>
              <c:f>'Plate 1- No tumor cells'!$C$25:$C$29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</c:numCache>
            </c:numRef>
          </c:xVal>
          <c:yVal>
            <c:numRef>
              <c:f>'Plate 1- No tumor cells'!$F$25:$F$29</c:f>
              <c:numCache>
                <c:formatCode>General</c:formatCode>
                <c:ptCount val="5"/>
                <c:pt idx="0">
                  <c:v>4.8875855327468277E-2</c:v>
                </c:pt>
                <c:pt idx="1">
                  <c:v>0.68426197458455595</c:v>
                </c:pt>
                <c:pt idx="2">
                  <c:v>0.39100684261974622</c:v>
                </c:pt>
                <c:pt idx="3">
                  <c:v>0.63538611925708766</c:v>
                </c:pt>
                <c:pt idx="4">
                  <c:v>0.29325513196480968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DC2-3644-8B1B-DC8CDD9E85E7}"/>
            </c:ext>
          </c:extLst>
        </c:ser>
        <c:ser>
          <c:idx val="3"/>
          <c:order val="3"/>
          <c:tx>
            <c:strRef>
              <c:f>'Plate 1- No tumor cells'!$G$24</c:f>
              <c:strCache>
                <c:ptCount val="1"/>
                <c:pt idx="0">
                  <c:v>chPD1-Dap10</c:v>
                </c:pt>
              </c:strCache>
            </c:strRef>
          </c:tx>
          <c:xVal>
            <c:numRef>
              <c:f>'Plate 1- No tumor cells'!$C$25:$C$29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</c:numCache>
            </c:numRef>
          </c:xVal>
          <c:yVal>
            <c:numRef>
              <c:f>'Plate 1- No tumor cells'!$G$25:$G$29</c:f>
              <c:numCache>
                <c:formatCode>General</c:formatCode>
                <c:ptCount val="5"/>
                <c:pt idx="0">
                  <c:v>0.53684724255734551</c:v>
                </c:pt>
                <c:pt idx="1">
                  <c:v>0.3416300634455835</c:v>
                </c:pt>
                <c:pt idx="2">
                  <c:v>4.8804294777940495E-2</c:v>
                </c:pt>
                <c:pt idx="3">
                  <c:v>0.29282576866764298</c:v>
                </c:pt>
                <c:pt idx="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FDC2-3644-8B1B-DC8CDD9E85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027904"/>
        <c:axId val="111028480"/>
      </c:scatterChart>
      <c:valAx>
        <c:axId val="111027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1028480"/>
        <c:crosses val="autoZero"/>
        <c:crossBetween val="midCat"/>
      </c:valAx>
      <c:valAx>
        <c:axId val="111028480"/>
        <c:scaling>
          <c:orientation val="minMax"/>
          <c:max val="1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% Lysis 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1027904"/>
        <c:crosses val="autoZero"/>
        <c:crossBetween val="midCat"/>
        <c:majorUnit val="2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>
                <a:solidFill>
                  <a:schemeClr val="tx1"/>
                </a:solidFill>
              </a:rPr>
              <a:t>LDH</a:t>
            </a:r>
            <a:r>
              <a:rPr lang="en-US" sz="3200" b="1" baseline="0" dirty="0">
                <a:solidFill>
                  <a:schemeClr val="tx1"/>
                </a:solidFill>
              </a:rPr>
              <a:t> T cell Cytotoxicity Assay with Tumor Cells </a:t>
            </a:r>
            <a:endParaRPr lang="en-US" sz="32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'Plate 2- With tumor cells'!$D$24</c:f>
              <c:strCache>
                <c:ptCount val="1"/>
                <c:pt idx="0">
                  <c:v>non transduced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'Plate 2- With tumor cells'!$C$25:$C$29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</c:numCache>
            </c:numRef>
          </c:xVal>
          <c:yVal>
            <c:numRef>
              <c:f>'Plate 2- With tumor cells'!$D$25:$D$29</c:f>
              <c:numCache>
                <c:formatCode>General</c:formatCode>
                <c:ptCount val="5"/>
                <c:pt idx="0">
                  <c:v>-0.33883947479881443</c:v>
                </c:pt>
                <c:pt idx="1">
                  <c:v>0.59296908089792522</c:v>
                </c:pt>
                <c:pt idx="2">
                  <c:v>0.63532401524777704</c:v>
                </c:pt>
                <c:pt idx="3">
                  <c:v>1.0165184243964431</c:v>
                </c:pt>
                <c:pt idx="4">
                  <c:v>0.93180855569673948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6B7-3D42-9D72-4D2A246FB20D}"/>
            </c:ext>
          </c:extLst>
        </c:ser>
        <c:ser>
          <c:idx val="1"/>
          <c:order val="1"/>
          <c:tx>
            <c:strRef>
              <c:f>'Plate 2- With tumor cells'!$E$24</c:f>
              <c:strCache>
                <c:ptCount val="1"/>
                <c:pt idx="0">
                  <c:v>wtPD1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'Plate 2- With tumor cells'!$C$25:$C$29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</c:numCache>
            </c:numRef>
          </c:xVal>
          <c:yVal>
            <c:numRef>
              <c:f>'Plate 2- With tumor cells'!$E$25:$E$29</c:f>
              <c:numCache>
                <c:formatCode>General</c:formatCode>
                <c:ptCount val="5"/>
                <c:pt idx="0">
                  <c:v>0.50825921219822157</c:v>
                </c:pt>
                <c:pt idx="1">
                  <c:v>1.0588733587462948</c:v>
                </c:pt>
                <c:pt idx="2">
                  <c:v>0.93180855569673948</c:v>
                </c:pt>
                <c:pt idx="3">
                  <c:v>0.93180855569673948</c:v>
                </c:pt>
                <c:pt idx="4">
                  <c:v>1.0165184243964431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6B7-3D42-9D72-4D2A246FB20D}"/>
            </c:ext>
          </c:extLst>
        </c:ser>
        <c:ser>
          <c:idx val="2"/>
          <c:order val="2"/>
          <c:tx>
            <c:strRef>
              <c:f>'Plate 2- With tumor cells'!$F$24</c:f>
              <c:strCache>
                <c:ptCount val="1"/>
                <c:pt idx="0">
                  <c:v>chPD1-CD28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'Plate 2- With tumor cells'!$C$25:$C$29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</c:numCache>
            </c:numRef>
          </c:xVal>
          <c:yVal>
            <c:numRef>
              <c:f>'Plate 2- With tumor cells'!$F$25:$F$29</c:f>
              <c:numCache>
                <c:formatCode>General</c:formatCode>
                <c:ptCount val="5"/>
                <c:pt idx="0">
                  <c:v>64.633629817873796</c:v>
                </c:pt>
                <c:pt idx="1">
                  <c:v>65.988987717069051</c:v>
                </c:pt>
                <c:pt idx="2">
                  <c:v>70.648030495552746</c:v>
                </c:pt>
                <c:pt idx="3">
                  <c:v>73.697585768742087</c:v>
                </c:pt>
                <c:pt idx="4">
                  <c:v>77.170690385429907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6B7-3D42-9D72-4D2A246FB20D}"/>
            </c:ext>
          </c:extLst>
        </c:ser>
        <c:ser>
          <c:idx val="3"/>
          <c:order val="3"/>
          <c:tx>
            <c:strRef>
              <c:f>'Plate 2- With tumor cells'!$G$24</c:f>
              <c:strCache>
                <c:ptCount val="1"/>
                <c:pt idx="0">
                  <c:v>chPD1-Dap10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'Plate 2- With tumor cells'!$C$25:$C$29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</c:numCache>
            </c:numRef>
          </c:xVal>
          <c:yVal>
            <c:numRef>
              <c:f>'Plate 2- With tumor cells'!$G$25:$G$29</c:f>
              <c:numCache>
                <c:formatCode>General</c:formatCode>
                <c:ptCount val="5"/>
                <c:pt idx="0">
                  <c:v>64.675984752223641</c:v>
                </c:pt>
                <c:pt idx="1">
                  <c:v>66.539601863617122</c:v>
                </c:pt>
                <c:pt idx="2">
                  <c:v>70.944515036001704</c:v>
                </c:pt>
                <c:pt idx="3">
                  <c:v>73.824650571791651</c:v>
                </c:pt>
                <c:pt idx="4">
                  <c:v>77.509529860228724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F6B7-3D42-9D72-4D2A246FB20D}"/>
            </c:ext>
          </c:extLst>
        </c:ser>
        <c:ser>
          <c:idx val="4"/>
          <c:order val="4"/>
          <c:tx>
            <c:strRef>
              <c:f>'Plate 2- With tumor cells'!$H$24</c:f>
              <c:strCache>
                <c:ptCount val="1"/>
                <c:pt idx="0">
                  <c:v>tumor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'Plate 2- With tumor cells'!$C$25:$C$29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</c:numCache>
            </c:numRef>
          </c:xVal>
          <c:yVal>
            <c:numRef>
              <c:f>'Plate 2- With tumor cells'!$H$25:$H$29</c:f>
              <c:numCache>
                <c:formatCode>General</c:formatCode>
                <c:ptCount val="5"/>
                <c:pt idx="0">
                  <c:v>0</c:v>
                </c:pt>
                <c:pt idx="1">
                  <c:v>0.59296908089792522</c:v>
                </c:pt>
                <c:pt idx="2">
                  <c:v>0.29648454044896261</c:v>
                </c:pt>
                <c:pt idx="3">
                  <c:v>0.33883947479881438</c:v>
                </c:pt>
                <c:pt idx="4">
                  <c:v>0.42354934349851797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F6B7-3D42-9D72-4D2A246FB2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841792"/>
        <c:axId val="106842368"/>
      </c:scatterChart>
      <c:valAx>
        <c:axId val="106841792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842368"/>
        <c:crosses val="autoZero"/>
        <c:crossBetween val="midCat"/>
      </c:valAx>
      <c:valAx>
        <c:axId val="106842368"/>
        <c:scaling>
          <c:orientation val="minMax"/>
          <c:max val="80"/>
          <c:min val="-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>
                    <a:solidFill>
                      <a:schemeClr val="tx1"/>
                    </a:solidFill>
                  </a:rPr>
                  <a:t>% Lysis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841792"/>
        <c:crosses val="autoZero"/>
        <c:crossBetween val="midCat"/>
        <c:minorUnit val="2.0000000000000005E-3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/>
            </a:pPr>
            <a:r>
              <a:rPr lang="en-US" sz="3200" b="1" dirty="0">
                <a:latin typeface="+mn-lt"/>
              </a:rPr>
              <a:t>MTT T</a:t>
            </a:r>
            <a:r>
              <a:rPr lang="en-US" sz="3200" b="1" baseline="0" dirty="0">
                <a:latin typeface="+mn-lt"/>
              </a:rPr>
              <a:t> </a:t>
            </a:r>
            <a:r>
              <a:rPr lang="en-US" sz="3200" b="1" dirty="0">
                <a:latin typeface="+mn-lt"/>
              </a:rPr>
              <a:t>cell</a:t>
            </a:r>
            <a:r>
              <a:rPr lang="en-US" sz="3200" b="1" baseline="0" dirty="0">
                <a:latin typeface="+mn-lt"/>
              </a:rPr>
              <a:t> Proliferation Assay </a:t>
            </a:r>
            <a:r>
              <a:rPr lang="en-US" sz="3200" b="1" dirty="0">
                <a:latin typeface="+mn-lt"/>
              </a:rPr>
              <a:t>in Media 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'Plate 1- No tumor cells'!$D$10</c:f>
              <c:strCache>
                <c:ptCount val="1"/>
                <c:pt idx="0">
                  <c:v>T cells</c:v>
                </c:pt>
              </c:strCache>
            </c:strRef>
          </c:tx>
          <c:xVal>
            <c:numRef>
              <c:f>'Plate 1- No tumor cells'!$C$11:$C$15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</c:numCache>
            </c:numRef>
          </c:xVal>
          <c:yVal>
            <c:numRef>
              <c:f>'Plate 1- No tumor cells'!$D$11:$D$15</c:f>
              <c:numCache>
                <c:formatCode>General</c:formatCode>
                <c:ptCount val="5"/>
                <c:pt idx="0">
                  <c:v>0.45166666666666666</c:v>
                </c:pt>
                <c:pt idx="1">
                  <c:v>0.41633333333333328</c:v>
                </c:pt>
                <c:pt idx="2">
                  <c:v>0.39466666666666672</c:v>
                </c:pt>
                <c:pt idx="3">
                  <c:v>0.34166666666666673</c:v>
                </c:pt>
                <c:pt idx="4">
                  <c:v>0.30733333333333329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639-294E-AC02-E4C965341A2B}"/>
            </c:ext>
          </c:extLst>
        </c:ser>
        <c:ser>
          <c:idx val="1"/>
          <c:order val="1"/>
          <c:tx>
            <c:strRef>
              <c:f>'Plate 1- No tumor cells'!$E$10</c:f>
              <c:strCache>
                <c:ptCount val="1"/>
                <c:pt idx="0">
                  <c:v>WT PD1 T cells</c:v>
                </c:pt>
              </c:strCache>
            </c:strRef>
          </c:tx>
          <c:xVal>
            <c:numRef>
              <c:f>'Plate 1- No tumor cells'!$C$11:$C$15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</c:numCache>
            </c:numRef>
          </c:xVal>
          <c:yVal>
            <c:numRef>
              <c:f>'Plate 1- No tumor cells'!$E$11:$E$15</c:f>
              <c:numCache>
                <c:formatCode>General</c:formatCode>
                <c:ptCount val="5"/>
                <c:pt idx="0">
                  <c:v>0.45733333333333337</c:v>
                </c:pt>
                <c:pt idx="1">
                  <c:v>0.41566666666666663</c:v>
                </c:pt>
                <c:pt idx="2">
                  <c:v>0.39366666666666666</c:v>
                </c:pt>
                <c:pt idx="3">
                  <c:v>0.34333333333333327</c:v>
                </c:pt>
                <c:pt idx="4">
                  <c:v>0.3056666666666667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639-294E-AC02-E4C965341A2B}"/>
            </c:ext>
          </c:extLst>
        </c:ser>
        <c:ser>
          <c:idx val="2"/>
          <c:order val="2"/>
          <c:tx>
            <c:strRef>
              <c:f>'Plate 1- No tumor cells'!$F$10</c:f>
              <c:strCache>
                <c:ptCount val="1"/>
                <c:pt idx="0">
                  <c:v>CH PD1-CD28 T cells</c:v>
                </c:pt>
              </c:strCache>
            </c:strRef>
          </c:tx>
          <c:xVal>
            <c:numRef>
              <c:f>'Plate 1- No tumor cells'!$C$11:$C$15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</c:numCache>
            </c:numRef>
          </c:xVal>
          <c:yVal>
            <c:numRef>
              <c:f>'Plate 1- No tumor cells'!$F$11:$F$15</c:f>
              <c:numCache>
                <c:formatCode>General</c:formatCode>
                <c:ptCount val="5"/>
                <c:pt idx="0">
                  <c:v>0.45866666666666672</c:v>
                </c:pt>
                <c:pt idx="1">
                  <c:v>0.41433333333333328</c:v>
                </c:pt>
                <c:pt idx="2">
                  <c:v>0.39133333333333331</c:v>
                </c:pt>
                <c:pt idx="3">
                  <c:v>0.34599999999999992</c:v>
                </c:pt>
                <c:pt idx="4">
                  <c:v>0.30399999999999999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639-294E-AC02-E4C965341A2B}"/>
            </c:ext>
          </c:extLst>
        </c:ser>
        <c:ser>
          <c:idx val="3"/>
          <c:order val="3"/>
          <c:tx>
            <c:strRef>
              <c:f>'Plate 1- No tumor cells'!$G$10</c:f>
              <c:strCache>
                <c:ptCount val="1"/>
                <c:pt idx="0">
                  <c:v>CH PD1-Dap10 T cells</c:v>
                </c:pt>
              </c:strCache>
            </c:strRef>
          </c:tx>
          <c:xVal>
            <c:numRef>
              <c:f>'Plate 1- No tumor cells'!$C$11:$C$15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</c:numCache>
            </c:numRef>
          </c:xVal>
          <c:yVal>
            <c:numRef>
              <c:f>'Plate 1- No tumor cells'!$G$11:$G$15</c:f>
              <c:numCache>
                <c:formatCode>General</c:formatCode>
                <c:ptCount val="5"/>
                <c:pt idx="0">
                  <c:v>0.46733333333333332</c:v>
                </c:pt>
                <c:pt idx="1">
                  <c:v>0.41599999999999998</c:v>
                </c:pt>
                <c:pt idx="2">
                  <c:v>0.39233333333333337</c:v>
                </c:pt>
                <c:pt idx="3">
                  <c:v>0.34299999999999997</c:v>
                </c:pt>
                <c:pt idx="4">
                  <c:v>0.3036666666666667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639-294E-AC02-E4C965341A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090880"/>
        <c:axId val="69036288"/>
      </c:scatterChart>
      <c:valAx>
        <c:axId val="94090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nM resveratrol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9036288"/>
        <c:crosses val="autoZero"/>
        <c:crossBetween val="midCat"/>
      </c:valAx>
      <c:valAx>
        <c:axId val="690362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OD 570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4090880"/>
        <c:crosses val="autoZero"/>
        <c:crossBetween val="midCat"/>
        <c:majorUnit val="0.1"/>
      </c:valAx>
      <c:spPr>
        <a:ln>
          <a:noFill/>
        </a:ln>
      </c:spPr>
    </c:plotArea>
    <c:legend>
      <c:legendPos val="r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200"/>
            </a:pPr>
            <a:r>
              <a:rPr lang="en-US" sz="3200" b="1" i="0" baseline="0" dirty="0">
                <a:effectLst/>
              </a:rPr>
              <a:t>MTT T cell Proliferation Assay with Tumor Cells </a:t>
            </a:r>
            <a:endParaRPr lang="en-US" sz="3200" dirty="0">
              <a:effectLst/>
            </a:endParaRP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'Plate 2- With tumor cells'!$D$13</c:f>
              <c:strCache>
                <c:ptCount val="1"/>
                <c:pt idx="0">
                  <c:v>T cells</c:v>
                </c:pt>
              </c:strCache>
            </c:strRef>
          </c:tx>
          <c:xVal>
            <c:numRef>
              <c:f>'Plate 2- With tumor cells'!$C$14:$C$18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</c:numCache>
            </c:numRef>
          </c:xVal>
          <c:yVal>
            <c:numRef>
              <c:f>'Plate 2- With tumor cells'!$D$14:$D$18</c:f>
              <c:numCache>
                <c:formatCode>General</c:formatCode>
                <c:ptCount val="5"/>
                <c:pt idx="0">
                  <c:v>0.62433333333333341</c:v>
                </c:pt>
                <c:pt idx="1">
                  <c:v>0.60266666666666657</c:v>
                </c:pt>
                <c:pt idx="2">
                  <c:v>0.53500000000000003</c:v>
                </c:pt>
                <c:pt idx="3">
                  <c:v>0.50166666666666659</c:v>
                </c:pt>
                <c:pt idx="4">
                  <c:v>0.44366666666666665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E15-0F41-9365-436A07E78784}"/>
            </c:ext>
          </c:extLst>
        </c:ser>
        <c:ser>
          <c:idx val="1"/>
          <c:order val="1"/>
          <c:tx>
            <c:strRef>
              <c:f>'Plate 2- With tumor cells'!$E$13</c:f>
              <c:strCache>
                <c:ptCount val="1"/>
                <c:pt idx="0">
                  <c:v>WT PD1 T cells</c:v>
                </c:pt>
              </c:strCache>
            </c:strRef>
          </c:tx>
          <c:xVal>
            <c:numRef>
              <c:f>'Plate 2- With tumor cells'!$C$14:$C$18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</c:numCache>
            </c:numRef>
          </c:xVal>
          <c:yVal>
            <c:numRef>
              <c:f>'Plate 2- With tumor cells'!$E$14:$E$18</c:f>
              <c:numCache>
                <c:formatCode>General</c:formatCode>
                <c:ptCount val="5"/>
                <c:pt idx="0">
                  <c:v>0.626</c:v>
                </c:pt>
                <c:pt idx="1">
                  <c:v>0.60433333333333328</c:v>
                </c:pt>
                <c:pt idx="2">
                  <c:v>0.51400000000000001</c:v>
                </c:pt>
                <c:pt idx="3">
                  <c:v>0.503</c:v>
                </c:pt>
                <c:pt idx="4">
                  <c:v>0.46200000000000002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E15-0F41-9365-436A07E78784}"/>
            </c:ext>
          </c:extLst>
        </c:ser>
        <c:ser>
          <c:idx val="2"/>
          <c:order val="2"/>
          <c:tx>
            <c:strRef>
              <c:f>'Plate 2- With tumor cells'!$F$13</c:f>
              <c:strCache>
                <c:ptCount val="1"/>
                <c:pt idx="0">
                  <c:v>CH PD1-CD28 T cells</c:v>
                </c:pt>
              </c:strCache>
            </c:strRef>
          </c:tx>
          <c:xVal>
            <c:numRef>
              <c:f>'Plate 2- With tumor cells'!$C$14:$C$18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</c:numCache>
            </c:numRef>
          </c:xVal>
          <c:yVal>
            <c:numRef>
              <c:f>'Plate 2- With tumor cells'!$F$14:$F$18</c:f>
              <c:numCache>
                <c:formatCode>General</c:formatCode>
                <c:ptCount val="5"/>
                <c:pt idx="0">
                  <c:v>0.92633333333333345</c:v>
                </c:pt>
                <c:pt idx="1">
                  <c:v>0.71366666666666667</c:v>
                </c:pt>
                <c:pt idx="2">
                  <c:v>0.68933333333333324</c:v>
                </c:pt>
                <c:pt idx="3">
                  <c:v>0.55400000000000005</c:v>
                </c:pt>
                <c:pt idx="4">
                  <c:v>0.48733333333333334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E15-0F41-9365-436A07E78784}"/>
            </c:ext>
          </c:extLst>
        </c:ser>
        <c:ser>
          <c:idx val="3"/>
          <c:order val="3"/>
          <c:tx>
            <c:strRef>
              <c:f>'Plate 2- With tumor cells'!$G$13</c:f>
              <c:strCache>
                <c:ptCount val="1"/>
                <c:pt idx="0">
                  <c:v>CH PD1-Dap10 T cells</c:v>
                </c:pt>
              </c:strCache>
            </c:strRef>
          </c:tx>
          <c:xVal>
            <c:numRef>
              <c:f>'Plate 2- With tumor cells'!$C$14:$C$18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</c:numCache>
            </c:numRef>
          </c:xVal>
          <c:yVal>
            <c:numRef>
              <c:f>'Plate 2- With tumor cells'!$G$14:$G$18</c:f>
              <c:numCache>
                <c:formatCode>General</c:formatCode>
                <c:ptCount val="5"/>
                <c:pt idx="0">
                  <c:v>0.89699999999999991</c:v>
                </c:pt>
                <c:pt idx="1">
                  <c:v>0.71466666666666667</c:v>
                </c:pt>
                <c:pt idx="2">
                  <c:v>0.67300000000000004</c:v>
                </c:pt>
                <c:pt idx="3">
                  <c:v>0.5136666666666666</c:v>
                </c:pt>
                <c:pt idx="4">
                  <c:v>0.45266666666666672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E15-0F41-9365-436A07E78784}"/>
            </c:ext>
          </c:extLst>
        </c:ser>
        <c:ser>
          <c:idx val="4"/>
          <c:order val="4"/>
          <c:tx>
            <c:strRef>
              <c:f>'Plate 2- With tumor cells'!$H$13</c:f>
              <c:strCache>
                <c:ptCount val="1"/>
                <c:pt idx="0">
                  <c:v>Tumor Cells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pPr>
              <a:solidFill>
                <a:schemeClr val="accent5"/>
              </a:solidFill>
              <a:ln>
                <a:solidFill>
                  <a:schemeClr val="accent5"/>
                </a:solidFill>
              </a:ln>
            </c:spPr>
          </c:marker>
          <c:xVal>
            <c:numRef>
              <c:f>'Plate 2- With tumor cells'!$C$14:$C$18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</c:numCache>
            </c:numRef>
          </c:xVal>
          <c:yVal>
            <c:numRef>
              <c:f>'Plate 2- With tumor cells'!$H$14:$H$18</c:f>
              <c:numCache>
                <c:formatCode>General</c:formatCode>
                <c:ptCount val="5"/>
                <c:pt idx="0">
                  <c:v>0.42666666666666669</c:v>
                </c:pt>
                <c:pt idx="1">
                  <c:v>0.40266666666666673</c:v>
                </c:pt>
                <c:pt idx="2">
                  <c:v>0.35233333333333333</c:v>
                </c:pt>
                <c:pt idx="3">
                  <c:v>0.30233333333333334</c:v>
                </c:pt>
                <c:pt idx="4">
                  <c:v>0.24833333333333332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4E15-0F41-9365-436A07E787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041472"/>
        <c:axId val="113355008"/>
      </c:scatterChart>
      <c:valAx>
        <c:axId val="69041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="1" i="0" baseline="0">
                    <a:effectLst/>
                  </a:rPr>
                  <a:t>nM resveratrol</a:t>
                </a:r>
                <a:endParaRPr lang="en-US" sz="1600">
                  <a:effectLst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3355008"/>
        <c:crosses val="autoZero"/>
        <c:crossBetween val="midCat"/>
      </c:valAx>
      <c:valAx>
        <c:axId val="1133550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b="1" i="0" baseline="0">
                    <a:effectLst/>
                  </a:rPr>
                  <a:t>OD 570</a:t>
                </a:r>
                <a:endParaRPr lang="en-US" sz="1600">
                  <a:effectLst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9041472"/>
        <c:crosses val="autoZero"/>
        <c:crossBetween val="midCat"/>
        <c:majorUnit val="0.2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15C27D-A77F-4918-B247-8A9F219C0F13}" type="doc">
      <dgm:prSet loTypeId="urn:microsoft.com/office/officeart/2005/8/layout/vList3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523CA3C0-C27D-4D97-8207-F9BB8C30C409}">
      <dgm:prSet phldrT="[Text]" custT="1"/>
      <dgm:spPr/>
      <dgm:t>
        <a:bodyPr/>
        <a:lstStyle/>
        <a:p>
          <a:r>
            <a:rPr lang="en-US" sz="3600" dirty="0"/>
            <a:t>Harvest T cells from murine spleen and express chPD1 receptors</a:t>
          </a:r>
        </a:p>
      </dgm:t>
    </dgm:pt>
    <dgm:pt modelId="{D1725392-17C5-482F-97BD-8FB440C18CED}" type="parTrans" cxnId="{10CB6E33-2D36-4DD5-A455-8088A0747192}">
      <dgm:prSet/>
      <dgm:spPr/>
      <dgm:t>
        <a:bodyPr/>
        <a:lstStyle/>
        <a:p>
          <a:endParaRPr lang="en-US"/>
        </a:p>
      </dgm:t>
    </dgm:pt>
    <dgm:pt modelId="{B8890D89-AB13-4D41-89A0-68F0F2A00897}" type="sibTrans" cxnId="{10CB6E33-2D36-4DD5-A455-8088A0747192}">
      <dgm:prSet/>
      <dgm:spPr/>
      <dgm:t>
        <a:bodyPr/>
        <a:lstStyle/>
        <a:p>
          <a:endParaRPr lang="en-US"/>
        </a:p>
      </dgm:t>
    </dgm:pt>
    <dgm:pt modelId="{F8D8BEB9-24FB-45D6-823A-500C96898F07}">
      <dgm:prSet phldrT="[Text]" custT="1"/>
      <dgm:spPr/>
      <dgm:t>
        <a:bodyPr/>
        <a:lstStyle/>
        <a:p>
          <a:r>
            <a:rPr lang="en-US" sz="3600" dirty="0"/>
            <a:t>Culture chPD1 T cells with E0771 breast cancer cells and resveratrol- MTT Proliferation Assay</a:t>
          </a:r>
        </a:p>
      </dgm:t>
    </dgm:pt>
    <dgm:pt modelId="{98AC9D60-F31C-4723-A14A-57655775C953}" type="parTrans" cxnId="{B2E9229E-3F0D-45B9-8986-7377D07FCFDE}">
      <dgm:prSet/>
      <dgm:spPr/>
      <dgm:t>
        <a:bodyPr/>
        <a:lstStyle/>
        <a:p>
          <a:endParaRPr lang="en-US"/>
        </a:p>
      </dgm:t>
    </dgm:pt>
    <dgm:pt modelId="{36BCA5F1-0ED7-4911-9239-F84141E5A6C5}" type="sibTrans" cxnId="{B2E9229E-3F0D-45B9-8986-7377D07FCFDE}">
      <dgm:prSet/>
      <dgm:spPr/>
      <dgm:t>
        <a:bodyPr/>
        <a:lstStyle/>
        <a:p>
          <a:endParaRPr lang="en-US"/>
        </a:p>
      </dgm:t>
    </dgm:pt>
    <dgm:pt modelId="{59D91D70-BC5B-4EA4-ADF2-B11F1118164E}">
      <dgm:prSet phldrT="[Text]" custT="1"/>
      <dgm:spPr/>
      <dgm:t>
        <a:bodyPr/>
        <a:lstStyle/>
        <a:p>
          <a:r>
            <a:rPr lang="en-US" sz="3600" dirty="0"/>
            <a:t>Culture chPD1 T cells with E0771 breast cancer cells and resveratrol- LDH Cytotoxicity Assay</a:t>
          </a:r>
        </a:p>
      </dgm:t>
    </dgm:pt>
    <dgm:pt modelId="{5CD47B62-109C-4C7E-ACDA-CBEAF3ADAF44}" type="parTrans" cxnId="{4EDEA0E4-E9B7-41C7-B07A-2F161A424E1C}">
      <dgm:prSet/>
      <dgm:spPr/>
      <dgm:t>
        <a:bodyPr/>
        <a:lstStyle/>
        <a:p>
          <a:endParaRPr lang="en-US"/>
        </a:p>
      </dgm:t>
    </dgm:pt>
    <dgm:pt modelId="{2463B79C-555D-4A16-9B41-55CCF7CE0E95}" type="sibTrans" cxnId="{4EDEA0E4-E9B7-41C7-B07A-2F161A424E1C}">
      <dgm:prSet/>
      <dgm:spPr/>
      <dgm:t>
        <a:bodyPr/>
        <a:lstStyle/>
        <a:p>
          <a:endParaRPr lang="en-US"/>
        </a:p>
      </dgm:t>
    </dgm:pt>
    <dgm:pt modelId="{BFB7054F-C5AA-E840-8B65-829A18508908}" type="pres">
      <dgm:prSet presAssocID="{BF15C27D-A77F-4918-B247-8A9F219C0F13}" presName="linearFlow" presStyleCnt="0">
        <dgm:presLayoutVars>
          <dgm:dir/>
          <dgm:resizeHandles val="exact"/>
        </dgm:presLayoutVars>
      </dgm:prSet>
      <dgm:spPr/>
    </dgm:pt>
    <dgm:pt modelId="{C4B3AA1E-BF2F-5042-9CA2-4ECB6C49B86F}" type="pres">
      <dgm:prSet presAssocID="{523CA3C0-C27D-4D97-8207-F9BB8C30C409}" presName="composite" presStyleCnt="0"/>
      <dgm:spPr/>
    </dgm:pt>
    <dgm:pt modelId="{EB3CE40D-71B6-0544-819F-E17AC6825083}" type="pres">
      <dgm:prSet presAssocID="{523CA3C0-C27D-4D97-8207-F9BB8C30C409}" presName="imgShp" presStyleLbl="fgImgPlace1" presStyleIdx="0" presStyleCnt="3"/>
      <dgm:sp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</dgm:spPr>
    </dgm:pt>
    <dgm:pt modelId="{3546910F-72D0-874D-A1E0-C22CBDD60885}" type="pres">
      <dgm:prSet presAssocID="{523CA3C0-C27D-4D97-8207-F9BB8C30C409}" presName="txShp" presStyleLbl="node1" presStyleIdx="0" presStyleCnt="3">
        <dgm:presLayoutVars>
          <dgm:bulletEnabled val="1"/>
        </dgm:presLayoutVars>
      </dgm:prSet>
      <dgm:spPr/>
    </dgm:pt>
    <dgm:pt modelId="{B15552EA-DB2A-9341-8518-11634C3CDA9D}" type="pres">
      <dgm:prSet presAssocID="{B8890D89-AB13-4D41-89A0-68F0F2A00897}" presName="spacing" presStyleCnt="0"/>
      <dgm:spPr/>
    </dgm:pt>
    <dgm:pt modelId="{E0CC074C-5484-8342-A4E0-9A25EFA84C6F}" type="pres">
      <dgm:prSet presAssocID="{F8D8BEB9-24FB-45D6-823A-500C96898F07}" presName="composite" presStyleCnt="0"/>
      <dgm:spPr/>
    </dgm:pt>
    <dgm:pt modelId="{402156A2-F910-2D45-ADD3-1CF36D69E914}" type="pres">
      <dgm:prSet presAssocID="{F8D8BEB9-24FB-45D6-823A-500C96898F07}" presName="imgShp" presStyleLbl="fgImgPlace1" presStyleIdx="1" presStyleCnt="3"/>
      <dgm:sp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</dgm:spPr>
    </dgm:pt>
    <dgm:pt modelId="{5168E719-9244-2C4E-BE22-8E75762BF688}" type="pres">
      <dgm:prSet presAssocID="{F8D8BEB9-24FB-45D6-823A-500C96898F07}" presName="txShp" presStyleLbl="node1" presStyleIdx="1" presStyleCnt="3">
        <dgm:presLayoutVars>
          <dgm:bulletEnabled val="1"/>
        </dgm:presLayoutVars>
      </dgm:prSet>
      <dgm:spPr/>
    </dgm:pt>
    <dgm:pt modelId="{5DDC660D-7EE1-F54E-9B26-74EF7A67770F}" type="pres">
      <dgm:prSet presAssocID="{36BCA5F1-0ED7-4911-9239-F84141E5A6C5}" presName="spacing" presStyleCnt="0"/>
      <dgm:spPr/>
    </dgm:pt>
    <dgm:pt modelId="{4BBC7C4C-F751-C54B-BD6A-E1D72A847EF3}" type="pres">
      <dgm:prSet presAssocID="{59D91D70-BC5B-4EA4-ADF2-B11F1118164E}" presName="composite" presStyleCnt="0"/>
      <dgm:spPr/>
    </dgm:pt>
    <dgm:pt modelId="{17FB0D6B-BC33-A940-9BF4-07665FDFCE9B}" type="pres">
      <dgm:prSet presAssocID="{59D91D70-BC5B-4EA4-ADF2-B11F1118164E}" presName="imgShp" presStyleLbl="fgImgPlace1" presStyleIdx="2" presStyleCnt="3"/>
      <dgm:sp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</dgm:spPr>
    </dgm:pt>
    <dgm:pt modelId="{CE2D5BC2-1A15-5A4D-9141-3A6FC7CA2BC4}" type="pres">
      <dgm:prSet presAssocID="{59D91D70-BC5B-4EA4-ADF2-B11F1118164E}" presName="txShp" presStyleLbl="node1" presStyleIdx="2" presStyleCnt="3">
        <dgm:presLayoutVars>
          <dgm:bulletEnabled val="1"/>
        </dgm:presLayoutVars>
      </dgm:prSet>
      <dgm:spPr/>
    </dgm:pt>
  </dgm:ptLst>
  <dgm:cxnLst>
    <dgm:cxn modelId="{B28B7F01-8AF1-2145-9369-6E491B633E04}" type="presOf" srcId="{F8D8BEB9-24FB-45D6-823A-500C96898F07}" destId="{5168E719-9244-2C4E-BE22-8E75762BF688}" srcOrd="0" destOrd="0" presId="urn:microsoft.com/office/officeart/2005/8/layout/vList3"/>
    <dgm:cxn modelId="{E34F7502-3315-1842-971E-903F1BFE45AA}" type="presOf" srcId="{59D91D70-BC5B-4EA4-ADF2-B11F1118164E}" destId="{CE2D5BC2-1A15-5A4D-9141-3A6FC7CA2BC4}" srcOrd="0" destOrd="0" presId="urn:microsoft.com/office/officeart/2005/8/layout/vList3"/>
    <dgm:cxn modelId="{C9EFF332-FDD5-FE46-B9C0-7C2672C4DD9F}" type="presOf" srcId="{BF15C27D-A77F-4918-B247-8A9F219C0F13}" destId="{BFB7054F-C5AA-E840-8B65-829A18508908}" srcOrd="0" destOrd="0" presId="urn:microsoft.com/office/officeart/2005/8/layout/vList3"/>
    <dgm:cxn modelId="{10CB6E33-2D36-4DD5-A455-8088A0747192}" srcId="{BF15C27D-A77F-4918-B247-8A9F219C0F13}" destId="{523CA3C0-C27D-4D97-8207-F9BB8C30C409}" srcOrd="0" destOrd="0" parTransId="{D1725392-17C5-482F-97BD-8FB440C18CED}" sibTransId="{B8890D89-AB13-4D41-89A0-68F0F2A00897}"/>
    <dgm:cxn modelId="{10DAA34C-C8C0-AA44-B735-87AEA841F318}" type="presOf" srcId="{523CA3C0-C27D-4D97-8207-F9BB8C30C409}" destId="{3546910F-72D0-874D-A1E0-C22CBDD60885}" srcOrd="0" destOrd="0" presId="urn:microsoft.com/office/officeart/2005/8/layout/vList3"/>
    <dgm:cxn modelId="{B2E9229E-3F0D-45B9-8986-7377D07FCFDE}" srcId="{BF15C27D-A77F-4918-B247-8A9F219C0F13}" destId="{F8D8BEB9-24FB-45D6-823A-500C96898F07}" srcOrd="1" destOrd="0" parTransId="{98AC9D60-F31C-4723-A14A-57655775C953}" sibTransId="{36BCA5F1-0ED7-4911-9239-F84141E5A6C5}"/>
    <dgm:cxn modelId="{4EDEA0E4-E9B7-41C7-B07A-2F161A424E1C}" srcId="{BF15C27D-A77F-4918-B247-8A9F219C0F13}" destId="{59D91D70-BC5B-4EA4-ADF2-B11F1118164E}" srcOrd="2" destOrd="0" parTransId="{5CD47B62-109C-4C7E-ACDA-CBEAF3ADAF44}" sibTransId="{2463B79C-555D-4A16-9B41-55CCF7CE0E95}"/>
    <dgm:cxn modelId="{900D5023-6E94-A145-84AA-806687789569}" type="presParOf" srcId="{BFB7054F-C5AA-E840-8B65-829A18508908}" destId="{C4B3AA1E-BF2F-5042-9CA2-4ECB6C49B86F}" srcOrd="0" destOrd="0" presId="urn:microsoft.com/office/officeart/2005/8/layout/vList3"/>
    <dgm:cxn modelId="{7516EA00-232B-B14F-9F44-345F5DDF53C0}" type="presParOf" srcId="{C4B3AA1E-BF2F-5042-9CA2-4ECB6C49B86F}" destId="{EB3CE40D-71B6-0544-819F-E17AC6825083}" srcOrd="0" destOrd="0" presId="urn:microsoft.com/office/officeart/2005/8/layout/vList3"/>
    <dgm:cxn modelId="{A7C331A0-D885-D94C-98F8-4846F9420F2B}" type="presParOf" srcId="{C4B3AA1E-BF2F-5042-9CA2-4ECB6C49B86F}" destId="{3546910F-72D0-874D-A1E0-C22CBDD60885}" srcOrd="1" destOrd="0" presId="urn:microsoft.com/office/officeart/2005/8/layout/vList3"/>
    <dgm:cxn modelId="{D63B1FCC-3038-174E-BDA2-4BD934AEDC0E}" type="presParOf" srcId="{BFB7054F-C5AA-E840-8B65-829A18508908}" destId="{B15552EA-DB2A-9341-8518-11634C3CDA9D}" srcOrd="1" destOrd="0" presId="urn:microsoft.com/office/officeart/2005/8/layout/vList3"/>
    <dgm:cxn modelId="{9C1FA7B3-227F-2748-BF96-819D937E3BCE}" type="presParOf" srcId="{BFB7054F-C5AA-E840-8B65-829A18508908}" destId="{E0CC074C-5484-8342-A4E0-9A25EFA84C6F}" srcOrd="2" destOrd="0" presId="urn:microsoft.com/office/officeart/2005/8/layout/vList3"/>
    <dgm:cxn modelId="{C3DAAC13-0249-0E4A-95A0-B515411F81D3}" type="presParOf" srcId="{E0CC074C-5484-8342-A4E0-9A25EFA84C6F}" destId="{402156A2-F910-2D45-ADD3-1CF36D69E914}" srcOrd="0" destOrd="0" presId="urn:microsoft.com/office/officeart/2005/8/layout/vList3"/>
    <dgm:cxn modelId="{188309B4-2EB9-A34F-94BF-A8C2E46692AB}" type="presParOf" srcId="{E0CC074C-5484-8342-A4E0-9A25EFA84C6F}" destId="{5168E719-9244-2C4E-BE22-8E75762BF688}" srcOrd="1" destOrd="0" presId="urn:microsoft.com/office/officeart/2005/8/layout/vList3"/>
    <dgm:cxn modelId="{7DA17B6C-18CC-A945-B760-ABAEA45B9CCD}" type="presParOf" srcId="{BFB7054F-C5AA-E840-8B65-829A18508908}" destId="{5DDC660D-7EE1-F54E-9B26-74EF7A67770F}" srcOrd="3" destOrd="0" presId="urn:microsoft.com/office/officeart/2005/8/layout/vList3"/>
    <dgm:cxn modelId="{2EBF6A5C-102D-6349-AD2E-27CD103E3A39}" type="presParOf" srcId="{BFB7054F-C5AA-E840-8B65-829A18508908}" destId="{4BBC7C4C-F751-C54B-BD6A-E1D72A847EF3}" srcOrd="4" destOrd="0" presId="urn:microsoft.com/office/officeart/2005/8/layout/vList3"/>
    <dgm:cxn modelId="{B053D893-E7E5-A841-BF3A-D6E2E5DB4AB7}" type="presParOf" srcId="{4BBC7C4C-F751-C54B-BD6A-E1D72A847EF3}" destId="{17FB0D6B-BC33-A940-9BF4-07665FDFCE9B}" srcOrd="0" destOrd="0" presId="urn:microsoft.com/office/officeart/2005/8/layout/vList3"/>
    <dgm:cxn modelId="{43FF7EC2-C2A5-B24E-86D4-FDDD889EEE05}" type="presParOf" srcId="{4BBC7C4C-F751-C54B-BD6A-E1D72A847EF3}" destId="{CE2D5BC2-1A15-5A4D-9141-3A6FC7CA2BC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46910F-72D0-874D-A1E0-C22CBDD60885}">
      <dsp:nvSpPr>
        <dsp:cNvPr id="0" name=""/>
        <dsp:cNvSpPr/>
      </dsp:nvSpPr>
      <dsp:spPr>
        <a:xfrm rot="10800000">
          <a:off x="3395175" y="3662"/>
          <a:ext cx="11618568" cy="187477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6725" tIns="137160" rIns="256032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Harvest T cells from murine spleen and express chPD1 receptors</a:t>
          </a:r>
        </a:p>
      </dsp:txBody>
      <dsp:txXfrm rot="10800000">
        <a:off x="3863869" y="3662"/>
        <a:ext cx="11149874" cy="1874777"/>
      </dsp:txXfrm>
    </dsp:sp>
    <dsp:sp modelId="{EB3CE40D-71B6-0544-819F-E17AC6825083}">
      <dsp:nvSpPr>
        <dsp:cNvPr id="0" name=""/>
        <dsp:cNvSpPr/>
      </dsp:nvSpPr>
      <dsp:spPr>
        <a:xfrm>
          <a:off x="2457787" y="3662"/>
          <a:ext cx="1874777" cy="1874777"/>
        </a:xfrm>
        <a:prstGeom prst="ellipse">
          <a:avLst/>
        </a:prstGeom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68E719-9244-2C4E-BE22-8E75762BF688}">
      <dsp:nvSpPr>
        <dsp:cNvPr id="0" name=""/>
        <dsp:cNvSpPr/>
      </dsp:nvSpPr>
      <dsp:spPr>
        <a:xfrm rot="10800000">
          <a:off x="3395175" y="2415411"/>
          <a:ext cx="11618568" cy="187477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6725" tIns="137160" rIns="256032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Culture chPD1 T cells with E0771 breast cancer cells and resveratrol- MTT Proliferation Assay</a:t>
          </a:r>
        </a:p>
      </dsp:txBody>
      <dsp:txXfrm rot="10800000">
        <a:off x="3863869" y="2415411"/>
        <a:ext cx="11149874" cy="1874777"/>
      </dsp:txXfrm>
    </dsp:sp>
    <dsp:sp modelId="{402156A2-F910-2D45-ADD3-1CF36D69E914}">
      <dsp:nvSpPr>
        <dsp:cNvPr id="0" name=""/>
        <dsp:cNvSpPr/>
      </dsp:nvSpPr>
      <dsp:spPr>
        <a:xfrm>
          <a:off x="2457787" y="2415411"/>
          <a:ext cx="1874777" cy="1874777"/>
        </a:xfrm>
        <a:prstGeom prst="ellipse">
          <a:avLst/>
        </a:prstGeom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2D5BC2-1A15-5A4D-9141-3A6FC7CA2BC4}">
      <dsp:nvSpPr>
        <dsp:cNvPr id="0" name=""/>
        <dsp:cNvSpPr/>
      </dsp:nvSpPr>
      <dsp:spPr>
        <a:xfrm rot="10800000">
          <a:off x="3395175" y="4827160"/>
          <a:ext cx="11618568" cy="187477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6725" tIns="137160" rIns="256032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Culture chPD1 T cells with E0771 breast cancer cells and resveratrol- LDH Cytotoxicity Assay</a:t>
          </a:r>
        </a:p>
      </dsp:txBody>
      <dsp:txXfrm rot="10800000">
        <a:off x="3863869" y="4827160"/>
        <a:ext cx="11149874" cy="1874777"/>
      </dsp:txXfrm>
    </dsp:sp>
    <dsp:sp modelId="{17FB0D6B-BC33-A940-9BF4-07665FDFCE9B}">
      <dsp:nvSpPr>
        <dsp:cNvPr id="0" name=""/>
        <dsp:cNvSpPr/>
      </dsp:nvSpPr>
      <dsp:spPr>
        <a:xfrm>
          <a:off x="2457787" y="4827160"/>
          <a:ext cx="1874777" cy="1874777"/>
        </a:xfrm>
        <a:prstGeom prst="ellipse">
          <a:avLst/>
        </a:prstGeom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D0A71-85D5-47B6-8B1B-C12FB2896C18}" type="datetimeFigureOut">
              <a:rPr lang="en-US" smtClean="0"/>
              <a:t>4/23/18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15B06-1816-4C6E-B13B-1B67183A4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64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15B06-1816-4C6E-B13B-1B67183A41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26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B8D5-42CE-4E75-BEB5-1853A0CC9F63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B166-B9B0-415F-B85E-4CBBBA9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8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B8D5-42CE-4E75-BEB5-1853A0CC9F63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B166-B9B0-415F-B85E-4CBBBA9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7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B8D5-42CE-4E75-BEB5-1853A0CC9F63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B166-B9B0-415F-B85E-4CBBBA9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0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B8D5-42CE-4E75-BEB5-1853A0CC9F63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B166-B9B0-415F-B85E-4CBBBA9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8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B8D5-42CE-4E75-BEB5-1853A0CC9F63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B166-B9B0-415F-B85E-4CBBBA9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5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B8D5-42CE-4E75-BEB5-1853A0CC9F63}" type="datetimeFigureOut">
              <a:rPr lang="en-US" smtClean="0"/>
              <a:t>4/23/18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B166-B9B0-415F-B85E-4CBBBA9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4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B8D5-42CE-4E75-BEB5-1853A0CC9F63}" type="datetimeFigureOut">
              <a:rPr lang="en-US" smtClean="0"/>
              <a:t>4/23/18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B166-B9B0-415F-B85E-4CBBBA9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6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B8D5-42CE-4E75-BEB5-1853A0CC9F63}" type="datetimeFigureOut">
              <a:rPr lang="en-US" smtClean="0"/>
              <a:t>4/23/18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B166-B9B0-415F-B85E-4CBBBA9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9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B8D5-42CE-4E75-BEB5-1853A0CC9F63}" type="datetimeFigureOut">
              <a:rPr lang="en-US" smtClean="0"/>
              <a:t>4/23/18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B166-B9B0-415F-B85E-4CBBBA9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3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B8D5-42CE-4E75-BEB5-1853A0CC9F63}" type="datetimeFigureOut">
              <a:rPr lang="en-US" smtClean="0"/>
              <a:t>4/23/18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B166-B9B0-415F-B85E-4CBBBA9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3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B8D5-42CE-4E75-BEB5-1853A0CC9F63}" type="datetimeFigureOut">
              <a:rPr lang="en-US" smtClean="0"/>
              <a:t>4/23/18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B166-B9B0-415F-B85E-4CBBBA9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9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3B8D5-42CE-4E75-BEB5-1853A0CC9F63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9B166-B9B0-415F-B85E-4CBBBA9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5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chart" Target="../charts/chart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12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chart" Target="../charts/chart2.xml"/><Relationship Id="rId5" Type="http://schemas.openxmlformats.org/officeDocument/2006/relationships/diagramLayout" Target="../diagrams/layout1.xml"/><Relationship Id="rId10" Type="http://schemas.openxmlformats.org/officeDocument/2006/relationships/chart" Target="../charts/char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3891200" cy="6923214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500" b="1" dirty="0"/>
              <a:t>Enhancing the anti-tumor efficacy of chimeric-PD1 expressing</a:t>
            </a:r>
          </a:p>
          <a:p>
            <a:pPr algn="ctr"/>
            <a:r>
              <a:rPr lang="en-US" sz="8500" b="1" dirty="0"/>
              <a:t> T cells with naturally occurring plant stilbenes</a:t>
            </a:r>
          </a:p>
          <a:p>
            <a:pPr algn="ctr"/>
            <a:endParaRPr lang="en-US" sz="6000" dirty="0"/>
          </a:p>
          <a:p>
            <a:pPr algn="ctr"/>
            <a:r>
              <a:rPr lang="en-US" sz="6000" dirty="0"/>
              <a:t>Andrea Soles and Dr. </a:t>
            </a:r>
            <a:r>
              <a:rPr lang="en-US" sz="6000" dirty="0" err="1"/>
              <a:t>Amorette</a:t>
            </a:r>
            <a:r>
              <a:rPr lang="en-US" sz="6000" dirty="0"/>
              <a:t> Barber</a:t>
            </a:r>
          </a:p>
          <a:p>
            <a:pPr algn="ctr"/>
            <a:r>
              <a:rPr lang="en-US" sz="6000" dirty="0"/>
              <a:t>Department of Biological and Environmental Sciences, Longwood University, Farmville VA</a:t>
            </a:r>
          </a:p>
        </p:txBody>
      </p:sp>
      <p:sp>
        <p:nvSpPr>
          <p:cNvPr id="6" name="Rectangle 5"/>
          <p:cNvSpPr/>
          <p:nvPr/>
        </p:nvSpPr>
        <p:spPr>
          <a:xfrm>
            <a:off x="947137" y="7343892"/>
            <a:ext cx="12540263" cy="1342908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Background</a:t>
            </a:r>
          </a:p>
        </p:txBody>
      </p:sp>
      <p:sp>
        <p:nvSpPr>
          <p:cNvPr id="7" name="Rectangle 6"/>
          <p:cNvSpPr/>
          <p:nvPr/>
        </p:nvSpPr>
        <p:spPr>
          <a:xfrm>
            <a:off x="981713" y="24263901"/>
            <a:ext cx="12505687" cy="135096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Methods</a:t>
            </a:r>
          </a:p>
        </p:txBody>
      </p:sp>
      <p:sp>
        <p:nvSpPr>
          <p:cNvPr id="8" name="Rectangle 7"/>
          <p:cNvSpPr/>
          <p:nvPr/>
        </p:nvSpPr>
        <p:spPr>
          <a:xfrm>
            <a:off x="15177993" y="7343892"/>
            <a:ext cx="14124059" cy="1342908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Results</a:t>
            </a:r>
          </a:p>
        </p:txBody>
      </p:sp>
      <p:sp>
        <p:nvSpPr>
          <p:cNvPr id="9" name="Rectangle 8"/>
          <p:cNvSpPr/>
          <p:nvPr/>
        </p:nvSpPr>
        <p:spPr>
          <a:xfrm>
            <a:off x="30937199" y="14883637"/>
            <a:ext cx="11768419" cy="1371599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Conclusions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933807" y="21063193"/>
            <a:ext cx="11768419" cy="131604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Future Directions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901148" y="26323230"/>
            <a:ext cx="11768419" cy="1301135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Acknowledgments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59909" y="1338752"/>
            <a:ext cx="4245709" cy="424570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713" y="1338752"/>
            <a:ext cx="4245709" cy="4245709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43379031"/>
              </p:ext>
            </p:extLst>
          </p:nvPr>
        </p:nvGraphicFramePr>
        <p:xfrm>
          <a:off x="-1501210" y="25885271"/>
          <a:ext cx="17471532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00F7BEF-965D-1549-9398-82C6EADF6E24}"/>
              </a:ext>
            </a:extLst>
          </p:cNvPr>
          <p:cNvSpPr txBox="1"/>
          <p:nvPr/>
        </p:nvSpPr>
        <p:spPr>
          <a:xfrm>
            <a:off x="30901148" y="27936858"/>
            <a:ext cx="11768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This research was supported by funding from Longwood University’s Department of Biological and Environmental Sciences and Faculty Research Grants.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3CF255-965C-824B-A956-F5192F7E371F}"/>
              </a:ext>
            </a:extLst>
          </p:cNvPr>
          <p:cNvSpPr txBox="1"/>
          <p:nvPr/>
        </p:nvSpPr>
        <p:spPr>
          <a:xfrm>
            <a:off x="25457898" y="9033604"/>
            <a:ext cx="370114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Figure 2. Resveratrol decreased the proliferation of T cells</a:t>
            </a:r>
            <a:r>
              <a:rPr lang="en-US" sz="2400" dirty="0"/>
              <a:t>. chPD1 T cells were incubated with resveratrol and T cell proliferation was measured using an MTT assay. All of the T cells showed a decrease in proliferation as the amount of resveratrol  increased- *p&lt;0.05.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D46A02-C990-D84F-B120-8D902539F4F5}"/>
              </a:ext>
            </a:extLst>
          </p:cNvPr>
          <p:cNvSpPr txBox="1"/>
          <p:nvPr/>
        </p:nvSpPr>
        <p:spPr>
          <a:xfrm>
            <a:off x="30829688" y="22632853"/>
            <a:ext cx="117684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Next semester, I will analyze whether incubation with stilbenes alters the differentiation of T cells by looking at the expression of key transcriptions factors, proteins in the </a:t>
            </a:r>
            <a:r>
              <a:rPr lang="en-US" sz="3200" dirty="0" err="1"/>
              <a:t>mTOR</a:t>
            </a:r>
            <a:r>
              <a:rPr lang="en-US" sz="3200" dirty="0"/>
              <a:t> signaling pathway, and cell surface proteins using RT-PCR and flow cytometry. 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 will also investigate and analyze the cytokine secretion by the chPD1 T cells using ELISA and </a:t>
            </a:r>
            <a:r>
              <a:rPr lang="en-US" sz="3200" dirty="0" err="1"/>
              <a:t>LegendPlex</a:t>
            </a:r>
            <a:r>
              <a:rPr lang="en-US" sz="3200" dirty="0"/>
              <a:t> analysis.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D99EA89-F5D2-E84E-9195-A25650130137}"/>
              </a:ext>
            </a:extLst>
          </p:cNvPr>
          <p:cNvSpPr/>
          <p:nvPr/>
        </p:nvSpPr>
        <p:spPr>
          <a:xfrm>
            <a:off x="25611797" y="16538878"/>
            <a:ext cx="36902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Figure 3. Resveratrol decreased the proliferation of tumor cells and T cells</a:t>
            </a:r>
            <a:r>
              <a:rPr lang="en-US" sz="2400" dirty="0"/>
              <a:t>. chPD1 T cells were incubated with E0771 breast cancer cells and  resveratrol and proliferation was measured using an MTT assay. All of the cells showed a decrease in proliferation as the amount of resveratrol  increased- *p&lt;0.05.</a:t>
            </a:r>
          </a:p>
          <a:p>
            <a:endParaRPr lang="en-US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D539D38-294A-6342-9EE5-FEAC9C751180}"/>
              </a:ext>
            </a:extLst>
          </p:cNvPr>
          <p:cNvSpPr/>
          <p:nvPr/>
        </p:nvSpPr>
        <p:spPr>
          <a:xfrm>
            <a:off x="25610813" y="24532047"/>
            <a:ext cx="354822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Figure 4. Resveratrol did not alter T cell viability</a:t>
            </a:r>
            <a:r>
              <a:rPr lang="en-US" sz="2400" dirty="0"/>
              <a:t>. chPD1 T cells were incubated with resveratrol and cell viability was measured using an LDH assay. The LDH assay concluded that resveratrol did not alter T cell survival.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040BD6-B7F1-B543-B19D-B21AC6225262}"/>
              </a:ext>
            </a:extLst>
          </p:cNvPr>
          <p:cNvSpPr/>
          <p:nvPr/>
        </p:nvSpPr>
        <p:spPr>
          <a:xfrm>
            <a:off x="40309800" y="7540714"/>
            <a:ext cx="2895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Figure 5. Resveratrol increased tumor cell killing by chPD1 T cells.</a:t>
            </a:r>
            <a:r>
              <a:rPr lang="en-US" sz="2400" dirty="0"/>
              <a:t> chPD1 T cells were incubated with E0771 breast cancer cells and  resveratrol and tumor cell lysis was measured using an LDH assay. The chPD1T cells showed a significant increase in tumor cell lysis when incubated with resveratrol- *p&lt;0.05.</a:t>
            </a:r>
          </a:p>
          <a:p>
            <a:endParaRPr lang="en-US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D7CDD9A-48CA-C948-93CA-419B67678894}"/>
              </a:ext>
            </a:extLst>
          </p:cNvPr>
          <p:cNvSpPr txBox="1"/>
          <p:nvPr/>
        </p:nvSpPr>
        <p:spPr>
          <a:xfrm>
            <a:off x="30933810" y="16538878"/>
            <a:ext cx="1176841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Resveratrol decreased T cell proliferation but did not alter T cell survival. 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However, incubation with resveratrol increased chimeric PD1 T cell killing of tumor cells.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Therefore, combination of chPD1 T cells and resveratrol may lead to enhanced anti-tumor efficacy.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45638D7-72C1-0D42-B9AB-98E2CC67DE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777" y="15918470"/>
            <a:ext cx="7459521" cy="820796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F8B24C1-E475-C94C-A57F-826AAC6714F4}"/>
              </a:ext>
            </a:extLst>
          </p:cNvPr>
          <p:cNvSpPr txBox="1"/>
          <p:nvPr/>
        </p:nvSpPr>
        <p:spPr>
          <a:xfrm>
            <a:off x="9042875" y="17263206"/>
            <a:ext cx="426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Figure 1. Resveratrol’s effects on tumor size. </a:t>
            </a:r>
            <a:r>
              <a:rPr lang="en-US" sz="2400" dirty="0"/>
              <a:t>Panel A shows how resveratrol can reduce tumor growth. Panel B is a visual representation of mice with the control treatment and resveratrol treatment. Resveratrol decreased the tumor size. Panel C is the same as Panel B but at the microscopic level</a:t>
            </a:r>
            <a:r>
              <a:rPr lang="en-US" sz="2400" baseline="30000" dirty="0"/>
              <a:t>1</a:t>
            </a:r>
            <a:r>
              <a:rPr lang="en-US" sz="2400" dirty="0"/>
              <a:t>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FF079D-C09C-B94C-B87F-2D67CD8D97B8}"/>
              </a:ext>
            </a:extLst>
          </p:cNvPr>
          <p:cNvSpPr txBox="1"/>
          <p:nvPr/>
        </p:nvSpPr>
        <p:spPr>
          <a:xfrm>
            <a:off x="981713" y="8895159"/>
            <a:ext cx="1250568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 cells can be genetically altered to express receptors that enhance anti-tumor efficacy for therapy.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Chimeric PD1 (chPD1) T cells have been shown to secrete inflammatory cytokines, kill tumor cells, reduce tumor burden, and increase survival of mice with different types of tumors.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Resveratrol is a naturally occurring plant stilbene found in many plants including grapes, berries, and peanuts and has been found by other studies to enhance T cell responses by altering cytokine secretion. 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 goals of this project are to determine if stimulation with resveratrol enhances the anti-tumor efficacy of chPD1 T cells.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81201C7-F2DB-0943-ADF9-D69651B9A807}"/>
              </a:ext>
            </a:extLst>
          </p:cNvPr>
          <p:cNvSpPr/>
          <p:nvPr/>
        </p:nvSpPr>
        <p:spPr>
          <a:xfrm>
            <a:off x="30901148" y="29615876"/>
            <a:ext cx="11768419" cy="1301135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Literature Cited</a:t>
            </a:r>
          </a:p>
        </p:txBody>
      </p:sp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0732729"/>
              </p:ext>
            </p:extLst>
          </p:nvPr>
        </p:nvGraphicFramePr>
        <p:xfrm>
          <a:off x="15621000" y="24532047"/>
          <a:ext cx="9525000" cy="6561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ECBD651F-82C1-324A-BB0B-C702AD5565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2114684"/>
              </p:ext>
            </p:extLst>
          </p:nvPr>
        </p:nvGraphicFramePr>
        <p:xfrm>
          <a:off x="30556200" y="7624446"/>
          <a:ext cx="9525000" cy="6557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8960234"/>
              </p:ext>
            </p:extLst>
          </p:nvPr>
        </p:nvGraphicFramePr>
        <p:xfrm>
          <a:off x="15621000" y="9110525"/>
          <a:ext cx="9525000" cy="6815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33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008248"/>
              </p:ext>
            </p:extLst>
          </p:nvPr>
        </p:nvGraphicFramePr>
        <p:xfrm>
          <a:off x="15621000" y="16680983"/>
          <a:ext cx="9525000" cy="6682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5DD40FC5-720C-BA40-AA51-BB3A8030C260}"/>
              </a:ext>
            </a:extLst>
          </p:cNvPr>
          <p:cNvSpPr txBox="1"/>
          <p:nvPr/>
        </p:nvSpPr>
        <p:spPr>
          <a:xfrm>
            <a:off x="30933807" y="31242000"/>
            <a:ext cx="11664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Zhang M, Zhou X, Zhou K. Resveratrol inhibits human nasopharyngeal carcinoma cell growth via blocking </a:t>
            </a:r>
            <a:r>
              <a:rPr lang="en-US" sz="2400" dirty="0" err="1"/>
              <a:t>pAkt</a:t>
            </a:r>
            <a:r>
              <a:rPr lang="en-US" sz="2400" dirty="0"/>
              <a:t>/p70S6K signaling pathways. International Journal of Molecular Medicine. 2013; 31: 621-627.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596100" y="1883913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*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6596100" y="1045863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*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1454646" y="1148991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*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8440400" y="1100077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*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7373600" y="104586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*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7374396" y="1898570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*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8446275" y="1954206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*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1555771" y="2000373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*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1482633" y="92801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*</a:t>
            </a:r>
          </a:p>
        </p:txBody>
      </p:sp>
      <p:sp>
        <p:nvSpPr>
          <p:cNvPr id="42" name="Rectangle 41"/>
          <p:cNvSpPr/>
          <p:nvPr/>
        </p:nvSpPr>
        <p:spPr>
          <a:xfrm flipH="1">
            <a:off x="32350489" y="9071402"/>
            <a:ext cx="76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*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3442020" y="880277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*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6818016" y="86868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125992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665</Words>
  <Application>Microsoft Macintosh PowerPoint</Application>
  <PresentationFormat>Custom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Longwood University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academiccomputing</dc:creator>
  <cp:lastModifiedBy>Andrea Soles</cp:lastModifiedBy>
  <cp:revision>42</cp:revision>
  <dcterms:created xsi:type="dcterms:W3CDTF">2018-04-03T17:44:00Z</dcterms:created>
  <dcterms:modified xsi:type="dcterms:W3CDTF">2018-04-24T00:00:16Z</dcterms:modified>
</cp:coreProperties>
</file>