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handoutMasterIdLst>
    <p:handoutMasterId r:id="rId46"/>
  </p:handout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98" r:id="rId29"/>
    <p:sldId id="264" r:id="rId30"/>
    <p:sldId id="297" r:id="rId31"/>
    <p:sldId id="287" r:id="rId32"/>
    <p:sldId id="288" r:id="rId33"/>
    <p:sldId id="289" r:id="rId34"/>
    <p:sldId id="290" r:id="rId35"/>
    <p:sldId id="291" r:id="rId36"/>
    <p:sldId id="292" r:id="rId37"/>
    <p:sldId id="293" r:id="rId38"/>
    <p:sldId id="294" r:id="rId39"/>
    <p:sldId id="295" r:id="rId40"/>
    <p:sldId id="296" r:id="rId41"/>
    <p:sldId id="270" r:id="rId42"/>
    <p:sldId id="271" r:id="rId43"/>
    <p:sldId id="272" r:id="rId44"/>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8" autoAdjust="0"/>
    <p:restoredTop sz="94599" autoAdjust="0"/>
  </p:normalViewPr>
  <p:slideViewPr>
    <p:cSldViewPr>
      <p:cViewPr varScale="1">
        <p:scale>
          <a:sx n="86" d="100"/>
          <a:sy n="86" d="100"/>
        </p:scale>
        <p:origin x="114" y="222"/>
      </p:cViewPr>
      <p:guideLst>
        <p:guide pos="3839"/>
        <p:guide orient="horz" pos="2160"/>
      </p:guideLst>
    </p:cSldViewPr>
  </p:slideViewPr>
  <p:notesTextViewPr>
    <p:cViewPr>
      <p:scale>
        <a:sx n="1" d="1"/>
        <a:sy n="1" d="1"/>
      </p:scale>
      <p:origin x="0" y="0"/>
    </p:cViewPr>
  </p:notesTextViewPr>
  <p:notesViewPr>
    <p:cSldViewPr showGuides="1">
      <p:cViewPr varScale="1">
        <p:scale>
          <a:sx n="52" d="100"/>
          <a:sy n="52" d="100"/>
        </p:scale>
        <p:origin x="2664" y="3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7/31/2018</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dirty="0"/>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7/31/2018</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dirty="0"/>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a:t>Click to edit Master title style</a:t>
            </a:r>
            <a:endParaRPr/>
          </a:p>
        </p:txBody>
      </p:sp>
      <p:grpSp>
        <p:nvGrpSpPr>
          <p:cNvPr id="256" name="line" descr="Line graphic"/>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gr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grpSp>
        <p:nvGrpSpPr>
          <p:cNvPr id="7" name="line" descr="Line graphic"/>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AFE8FB1-0A7A-443E-AAF7-31D4FA1AA312}" type="datetimeFigureOut">
              <a:rPr lang="en-US"/>
              <a:t>7/31/2018</a:t>
            </a:fld>
            <a:endParaRPr dirty="0"/>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61612" y="274639"/>
            <a:ext cx="1371600" cy="5901747"/>
          </a:xfrm>
        </p:spPr>
        <p:txBody>
          <a:bodyPr vert="eaVert"/>
          <a:lstStyle/>
          <a:p>
            <a:r>
              <a:rPr lang="en-US"/>
              <a:t>Click to edit Master title style</a:t>
            </a:r>
            <a:endParaRPr/>
          </a:p>
        </p:txBody>
      </p:sp>
      <p:grpSp>
        <p:nvGrpSpPr>
          <p:cNvPr id="7" name="line" descr="Line graphic"/>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sp>
        <p:nvSpPr>
          <p:cNvPr id="3" name="Vertical Text Placeholder 2"/>
          <p:cNvSpPr>
            <a:spLocks noGrp="1"/>
          </p:cNvSpPr>
          <p:nvPr>
            <p:ph type="body" orient="vert" idx="1" hasCustomPrompt="1"/>
          </p:nvPr>
        </p:nvSpPr>
        <p:spPr>
          <a:xfrm>
            <a:off x="608012" y="277813"/>
            <a:ext cx="9144001" cy="5898573"/>
          </a:xfrm>
        </p:spPr>
        <p:txBody>
          <a:bodyPr vert="eaVert"/>
          <a:lstStyle>
            <a:lvl5pPr>
              <a:defRPr/>
            </a:lvl5pPr>
            <a:lvl6pPr marL="1261872" indent="0">
              <a:buNone/>
              <a:defRPr/>
            </a:lvl6pPr>
            <a:lvl7pPr>
              <a:defRPr/>
            </a:lvl7pPr>
            <a:lvl8pPr>
              <a:defRPr baseline="0"/>
            </a:lvl8pPr>
            <a:lvl9pPr>
              <a:defRPr baseline="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endParaRPr lang="en-US" dirty="0"/>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AFE8FB1-0A7A-443E-AAF7-31D4FA1AA312}" type="datetimeFigureOut">
              <a:rPr lang="en-US"/>
              <a:t>7/31/2018</a:t>
            </a:fld>
            <a:endParaRPr dirty="0"/>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grpSp>
        <p:nvGrpSpPr>
          <p:cNvPr id="167" name="line" descr="Line graphic"/>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AFE8FB1-0A7A-443E-AAF7-31D4FA1AA312}" type="datetimeFigureOut">
              <a:rPr lang="en-US"/>
              <a:t>7/31/2018</a:t>
            </a:fld>
            <a:endParaRPr dirty="0"/>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a:t>Click to edit Master title style</a:t>
            </a:r>
            <a:endParaRPr/>
          </a:p>
        </p:txBody>
      </p:sp>
      <p:grpSp>
        <p:nvGrpSpPr>
          <p:cNvPr id="255" name="line" descr="Line graphic"/>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gr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AFE8FB1-0A7A-443E-AAF7-31D4FA1AA312}" type="datetimeFigureOut">
              <a:rPr lang="en-US"/>
              <a:t>7/31/2018</a:t>
            </a:fld>
            <a:endParaRPr dirty="0"/>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grpSp>
        <p:nvGrpSpPr>
          <p:cNvPr id="158" name="line" descr="Line graphic"/>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9AFE8FB1-0A7A-443E-AAF7-31D4FA1AA312}" type="datetimeFigureOut">
              <a:rPr lang="en-US"/>
              <a:t>7/31/2018</a:t>
            </a:fld>
            <a:endParaRPr dirty="0"/>
          </a:p>
        </p:txBody>
      </p:sp>
      <p:sp>
        <p:nvSpPr>
          <p:cNvPr id="7" name="Slide Number Placeholder 6"/>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lvl1pPr>
              <a:defRPr/>
            </a:lvl1pPr>
          </a:lstStyle>
          <a:p>
            <a:r>
              <a:rPr lang="en-US"/>
              <a:t>Click to edit Master title style</a:t>
            </a:r>
            <a:endParaRPr/>
          </a:p>
        </p:txBody>
      </p:sp>
      <p:grpSp>
        <p:nvGrpSpPr>
          <p:cNvPr id="160" name="line" descr="Line graphic"/>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9AFE8FB1-0A7A-443E-AAF7-31D4FA1AA312}" type="datetimeFigureOut">
              <a:rPr lang="en-US"/>
              <a:t>7/31/2018</a:t>
            </a:fld>
            <a:endParaRPr dirty="0"/>
          </a:p>
        </p:txBody>
      </p:sp>
      <p:sp>
        <p:nvSpPr>
          <p:cNvPr id="9" name="Slide Number Placeholder 8"/>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grpSp>
        <p:nvGrpSpPr>
          <p:cNvPr id="156" name="line" descr="Line graphic"/>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sp>
        <p:nvSpPr>
          <p:cNvPr id="4" name="Footer Placeholder 3"/>
          <p:cNvSpPr>
            <a:spLocks noGrp="1"/>
          </p:cNvSpPr>
          <p:nvPr>
            <p:ph type="ftr" sz="quarter" idx="11"/>
          </p:nvPr>
        </p:nvSpPr>
        <p:spPr/>
        <p:txBody>
          <a:bodyPr/>
          <a:lstStyle/>
          <a:p>
            <a:endParaRPr dirty="0"/>
          </a:p>
        </p:txBody>
      </p:sp>
      <p:sp>
        <p:nvSpPr>
          <p:cNvPr id="3" name="Date Placeholder 2"/>
          <p:cNvSpPr>
            <a:spLocks noGrp="1"/>
          </p:cNvSpPr>
          <p:nvPr>
            <p:ph type="dt" sz="half" idx="10"/>
          </p:nvPr>
        </p:nvSpPr>
        <p:spPr/>
        <p:txBody>
          <a:bodyPr/>
          <a:lstStyle/>
          <a:p>
            <a:fld id="{9AFE8FB1-0A7A-443E-AAF7-31D4FA1AA312}" type="datetimeFigureOut">
              <a:rPr lang="en-US"/>
              <a:t>7/31/2018</a:t>
            </a:fld>
            <a:endParaRPr dirty="0"/>
          </a:p>
        </p:txBody>
      </p:sp>
      <p:sp>
        <p:nvSpPr>
          <p:cNvPr id="5" name="Slide Number Placeholder 4"/>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dirty="0"/>
          </a:p>
        </p:txBody>
      </p:sp>
      <p:sp>
        <p:nvSpPr>
          <p:cNvPr id="2" name="Date Placeholder 1"/>
          <p:cNvSpPr>
            <a:spLocks noGrp="1"/>
          </p:cNvSpPr>
          <p:nvPr>
            <p:ph type="dt" sz="half" idx="10"/>
          </p:nvPr>
        </p:nvSpPr>
        <p:spPr/>
        <p:txBody>
          <a:bodyPr/>
          <a:lstStyle/>
          <a:p>
            <a:fld id="{9AFE8FB1-0A7A-443E-AAF7-31D4FA1AA312}" type="datetimeFigureOut">
              <a:rPr lang="en-US"/>
              <a:t>7/31/2018</a:t>
            </a:fld>
            <a:endParaRPr dirty="0"/>
          </a:p>
        </p:txBody>
      </p:sp>
      <p:sp>
        <p:nvSpPr>
          <p:cNvPr id="4" name="Slide Number Placeholder 3"/>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grpSp>
        <p:nvGrpSpPr>
          <p:cNvPr id="615" name="frame" descr="Box graphic"/>
          <p:cNvGrpSpPr/>
          <p:nvPr/>
        </p:nvGrpSpPr>
        <p:grpSpPr bwMode="invGray">
          <a:xfrm>
            <a:off x="4417839" y="1630821"/>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9AFE8FB1-0A7A-443E-AAF7-31D4FA1AA312}" type="datetimeFigureOut">
              <a:rPr lang="en-US"/>
              <a:t>7/31/2018</a:t>
            </a:fld>
            <a:endParaRPr dirty="0"/>
          </a:p>
        </p:txBody>
      </p:sp>
      <p:sp>
        <p:nvSpPr>
          <p:cNvPr id="7" name="Slide Number Placeholder 6"/>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grpSp>
        <p:nvGrpSpPr>
          <p:cNvPr id="614" name="frame" descr="Box graphic"/>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9AFE8FB1-0A7A-443E-AAF7-31D4FA1AA312}" type="datetimeFigureOut">
              <a:rPr lang="en-US"/>
              <a:t>7/31/2018</a:t>
            </a:fld>
            <a:endParaRPr dirty="0"/>
          </a:p>
        </p:txBody>
      </p:sp>
      <p:sp>
        <p:nvSpPr>
          <p:cNvPr id="7" name="Slide Number Placeholder 6"/>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9AFE8FB1-0A7A-443E-AAF7-31D4FA1AA312}" type="datetimeFigureOut">
              <a:rPr lang="en-US" smtClean="0"/>
              <a:pPr/>
              <a:t>7/31/2018</a:t>
            </a:fld>
            <a:endParaRPr lang="en-US" dirty="0"/>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25BA54BD-C84D-46CE-8B72-31BFB26ABA43}" type="slidenum">
              <a:rPr lang="en-US" smtClean="0"/>
              <a:pPr/>
              <a:t>‹#›</a:t>
            </a:fld>
            <a:endParaRPr lang="en-US" dirty="0"/>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0873" y="609600"/>
            <a:ext cx="9143998" cy="1020762"/>
          </a:xfrm>
        </p:spPr>
        <p:txBody>
          <a:bodyPr/>
          <a:lstStyle/>
          <a:p>
            <a:r>
              <a:rPr lang="en-US" dirty="0"/>
              <a:t>Hitting the Target: Implementing Standards-Based Grading Across Our School</a:t>
            </a:r>
          </a:p>
        </p:txBody>
      </p:sp>
      <p:pic>
        <p:nvPicPr>
          <p:cNvPr id="8" name="Picture Placeholder 7">
            <a:extLst>
              <a:ext uri="{FF2B5EF4-FFF2-40B4-BE49-F238E27FC236}">
                <a16:creationId xmlns="" xmlns:a16="http://schemas.microsoft.com/office/drawing/2014/main" id="{A6877300-A934-436E-B494-0870B4216391}"/>
              </a:ext>
            </a:extLst>
          </p:cNvPr>
          <p:cNvPicPr>
            <a:picLocks noGrp="1" noChangeAspect="1"/>
          </p:cNvPicPr>
          <p:nvPr>
            <p:ph type="pic" idx="1"/>
          </p:nvPr>
        </p:nvPicPr>
        <p:blipFill>
          <a:blip r:embed="rId2"/>
          <a:srcRect t="14193" b="14193"/>
          <a:stretch>
            <a:fillRect/>
          </a:stretch>
        </p:blipFill>
        <p:spPr>
          <a:xfrm>
            <a:off x="1598612" y="1752600"/>
            <a:ext cx="5822739" cy="4151049"/>
          </a:xfrm>
          <a:prstGeom prst="rect">
            <a:avLst/>
          </a:prstGeom>
        </p:spPr>
      </p:pic>
      <p:sp>
        <p:nvSpPr>
          <p:cNvPr id="10" name="Text Placeholder 9">
            <a:extLst>
              <a:ext uri="{FF2B5EF4-FFF2-40B4-BE49-F238E27FC236}">
                <a16:creationId xmlns="" xmlns:a16="http://schemas.microsoft.com/office/drawing/2014/main" id="{DE8211E7-3E09-4751-A3A8-EDEFEBF28515}"/>
              </a:ext>
            </a:extLst>
          </p:cNvPr>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D361F7-2CB4-4D88-9DC9-8F214C70434C}"/>
              </a:ext>
            </a:extLst>
          </p:cNvPr>
          <p:cNvSpPr>
            <a:spLocks noGrp="1"/>
          </p:cNvSpPr>
          <p:nvPr>
            <p:ph type="title"/>
          </p:nvPr>
        </p:nvSpPr>
        <p:spPr/>
        <p:txBody>
          <a:bodyPr/>
          <a:lstStyle/>
          <a:p>
            <a:r>
              <a:rPr lang="en-US" dirty="0"/>
              <a:t>Knowledge Targets</a:t>
            </a:r>
          </a:p>
        </p:txBody>
      </p:sp>
      <p:sp>
        <p:nvSpPr>
          <p:cNvPr id="3" name="Content Placeholder 2">
            <a:extLst>
              <a:ext uri="{FF2B5EF4-FFF2-40B4-BE49-F238E27FC236}">
                <a16:creationId xmlns="" xmlns:a16="http://schemas.microsoft.com/office/drawing/2014/main" id="{4195AC43-39BC-43D7-9627-48B0E5207A24}"/>
              </a:ext>
            </a:extLst>
          </p:cNvPr>
          <p:cNvSpPr>
            <a:spLocks noGrp="1"/>
          </p:cNvSpPr>
          <p:nvPr>
            <p:ph idx="1"/>
          </p:nvPr>
        </p:nvSpPr>
        <p:spPr/>
        <p:txBody>
          <a:bodyPr>
            <a:normAutofit/>
          </a:bodyPr>
          <a:lstStyle/>
          <a:p>
            <a:r>
              <a:rPr lang="en-US" sz="4800" dirty="0"/>
              <a:t>All fact-based objectives;  Knowledge Targets deal with definitions, dates, and names.</a:t>
            </a:r>
          </a:p>
          <a:p>
            <a:r>
              <a:rPr lang="en-US" sz="4800" dirty="0"/>
              <a:t>Ex. </a:t>
            </a:r>
            <a:r>
              <a:rPr lang="en-US" sz="4800" i="1" dirty="0"/>
              <a:t>I can define due process.</a:t>
            </a:r>
          </a:p>
        </p:txBody>
      </p:sp>
    </p:spTree>
    <p:extLst>
      <p:ext uri="{BB962C8B-B14F-4D97-AF65-F5344CB8AC3E}">
        <p14:creationId xmlns:p14="http://schemas.microsoft.com/office/powerpoint/2010/main" val="1334754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2EDF5C3-DA33-4FF7-A21D-5FEA1754061A}"/>
              </a:ext>
            </a:extLst>
          </p:cNvPr>
          <p:cNvSpPr>
            <a:spLocks noGrp="1"/>
          </p:cNvSpPr>
          <p:nvPr>
            <p:ph type="title"/>
          </p:nvPr>
        </p:nvSpPr>
        <p:spPr/>
        <p:txBody>
          <a:bodyPr/>
          <a:lstStyle/>
          <a:p>
            <a:r>
              <a:rPr lang="en-US" dirty="0"/>
              <a:t>Reasoning Targets</a:t>
            </a:r>
          </a:p>
        </p:txBody>
      </p:sp>
      <p:sp>
        <p:nvSpPr>
          <p:cNvPr id="3" name="Content Placeholder 2">
            <a:extLst>
              <a:ext uri="{FF2B5EF4-FFF2-40B4-BE49-F238E27FC236}">
                <a16:creationId xmlns="" xmlns:a16="http://schemas.microsoft.com/office/drawing/2014/main" id="{5A248C8F-9113-4F72-9449-BE54B03C6546}"/>
              </a:ext>
            </a:extLst>
          </p:cNvPr>
          <p:cNvSpPr>
            <a:spLocks noGrp="1"/>
          </p:cNvSpPr>
          <p:nvPr>
            <p:ph idx="1"/>
          </p:nvPr>
        </p:nvSpPr>
        <p:spPr/>
        <p:txBody>
          <a:bodyPr>
            <a:normAutofit/>
          </a:bodyPr>
          <a:lstStyle/>
          <a:p>
            <a:r>
              <a:rPr lang="en-US" sz="3200" dirty="0"/>
              <a:t>Any target that relates to what students can do with what they know and learn:  arguments, judgements, comparisons and justifications.</a:t>
            </a:r>
          </a:p>
          <a:p>
            <a:endParaRPr lang="en-US" sz="3200" dirty="0"/>
          </a:p>
          <a:p>
            <a:r>
              <a:rPr lang="en-US" sz="3200" dirty="0"/>
              <a:t>Ex. </a:t>
            </a:r>
            <a:r>
              <a:rPr lang="en-US" sz="3200" i="1" dirty="0"/>
              <a:t>I can compare different types of torts</a:t>
            </a:r>
          </a:p>
        </p:txBody>
      </p:sp>
    </p:spTree>
    <p:extLst>
      <p:ext uri="{BB962C8B-B14F-4D97-AF65-F5344CB8AC3E}">
        <p14:creationId xmlns:p14="http://schemas.microsoft.com/office/powerpoint/2010/main" val="1620480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E32965E-2799-41FB-8F30-15E363CDD0C0}"/>
              </a:ext>
            </a:extLst>
          </p:cNvPr>
          <p:cNvSpPr>
            <a:spLocks noGrp="1"/>
          </p:cNvSpPr>
          <p:nvPr>
            <p:ph type="title"/>
          </p:nvPr>
        </p:nvSpPr>
        <p:spPr/>
        <p:txBody>
          <a:bodyPr/>
          <a:lstStyle/>
          <a:p>
            <a:r>
              <a:rPr lang="en-US" dirty="0"/>
              <a:t>Skill Targets</a:t>
            </a:r>
          </a:p>
        </p:txBody>
      </p:sp>
      <p:sp>
        <p:nvSpPr>
          <p:cNvPr id="3" name="Content Placeholder 2">
            <a:extLst>
              <a:ext uri="{FF2B5EF4-FFF2-40B4-BE49-F238E27FC236}">
                <a16:creationId xmlns="" xmlns:a16="http://schemas.microsoft.com/office/drawing/2014/main" id="{97FD8D96-D76F-46E6-ABD7-7E858B896CAE}"/>
              </a:ext>
            </a:extLst>
          </p:cNvPr>
          <p:cNvSpPr>
            <a:spLocks noGrp="1"/>
          </p:cNvSpPr>
          <p:nvPr>
            <p:ph idx="1"/>
          </p:nvPr>
        </p:nvSpPr>
        <p:spPr/>
        <p:txBody>
          <a:bodyPr>
            <a:normAutofit/>
          </a:bodyPr>
          <a:lstStyle/>
          <a:p>
            <a:r>
              <a:rPr lang="en-US" sz="3200" dirty="0"/>
              <a:t>These are targets that guide students to demonstrate their understanding:   speeches, designs, demonstrations and practices (math).</a:t>
            </a:r>
          </a:p>
          <a:p>
            <a:endParaRPr lang="en-US" sz="3200" dirty="0"/>
          </a:p>
          <a:p>
            <a:r>
              <a:rPr lang="en-US" sz="3200" dirty="0"/>
              <a:t>Ex. </a:t>
            </a:r>
            <a:r>
              <a:rPr lang="en-US" sz="3200" i="1" dirty="0"/>
              <a:t>I can design a Project Based Learning PowerPoint.</a:t>
            </a:r>
          </a:p>
        </p:txBody>
      </p:sp>
    </p:spTree>
    <p:extLst>
      <p:ext uri="{BB962C8B-B14F-4D97-AF65-F5344CB8AC3E}">
        <p14:creationId xmlns:p14="http://schemas.microsoft.com/office/powerpoint/2010/main" val="2699010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6A58CB-642A-4DFC-9F20-5EFB61F8621F}"/>
              </a:ext>
            </a:extLst>
          </p:cNvPr>
          <p:cNvSpPr>
            <a:spLocks noGrp="1"/>
          </p:cNvSpPr>
          <p:nvPr>
            <p:ph type="title"/>
          </p:nvPr>
        </p:nvSpPr>
        <p:spPr/>
        <p:txBody>
          <a:bodyPr/>
          <a:lstStyle/>
          <a:p>
            <a:r>
              <a:rPr lang="en-US" dirty="0"/>
              <a:t>Product Targets</a:t>
            </a:r>
          </a:p>
        </p:txBody>
      </p:sp>
      <p:sp>
        <p:nvSpPr>
          <p:cNvPr id="3" name="Content Placeholder 2">
            <a:extLst>
              <a:ext uri="{FF2B5EF4-FFF2-40B4-BE49-F238E27FC236}">
                <a16:creationId xmlns="" xmlns:a16="http://schemas.microsoft.com/office/drawing/2014/main" id="{05FD8C24-3F18-47A7-B073-6F5EBE956A31}"/>
              </a:ext>
            </a:extLst>
          </p:cNvPr>
          <p:cNvSpPr>
            <a:spLocks noGrp="1"/>
          </p:cNvSpPr>
          <p:nvPr>
            <p:ph idx="1"/>
          </p:nvPr>
        </p:nvSpPr>
        <p:spPr/>
        <p:txBody>
          <a:bodyPr>
            <a:normAutofit/>
          </a:bodyPr>
          <a:lstStyle/>
          <a:p>
            <a:r>
              <a:rPr lang="en-US" sz="3200" dirty="0"/>
              <a:t>Just about anything the students can make to show their learning:  presentations, projects, multi-media presentations.  These learning targets may be more detailed and have more guidelines.</a:t>
            </a:r>
          </a:p>
          <a:p>
            <a:r>
              <a:rPr lang="en-US" sz="3200" dirty="0"/>
              <a:t>Ex. </a:t>
            </a:r>
            <a:r>
              <a:rPr lang="en-US" sz="3200" i="1" dirty="0"/>
              <a:t>I can write a reflection paper based on this PBL (with rubric)</a:t>
            </a:r>
          </a:p>
        </p:txBody>
      </p:sp>
    </p:spTree>
    <p:extLst>
      <p:ext uri="{BB962C8B-B14F-4D97-AF65-F5344CB8AC3E}">
        <p14:creationId xmlns:p14="http://schemas.microsoft.com/office/powerpoint/2010/main" val="987882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1A5A524-67AC-494C-A978-15648BB843CC}"/>
              </a:ext>
            </a:extLst>
          </p:cNvPr>
          <p:cNvSpPr>
            <a:spLocks noGrp="1"/>
          </p:cNvSpPr>
          <p:nvPr>
            <p:ph type="title"/>
          </p:nvPr>
        </p:nvSpPr>
        <p:spPr/>
        <p:txBody>
          <a:bodyPr/>
          <a:lstStyle/>
          <a:p>
            <a:r>
              <a:rPr lang="en-US" dirty="0"/>
              <a:t>The Four Step Framework</a:t>
            </a:r>
          </a:p>
        </p:txBody>
      </p:sp>
      <p:sp>
        <p:nvSpPr>
          <p:cNvPr id="3" name="Content Placeholder 2">
            <a:extLst>
              <a:ext uri="{FF2B5EF4-FFF2-40B4-BE49-F238E27FC236}">
                <a16:creationId xmlns="" xmlns:a16="http://schemas.microsoft.com/office/drawing/2014/main" id="{8E9767C5-BF93-48A0-866F-63907097274E}"/>
              </a:ext>
            </a:extLst>
          </p:cNvPr>
          <p:cNvSpPr>
            <a:spLocks noGrp="1"/>
          </p:cNvSpPr>
          <p:nvPr>
            <p:ph idx="1"/>
          </p:nvPr>
        </p:nvSpPr>
        <p:spPr/>
        <p:txBody>
          <a:bodyPr>
            <a:normAutofit/>
          </a:bodyPr>
          <a:lstStyle/>
          <a:p>
            <a:r>
              <a:rPr lang="en-US" sz="4000" dirty="0"/>
              <a:t>Using learning targets may follow a Four-Step Framework.  This framework usually is used in conjunction with unit plans and unit plans may possibly be shared with students.  The Four-Step Framework follows this dynamic:</a:t>
            </a:r>
          </a:p>
        </p:txBody>
      </p:sp>
    </p:spTree>
    <p:extLst>
      <p:ext uri="{BB962C8B-B14F-4D97-AF65-F5344CB8AC3E}">
        <p14:creationId xmlns:p14="http://schemas.microsoft.com/office/powerpoint/2010/main" val="1326963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ED84500-484D-4603-BBC5-AB904CFB3E13}"/>
              </a:ext>
            </a:extLst>
          </p:cNvPr>
          <p:cNvSpPr>
            <a:spLocks noGrp="1"/>
          </p:cNvSpPr>
          <p:nvPr>
            <p:ph type="title"/>
          </p:nvPr>
        </p:nvSpPr>
        <p:spPr/>
        <p:txBody>
          <a:bodyPr/>
          <a:lstStyle/>
          <a:p>
            <a:r>
              <a:rPr lang="en-US" dirty="0"/>
              <a:t>Step 1</a:t>
            </a:r>
          </a:p>
        </p:txBody>
      </p:sp>
      <p:sp>
        <p:nvSpPr>
          <p:cNvPr id="3" name="Content Placeholder 2">
            <a:extLst>
              <a:ext uri="{FF2B5EF4-FFF2-40B4-BE49-F238E27FC236}">
                <a16:creationId xmlns="" xmlns:a16="http://schemas.microsoft.com/office/drawing/2014/main" id="{452207AF-5B88-4878-95B0-2B90CDC8ADF5}"/>
              </a:ext>
            </a:extLst>
          </p:cNvPr>
          <p:cNvSpPr>
            <a:spLocks noGrp="1"/>
          </p:cNvSpPr>
          <p:nvPr>
            <p:ph idx="1"/>
          </p:nvPr>
        </p:nvSpPr>
        <p:spPr/>
        <p:txBody>
          <a:bodyPr>
            <a:normAutofit/>
          </a:bodyPr>
          <a:lstStyle/>
          <a:p>
            <a:r>
              <a:rPr lang="en-US" sz="4000" dirty="0"/>
              <a:t>Explain the learning target in student-friendly language that is developmentally appropriate.  Step 1 is usually associated with Knowledge Targets.</a:t>
            </a:r>
          </a:p>
        </p:txBody>
      </p:sp>
    </p:spTree>
    <p:extLst>
      <p:ext uri="{BB962C8B-B14F-4D97-AF65-F5344CB8AC3E}">
        <p14:creationId xmlns:p14="http://schemas.microsoft.com/office/powerpoint/2010/main" val="150027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B012334-B81B-4241-B8F6-7D860B82B783}"/>
              </a:ext>
            </a:extLst>
          </p:cNvPr>
          <p:cNvSpPr>
            <a:spLocks noGrp="1"/>
          </p:cNvSpPr>
          <p:nvPr>
            <p:ph type="title"/>
          </p:nvPr>
        </p:nvSpPr>
        <p:spPr/>
        <p:txBody>
          <a:bodyPr/>
          <a:lstStyle/>
          <a:p>
            <a:r>
              <a:rPr lang="en-US" dirty="0"/>
              <a:t>Step 2</a:t>
            </a:r>
          </a:p>
        </p:txBody>
      </p:sp>
      <p:sp>
        <p:nvSpPr>
          <p:cNvPr id="3" name="Content Placeholder 2">
            <a:extLst>
              <a:ext uri="{FF2B5EF4-FFF2-40B4-BE49-F238E27FC236}">
                <a16:creationId xmlns="" xmlns:a16="http://schemas.microsoft.com/office/drawing/2014/main" id="{8A33991C-8685-4D2A-B060-2A472C3CAE15}"/>
              </a:ext>
            </a:extLst>
          </p:cNvPr>
          <p:cNvSpPr>
            <a:spLocks noGrp="1"/>
          </p:cNvSpPr>
          <p:nvPr>
            <p:ph idx="1"/>
          </p:nvPr>
        </p:nvSpPr>
        <p:spPr/>
        <p:txBody>
          <a:bodyPr>
            <a:normAutofit/>
          </a:bodyPr>
          <a:lstStyle/>
          <a:p>
            <a:r>
              <a:rPr lang="en-US" sz="4400" dirty="0"/>
              <a:t>Describe the performance of understanding perhaps by saying “ We will show that we can do this by…”.  Skill Targets are usually used in Step 2.</a:t>
            </a:r>
          </a:p>
        </p:txBody>
      </p:sp>
    </p:spTree>
    <p:extLst>
      <p:ext uri="{BB962C8B-B14F-4D97-AF65-F5344CB8AC3E}">
        <p14:creationId xmlns:p14="http://schemas.microsoft.com/office/powerpoint/2010/main" val="415144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47D86B6-5866-427B-978C-E2BB2A5E9FB5}"/>
              </a:ext>
            </a:extLst>
          </p:cNvPr>
          <p:cNvSpPr>
            <a:spLocks noGrp="1"/>
          </p:cNvSpPr>
          <p:nvPr>
            <p:ph type="title"/>
          </p:nvPr>
        </p:nvSpPr>
        <p:spPr/>
        <p:txBody>
          <a:bodyPr/>
          <a:lstStyle/>
          <a:p>
            <a:r>
              <a:rPr lang="en-US" dirty="0"/>
              <a:t>Step 3</a:t>
            </a:r>
          </a:p>
        </p:txBody>
      </p:sp>
      <p:sp>
        <p:nvSpPr>
          <p:cNvPr id="3" name="Content Placeholder 2">
            <a:extLst>
              <a:ext uri="{FF2B5EF4-FFF2-40B4-BE49-F238E27FC236}">
                <a16:creationId xmlns="" xmlns:a16="http://schemas.microsoft.com/office/drawing/2014/main" id="{BEA8C960-54AA-4E6E-A9F1-A2723D40A533}"/>
              </a:ext>
            </a:extLst>
          </p:cNvPr>
          <p:cNvSpPr>
            <a:spLocks noGrp="1"/>
          </p:cNvSpPr>
          <p:nvPr>
            <p:ph idx="1"/>
          </p:nvPr>
        </p:nvSpPr>
        <p:spPr/>
        <p:txBody>
          <a:bodyPr/>
          <a:lstStyle/>
          <a:p>
            <a:r>
              <a:rPr lang="en-US" sz="3600" dirty="0"/>
              <a:t>Describe to the students what they will need to look for in their understanding.  Here, students may use an “I can…” statement that will state how well they are learning the content.  Skill Targets are used here or perhaps Product Targets if the unit plan calls for showing understanding by creating a presentation or a more detailed model</a:t>
            </a:r>
            <a:r>
              <a:rPr lang="en-US" dirty="0"/>
              <a:t>.</a:t>
            </a:r>
          </a:p>
        </p:txBody>
      </p:sp>
    </p:spTree>
    <p:extLst>
      <p:ext uri="{BB962C8B-B14F-4D97-AF65-F5344CB8AC3E}">
        <p14:creationId xmlns:p14="http://schemas.microsoft.com/office/powerpoint/2010/main" val="2061945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040AD97-65F2-4373-83EE-337CE0F53DB9}"/>
              </a:ext>
            </a:extLst>
          </p:cNvPr>
          <p:cNvSpPr>
            <a:spLocks noGrp="1"/>
          </p:cNvSpPr>
          <p:nvPr>
            <p:ph type="title"/>
          </p:nvPr>
        </p:nvSpPr>
        <p:spPr/>
        <p:txBody>
          <a:bodyPr/>
          <a:lstStyle/>
          <a:p>
            <a:r>
              <a:rPr lang="en-US" dirty="0"/>
              <a:t>Step 4</a:t>
            </a:r>
          </a:p>
        </p:txBody>
      </p:sp>
      <p:sp>
        <p:nvSpPr>
          <p:cNvPr id="3" name="Content Placeholder 2">
            <a:extLst>
              <a:ext uri="{FF2B5EF4-FFF2-40B4-BE49-F238E27FC236}">
                <a16:creationId xmlns="" xmlns:a16="http://schemas.microsoft.com/office/drawing/2014/main" id="{61269CEE-8739-43EF-8EBD-7F1E7A7FDC3F}"/>
              </a:ext>
            </a:extLst>
          </p:cNvPr>
          <p:cNvSpPr>
            <a:spLocks noGrp="1"/>
          </p:cNvSpPr>
          <p:nvPr>
            <p:ph idx="1"/>
          </p:nvPr>
        </p:nvSpPr>
        <p:spPr/>
        <p:txBody>
          <a:bodyPr>
            <a:normAutofit/>
          </a:bodyPr>
          <a:lstStyle/>
          <a:p>
            <a:r>
              <a:rPr lang="en-US" sz="4800" dirty="0"/>
              <a:t>Make it relevant and meaningful to students.  The teacher might say “It is important for us to be able to…”.  This relates to Reasoning Targets.</a:t>
            </a:r>
          </a:p>
        </p:txBody>
      </p:sp>
    </p:spTree>
    <p:extLst>
      <p:ext uri="{BB962C8B-B14F-4D97-AF65-F5344CB8AC3E}">
        <p14:creationId xmlns:p14="http://schemas.microsoft.com/office/powerpoint/2010/main" val="951318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E9C66AE-83C4-4843-975D-209A321D1385}"/>
              </a:ext>
            </a:extLst>
          </p:cNvPr>
          <p:cNvSpPr>
            <a:spLocks noGrp="1"/>
          </p:cNvSpPr>
          <p:nvPr>
            <p:ph type="title"/>
          </p:nvPr>
        </p:nvSpPr>
        <p:spPr/>
        <p:txBody>
          <a:bodyPr/>
          <a:lstStyle/>
          <a:p>
            <a:r>
              <a:rPr lang="en-US" dirty="0"/>
              <a:t>Clearly Defined Targets</a:t>
            </a:r>
          </a:p>
        </p:txBody>
      </p:sp>
      <p:sp>
        <p:nvSpPr>
          <p:cNvPr id="3" name="Content Placeholder 2">
            <a:extLst>
              <a:ext uri="{FF2B5EF4-FFF2-40B4-BE49-F238E27FC236}">
                <a16:creationId xmlns="" xmlns:a16="http://schemas.microsoft.com/office/drawing/2014/main" id="{AA5B80D7-70E5-4B7D-B7D3-2B083E569218}"/>
              </a:ext>
            </a:extLst>
          </p:cNvPr>
          <p:cNvSpPr>
            <a:spLocks noGrp="1"/>
          </p:cNvSpPr>
          <p:nvPr>
            <p:ph idx="1"/>
          </p:nvPr>
        </p:nvSpPr>
        <p:spPr/>
        <p:txBody>
          <a:bodyPr>
            <a:normAutofit/>
          </a:bodyPr>
          <a:lstStyle/>
          <a:p>
            <a:r>
              <a:rPr lang="en-US" sz="3200" dirty="0"/>
              <a:t>The clearer the Learning Target is, the greater students’ perceptions were they could meet the target.  Regarding formative assessments, the targets help teachers feed information back to students and students benefit from the self-reflective nature of formative assessments.  This process helps ensure there are no surprises to learning which leads to greater student clarity and eliminates any foggy learning. </a:t>
            </a:r>
          </a:p>
        </p:txBody>
      </p:sp>
    </p:spTree>
    <p:extLst>
      <p:ext uri="{BB962C8B-B14F-4D97-AF65-F5344CB8AC3E}">
        <p14:creationId xmlns:p14="http://schemas.microsoft.com/office/powerpoint/2010/main" val="1312519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Overview of Presentation</a:t>
            </a:r>
          </a:p>
        </p:txBody>
      </p:sp>
      <p:sp>
        <p:nvSpPr>
          <p:cNvPr id="14" name="Content Placeholder 13"/>
          <p:cNvSpPr>
            <a:spLocks noGrp="1"/>
          </p:cNvSpPr>
          <p:nvPr>
            <p:ph idx="1"/>
          </p:nvPr>
        </p:nvSpPr>
        <p:spPr/>
        <p:txBody>
          <a:bodyPr>
            <a:normAutofit fontScale="92500"/>
          </a:bodyPr>
          <a:lstStyle/>
          <a:p>
            <a:r>
              <a:rPr lang="en-US" dirty="0"/>
              <a:t>This presentation will briefly go over the following five areas to provide the audience with a better understanding of Standards-based grading and why implementation is important for today’s students.</a:t>
            </a:r>
          </a:p>
          <a:p>
            <a:endParaRPr lang="en-US" dirty="0"/>
          </a:p>
          <a:p>
            <a:r>
              <a:rPr lang="en-US" dirty="0"/>
              <a:t>1.What is standards-based grading?</a:t>
            </a:r>
          </a:p>
          <a:p>
            <a:r>
              <a:rPr lang="en-US" dirty="0"/>
              <a:t>2.Learning Targets</a:t>
            </a:r>
          </a:p>
          <a:p>
            <a:r>
              <a:rPr lang="en-US" dirty="0"/>
              <a:t>3.Formative vs. Summative Assessment</a:t>
            </a:r>
          </a:p>
          <a:p>
            <a:r>
              <a:rPr lang="en-US" dirty="0"/>
              <a:t>4.Grade Book (Traditional vs. Standards-Based Grading)</a:t>
            </a:r>
          </a:p>
          <a:p>
            <a:r>
              <a:rPr lang="en-US" dirty="0"/>
              <a:t>5.Fundamental Four-Points of Implementation (Buy-In) </a:t>
            </a:r>
          </a:p>
        </p:txBody>
      </p:sp>
    </p:spTree>
    <p:extLst>
      <p:ext uri="{BB962C8B-B14F-4D97-AF65-F5344CB8AC3E}">
        <p14:creationId xmlns:p14="http://schemas.microsoft.com/office/powerpoint/2010/main" val="212853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2732043-A3FB-4357-8898-69C48C04DDE8}"/>
              </a:ext>
            </a:extLst>
          </p:cNvPr>
          <p:cNvSpPr>
            <a:spLocks noGrp="1"/>
          </p:cNvSpPr>
          <p:nvPr>
            <p:ph type="title"/>
          </p:nvPr>
        </p:nvSpPr>
        <p:spPr/>
        <p:txBody>
          <a:bodyPr/>
          <a:lstStyle/>
          <a:p>
            <a:r>
              <a:rPr lang="en-US" dirty="0"/>
              <a:t>Formative vs Summative </a:t>
            </a:r>
          </a:p>
        </p:txBody>
      </p:sp>
      <p:sp>
        <p:nvSpPr>
          <p:cNvPr id="3" name="Content Placeholder 2">
            <a:extLst>
              <a:ext uri="{FF2B5EF4-FFF2-40B4-BE49-F238E27FC236}">
                <a16:creationId xmlns="" xmlns:a16="http://schemas.microsoft.com/office/drawing/2014/main" id="{C7FBE396-35A2-4F5D-B9A0-6BF7B26B196D}"/>
              </a:ext>
            </a:extLst>
          </p:cNvPr>
          <p:cNvSpPr>
            <a:spLocks noGrp="1"/>
          </p:cNvSpPr>
          <p:nvPr>
            <p:ph idx="1"/>
          </p:nvPr>
        </p:nvSpPr>
        <p:spPr/>
        <p:txBody>
          <a:bodyPr/>
          <a:lstStyle/>
          <a:p>
            <a:r>
              <a:rPr lang="en-US" sz="3200" dirty="0"/>
              <a:t>“When the cook tastes the soup, that’s formative assessment; when the customer tastes the soup, that’s summative assessment.”								Paul Black</a:t>
            </a:r>
          </a:p>
          <a:p>
            <a:r>
              <a:rPr lang="en-US" sz="3200" dirty="0"/>
              <a:t>Educators are often tasked with providing assessments to their students. As such, the question then is which one is applicable? What’s the difference? Why it matters?</a:t>
            </a:r>
          </a:p>
          <a:p>
            <a:endParaRPr lang="en-US" dirty="0"/>
          </a:p>
        </p:txBody>
      </p:sp>
    </p:spTree>
    <p:extLst>
      <p:ext uri="{BB962C8B-B14F-4D97-AF65-F5344CB8AC3E}">
        <p14:creationId xmlns:p14="http://schemas.microsoft.com/office/powerpoint/2010/main" val="825961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EBFB4DF-096B-4D83-A2BE-3BE58D3EED51}"/>
              </a:ext>
            </a:extLst>
          </p:cNvPr>
          <p:cNvSpPr>
            <a:spLocks noGrp="1"/>
          </p:cNvSpPr>
          <p:nvPr>
            <p:ph type="title"/>
          </p:nvPr>
        </p:nvSpPr>
        <p:spPr/>
        <p:txBody>
          <a:bodyPr/>
          <a:lstStyle/>
          <a:p>
            <a:r>
              <a:rPr lang="en-US" dirty="0"/>
              <a:t>The Difference</a:t>
            </a:r>
          </a:p>
        </p:txBody>
      </p:sp>
      <p:sp>
        <p:nvSpPr>
          <p:cNvPr id="3" name="Content Placeholder 2">
            <a:extLst>
              <a:ext uri="{FF2B5EF4-FFF2-40B4-BE49-F238E27FC236}">
                <a16:creationId xmlns="" xmlns:a16="http://schemas.microsoft.com/office/drawing/2014/main" id="{2C501977-06C5-443F-97EF-9F365C8FAB89}"/>
              </a:ext>
            </a:extLst>
          </p:cNvPr>
          <p:cNvSpPr>
            <a:spLocks noGrp="1"/>
          </p:cNvSpPr>
          <p:nvPr>
            <p:ph idx="1"/>
          </p:nvPr>
        </p:nvSpPr>
        <p:spPr/>
        <p:txBody>
          <a:bodyPr>
            <a:normAutofit/>
          </a:bodyPr>
          <a:lstStyle/>
          <a:p>
            <a:r>
              <a:rPr lang="en-US" sz="3200" dirty="0"/>
              <a:t>Formative assessment is a shared experience between the teacher and student whereby both are progressing towards a common goal of achieving the learning objective. </a:t>
            </a:r>
          </a:p>
          <a:p>
            <a:r>
              <a:rPr lang="en-US" sz="3200" dirty="0"/>
              <a:t>It is a continuous drive in finding ways to close the gaps while at the same time helping students to be self-reliant and independent thinkers in the learning process.</a:t>
            </a:r>
          </a:p>
        </p:txBody>
      </p:sp>
    </p:spTree>
    <p:extLst>
      <p:ext uri="{BB962C8B-B14F-4D97-AF65-F5344CB8AC3E}">
        <p14:creationId xmlns:p14="http://schemas.microsoft.com/office/powerpoint/2010/main" val="1773242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F962504-5863-43A0-9438-E5E987C2877A}"/>
              </a:ext>
            </a:extLst>
          </p:cNvPr>
          <p:cNvSpPr>
            <a:spLocks noGrp="1"/>
          </p:cNvSpPr>
          <p:nvPr>
            <p:ph type="title"/>
          </p:nvPr>
        </p:nvSpPr>
        <p:spPr/>
        <p:txBody>
          <a:bodyPr/>
          <a:lstStyle/>
          <a:p>
            <a:r>
              <a:rPr lang="en-US" dirty="0"/>
              <a:t>The Difference (continued)</a:t>
            </a:r>
          </a:p>
        </p:txBody>
      </p:sp>
      <p:sp>
        <p:nvSpPr>
          <p:cNvPr id="3" name="Content Placeholder 2">
            <a:extLst>
              <a:ext uri="{FF2B5EF4-FFF2-40B4-BE49-F238E27FC236}">
                <a16:creationId xmlns="" xmlns:a16="http://schemas.microsoft.com/office/drawing/2014/main" id="{603026BE-6A53-4DEB-B873-B9166B3818AD}"/>
              </a:ext>
            </a:extLst>
          </p:cNvPr>
          <p:cNvSpPr>
            <a:spLocks noGrp="1"/>
          </p:cNvSpPr>
          <p:nvPr>
            <p:ph idx="1"/>
          </p:nvPr>
        </p:nvSpPr>
        <p:spPr/>
        <p:txBody>
          <a:bodyPr/>
          <a:lstStyle/>
          <a:p>
            <a:r>
              <a:rPr lang="en-US" sz="2800" dirty="0"/>
              <a:t>In other words, helping students identify their strength and weaknesses. As such, teachers utilize various methods to aid students such as proving in-class discussions, think-pair share, use of graphic organizers, weekly quizzes, homework assignments, surveys, observations, self-reflections, student-teacher conferences, exit slips, or student feedback. </a:t>
            </a:r>
          </a:p>
          <a:p>
            <a:r>
              <a:rPr lang="en-US" sz="2800" dirty="0"/>
              <a:t>The goal is to help students learn. “It’s the making of the soup! (and how well they follow the recipe). It’s the process involved in the learning.</a:t>
            </a:r>
          </a:p>
          <a:p>
            <a:endParaRPr lang="en-US" dirty="0"/>
          </a:p>
        </p:txBody>
      </p:sp>
    </p:spTree>
    <p:extLst>
      <p:ext uri="{BB962C8B-B14F-4D97-AF65-F5344CB8AC3E}">
        <p14:creationId xmlns:p14="http://schemas.microsoft.com/office/powerpoint/2010/main" val="3385370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333528C-D71F-475B-A4EA-471E85BB538A}"/>
              </a:ext>
            </a:extLst>
          </p:cNvPr>
          <p:cNvSpPr>
            <a:spLocks noGrp="1"/>
          </p:cNvSpPr>
          <p:nvPr>
            <p:ph type="title"/>
          </p:nvPr>
        </p:nvSpPr>
        <p:spPr/>
        <p:txBody>
          <a:bodyPr/>
          <a:lstStyle/>
          <a:p>
            <a:r>
              <a:rPr lang="en-US" dirty="0"/>
              <a:t>Why it Matters</a:t>
            </a:r>
          </a:p>
        </p:txBody>
      </p:sp>
      <p:sp>
        <p:nvSpPr>
          <p:cNvPr id="3" name="Content Placeholder 2">
            <a:extLst>
              <a:ext uri="{FF2B5EF4-FFF2-40B4-BE49-F238E27FC236}">
                <a16:creationId xmlns="" xmlns:a16="http://schemas.microsoft.com/office/drawing/2014/main" id="{4873C02D-9AEC-4067-80C8-9E8C139A81D9}"/>
              </a:ext>
            </a:extLst>
          </p:cNvPr>
          <p:cNvSpPr>
            <a:spLocks noGrp="1"/>
          </p:cNvSpPr>
          <p:nvPr>
            <p:ph idx="1"/>
          </p:nvPr>
        </p:nvSpPr>
        <p:spPr/>
        <p:txBody>
          <a:bodyPr>
            <a:normAutofit/>
          </a:bodyPr>
          <a:lstStyle/>
          <a:p>
            <a:r>
              <a:rPr lang="en-US" sz="3600" dirty="0"/>
              <a:t>Teachers need to know if students are grasping the concepts. ‘Its important student grows as a learner. This can be accomplished by encouraging student to self- assess their own skills and knowledge retention, and by giving clear instructions and feedback.” (Nicole, D.J. and Macfarlane-Dick, D, 2006).</a:t>
            </a:r>
          </a:p>
        </p:txBody>
      </p:sp>
    </p:spTree>
    <p:extLst>
      <p:ext uri="{BB962C8B-B14F-4D97-AF65-F5344CB8AC3E}">
        <p14:creationId xmlns:p14="http://schemas.microsoft.com/office/powerpoint/2010/main" val="2230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290F353-F080-4F27-9BAE-763876BEC53F}"/>
              </a:ext>
            </a:extLst>
          </p:cNvPr>
          <p:cNvSpPr>
            <a:spLocks noGrp="1"/>
          </p:cNvSpPr>
          <p:nvPr>
            <p:ph type="title"/>
          </p:nvPr>
        </p:nvSpPr>
        <p:spPr/>
        <p:txBody>
          <a:bodyPr/>
          <a:lstStyle/>
          <a:p>
            <a:r>
              <a:rPr lang="en-US" dirty="0"/>
              <a:t>Why it Matters</a:t>
            </a:r>
          </a:p>
        </p:txBody>
      </p:sp>
      <p:sp>
        <p:nvSpPr>
          <p:cNvPr id="3" name="Content Placeholder 2">
            <a:extLst>
              <a:ext uri="{FF2B5EF4-FFF2-40B4-BE49-F238E27FC236}">
                <a16:creationId xmlns="" xmlns:a16="http://schemas.microsoft.com/office/drawing/2014/main" id="{E7D5AA4F-F492-4A6A-9E9F-6A8477C40B4A}"/>
              </a:ext>
            </a:extLst>
          </p:cNvPr>
          <p:cNvSpPr>
            <a:spLocks noGrp="1"/>
          </p:cNvSpPr>
          <p:nvPr>
            <p:ph idx="1"/>
          </p:nvPr>
        </p:nvSpPr>
        <p:spPr/>
        <p:txBody>
          <a:bodyPr>
            <a:normAutofit/>
          </a:bodyPr>
          <a:lstStyle/>
          <a:p>
            <a:r>
              <a:rPr lang="en-US" sz="4400" dirty="0"/>
              <a:t>“If you say you don’t have time for assessment, you assume that the teaching is more important than the learning.”										                         Grant Wiggins</a:t>
            </a:r>
          </a:p>
        </p:txBody>
      </p:sp>
    </p:spTree>
    <p:extLst>
      <p:ext uri="{BB962C8B-B14F-4D97-AF65-F5344CB8AC3E}">
        <p14:creationId xmlns:p14="http://schemas.microsoft.com/office/powerpoint/2010/main" val="640076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1351D8-F57C-4940-9A65-466F2CC135DD}"/>
              </a:ext>
            </a:extLst>
          </p:cNvPr>
          <p:cNvSpPr>
            <a:spLocks noGrp="1"/>
          </p:cNvSpPr>
          <p:nvPr>
            <p:ph type="title"/>
          </p:nvPr>
        </p:nvSpPr>
        <p:spPr/>
        <p:txBody>
          <a:bodyPr/>
          <a:lstStyle/>
          <a:p>
            <a:r>
              <a:rPr lang="en-US" dirty="0"/>
              <a:t>Why it Matters</a:t>
            </a:r>
          </a:p>
        </p:txBody>
      </p:sp>
      <p:sp>
        <p:nvSpPr>
          <p:cNvPr id="3" name="Content Placeholder 2">
            <a:extLst>
              <a:ext uri="{FF2B5EF4-FFF2-40B4-BE49-F238E27FC236}">
                <a16:creationId xmlns="" xmlns:a16="http://schemas.microsoft.com/office/drawing/2014/main" id="{4651B8CC-D72E-4C9A-947A-15C263751270}"/>
              </a:ext>
            </a:extLst>
          </p:cNvPr>
          <p:cNvSpPr>
            <a:spLocks noGrp="1"/>
          </p:cNvSpPr>
          <p:nvPr>
            <p:ph idx="1"/>
          </p:nvPr>
        </p:nvSpPr>
        <p:spPr/>
        <p:txBody>
          <a:bodyPr>
            <a:normAutofit/>
          </a:bodyPr>
          <a:lstStyle/>
          <a:p>
            <a:r>
              <a:rPr lang="en-US" sz="3600" dirty="0"/>
              <a:t>Summative assessment on the other hand, involves evaluation of work and focuses on the final product. (the soup). </a:t>
            </a:r>
          </a:p>
          <a:p>
            <a:r>
              <a:rPr lang="en-US" sz="3600" dirty="0"/>
              <a:t>“It’s the assessment that takes place after the learning has been completed and provides information and feedback that sums up the teaching and learning process.” </a:t>
            </a:r>
          </a:p>
        </p:txBody>
      </p:sp>
    </p:spTree>
    <p:extLst>
      <p:ext uri="{BB962C8B-B14F-4D97-AF65-F5344CB8AC3E}">
        <p14:creationId xmlns:p14="http://schemas.microsoft.com/office/powerpoint/2010/main" val="227445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C7C78DF-B10E-4CD6-94FC-ACD3219FDF67}"/>
              </a:ext>
            </a:extLst>
          </p:cNvPr>
          <p:cNvSpPr>
            <a:spLocks noGrp="1"/>
          </p:cNvSpPr>
          <p:nvPr>
            <p:ph type="title"/>
          </p:nvPr>
        </p:nvSpPr>
        <p:spPr/>
        <p:txBody>
          <a:bodyPr/>
          <a:lstStyle/>
          <a:p>
            <a:r>
              <a:rPr lang="en-US" dirty="0"/>
              <a:t>Summative Assessments</a:t>
            </a:r>
          </a:p>
        </p:txBody>
      </p:sp>
      <p:sp>
        <p:nvSpPr>
          <p:cNvPr id="3" name="Content Placeholder 2">
            <a:extLst>
              <a:ext uri="{FF2B5EF4-FFF2-40B4-BE49-F238E27FC236}">
                <a16:creationId xmlns="" xmlns:a16="http://schemas.microsoft.com/office/drawing/2014/main" id="{6852D832-5D1D-48E8-AE97-674372F9FFAC}"/>
              </a:ext>
            </a:extLst>
          </p:cNvPr>
          <p:cNvSpPr>
            <a:spLocks noGrp="1"/>
          </p:cNvSpPr>
          <p:nvPr>
            <p:ph idx="1"/>
          </p:nvPr>
        </p:nvSpPr>
        <p:spPr/>
        <p:txBody>
          <a:bodyPr>
            <a:normAutofit lnSpcReduction="10000"/>
          </a:bodyPr>
          <a:lstStyle/>
          <a:p>
            <a:r>
              <a:rPr lang="en-US" sz="3200" dirty="0"/>
              <a:t>Summative assessment are the graded pieces of work from the student.  </a:t>
            </a:r>
          </a:p>
          <a:p>
            <a:r>
              <a:rPr lang="en-US" sz="3200" dirty="0"/>
              <a:t>Teacher use of summative assessments can include: “end of term or semester exams, unit or chapter tests, benchmarks which measure mastery of a standard, state assessments, a project that uses a rubric to evaluate a final project, summative assessment apps and software such as Quizlet, BrainPOP or tv Bubbler just to name a few.” </a:t>
            </a:r>
          </a:p>
          <a:p>
            <a:endParaRPr lang="en-US" dirty="0"/>
          </a:p>
        </p:txBody>
      </p:sp>
    </p:spTree>
    <p:extLst>
      <p:ext uri="{BB962C8B-B14F-4D97-AF65-F5344CB8AC3E}">
        <p14:creationId xmlns:p14="http://schemas.microsoft.com/office/powerpoint/2010/main" val="465629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2EF32E-4B01-4A99-962A-929AB46D42A3}"/>
              </a:ext>
            </a:extLst>
          </p:cNvPr>
          <p:cNvSpPr>
            <a:spLocks noGrp="1"/>
          </p:cNvSpPr>
          <p:nvPr>
            <p:ph type="title"/>
          </p:nvPr>
        </p:nvSpPr>
        <p:spPr/>
        <p:txBody>
          <a:bodyPr/>
          <a:lstStyle/>
          <a:p>
            <a:r>
              <a:rPr lang="en-US" dirty="0"/>
              <a:t>Summative Assessments</a:t>
            </a:r>
          </a:p>
        </p:txBody>
      </p:sp>
      <p:sp>
        <p:nvSpPr>
          <p:cNvPr id="3" name="Content Placeholder 2">
            <a:extLst>
              <a:ext uri="{FF2B5EF4-FFF2-40B4-BE49-F238E27FC236}">
                <a16:creationId xmlns="" xmlns:a16="http://schemas.microsoft.com/office/drawing/2014/main" id="{897A5FD9-B423-4556-9EB4-FE4D57D3471C}"/>
              </a:ext>
            </a:extLst>
          </p:cNvPr>
          <p:cNvSpPr>
            <a:spLocks noGrp="1"/>
          </p:cNvSpPr>
          <p:nvPr>
            <p:ph idx="1"/>
          </p:nvPr>
        </p:nvSpPr>
        <p:spPr/>
        <p:txBody>
          <a:bodyPr>
            <a:normAutofit lnSpcReduction="10000"/>
          </a:bodyPr>
          <a:lstStyle/>
          <a:p>
            <a:r>
              <a:rPr lang="en-US" sz="3600" dirty="0"/>
              <a:t>Teachers want to know if students are appropriate for specific lessons. There must be a formal assessment to determine if students are learning and achieving at the end of instruction.  Also, summative assessment informs teachers if students are performing well through various stages and sheds light on whether they will do well on end-of -year summative tests.</a:t>
            </a:r>
          </a:p>
        </p:txBody>
      </p:sp>
    </p:spTree>
    <p:extLst>
      <p:ext uri="{BB962C8B-B14F-4D97-AF65-F5344CB8AC3E}">
        <p14:creationId xmlns:p14="http://schemas.microsoft.com/office/powerpoint/2010/main" val="3909474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65857214-0DC1-4C6E-ADD0-F39753204F6D}"/>
              </a:ext>
            </a:extLst>
          </p:cNvPr>
          <p:cNvSpPr>
            <a:spLocks noGrp="1"/>
          </p:cNvSpPr>
          <p:nvPr>
            <p:ph type="title"/>
          </p:nvPr>
        </p:nvSpPr>
        <p:spPr/>
        <p:txBody>
          <a:bodyPr/>
          <a:lstStyle/>
          <a:p>
            <a:endParaRPr lang="en-US"/>
          </a:p>
        </p:txBody>
      </p:sp>
      <p:sp>
        <p:nvSpPr>
          <p:cNvPr id="6" name="Text Placeholder 5">
            <a:extLst>
              <a:ext uri="{FF2B5EF4-FFF2-40B4-BE49-F238E27FC236}">
                <a16:creationId xmlns="" xmlns:a16="http://schemas.microsoft.com/office/drawing/2014/main" id="{C1087899-3989-4DE0-A2FD-AD4211F44499}"/>
              </a:ext>
            </a:extLst>
          </p:cNvPr>
          <p:cNvSpPr>
            <a:spLocks noGrp="1"/>
          </p:cNvSpPr>
          <p:nvPr>
            <p:ph type="body" sz="half" idx="2"/>
          </p:nvPr>
        </p:nvSpPr>
        <p:spPr/>
        <p:txBody>
          <a:bodyPr/>
          <a:lstStyle/>
          <a:p>
            <a:endParaRPr lang="en-US"/>
          </a:p>
        </p:txBody>
      </p:sp>
      <p:pic>
        <p:nvPicPr>
          <p:cNvPr id="7" name="Picture 6">
            <a:extLst>
              <a:ext uri="{FF2B5EF4-FFF2-40B4-BE49-F238E27FC236}">
                <a16:creationId xmlns="" xmlns:a16="http://schemas.microsoft.com/office/drawing/2014/main" id="{B00C50AF-EF64-4C9F-A65A-FE1DDD4D964A}"/>
              </a:ext>
            </a:extLst>
          </p:cNvPr>
          <p:cNvPicPr>
            <a:picLocks noChangeAspect="1"/>
          </p:cNvPicPr>
          <p:nvPr/>
        </p:nvPicPr>
        <p:blipFill>
          <a:blip r:embed="rId2"/>
          <a:stretch>
            <a:fillRect/>
          </a:stretch>
        </p:blipFill>
        <p:spPr>
          <a:xfrm>
            <a:off x="608012" y="50267"/>
            <a:ext cx="10363200" cy="6722962"/>
          </a:xfrm>
          <a:prstGeom prst="rect">
            <a:avLst/>
          </a:prstGeom>
        </p:spPr>
      </p:pic>
    </p:spTree>
    <p:extLst>
      <p:ext uri="{BB962C8B-B14F-4D97-AF65-F5344CB8AC3E}">
        <p14:creationId xmlns:p14="http://schemas.microsoft.com/office/powerpoint/2010/main" val="598094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930325-C5B4-47B0-8C80-7743B6197C3B}"/>
              </a:ext>
            </a:extLst>
          </p:cNvPr>
          <p:cNvSpPr>
            <a:spLocks noGrp="1"/>
          </p:cNvSpPr>
          <p:nvPr>
            <p:ph type="title"/>
          </p:nvPr>
        </p:nvSpPr>
        <p:spPr/>
        <p:txBody>
          <a:bodyPr/>
          <a:lstStyle/>
          <a:p>
            <a:r>
              <a:rPr lang="en-US" dirty="0"/>
              <a:t>The Shift</a:t>
            </a:r>
          </a:p>
        </p:txBody>
      </p:sp>
      <p:pic>
        <p:nvPicPr>
          <p:cNvPr id="6" name="Picture Placeholder 5">
            <a:extLst>
              <a:ext uri="{FF2B5EF4-FFF2-40B4-BE49-F238E27FC236}">
                <a16:creationId xmlns="" xmlns:a16="http://schemas.microsoft.com/office/drawing/2014/main" id="{8746BC74-1413-4944-B881-D23A8C7EAB47}"/>
              </a:ext>
            </a:extLst>
          </p:cNvPr>
          <p:cNvPicPr>
            <a:picLocks noGrp="1" noChangeAspect="1"/>
          </p:cNvPicPr>
          <p:nvPr>
            <p:ph type="pic" idx="1"/>
          </p:nvPr>
        </p:nvPicPr>
        <p:blipFill>
          <a:blip r:embed="rId2"/>
          <a:srcRect t="2230" b="2230"/>
          <a:stretch>
            <a:fillRect/>
          </a:stretch>
        </p:blipFill>
        <p:spPr>
          <a:xfrm>
            <a:off x="1522414" y="1725030"/>
            <a:ext cx="6095998" cy="4345857"/>
          </a:xfrm>
          <a:prstGeom prst="rect">
            <a:avLst/>
          </a:prstGeom>
        </p:spPr>
      </p:pic>
      <p:sp>
        <p:nvSpPr>
          <p:cNvPr id="5" name="Text Placeholder 4">
            <a:extLst>
              <a:ext uri="{FF2B5EF4-FFF2-40B4-BE49-F238E27FC236}">
                <a16:creationId xmlns="" xmlns:a16="http://schemas.microsoft.com/office/drawing/2014/main" id="{C21613EC-2971-4147-8101-A57A049B68CD}"/>
              </a:ext>
            </a:extLst>
          </p:cNvPr>
          <p:cNvSpPr>
            <a:spLocks noGrp="1"/>
          </p:cNvSpPr>
          <p:nvPr>
            <p:ph type="body" sz="half" idx="2"/>
          </p:nvPr>
        </p:nvSpPr>
        <p:spPr/>
        <p:txBody>
          <a:bodyPr>
            <a:normAutofit/>
          </a:bodyPr>
          <a:lstStyle/>
          <a:p>
            <a:r>
              <a:rPr lang="en-US" sz="3200" dirty="0"/>
              <a:t>How do we shift perceptions???</a:t>
            </a:r>
          </a:p>
        </p:txBody>
      </p:sp>
    </p:spTree>
    <p:extLst>
      <p:ext uri="{BB962C8B-B14F-4D97-AF65-F5344CB8AC3E}">
        <p14:creationId xmlns:p14="http://schemas.microsoft.com/office/powerpoint/2010/main" val="2353792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CA36CA1F-2FBC-4CD0-8141-9316781AC04D}"/>
              </a:ext>
            </a:extLst>
          </p:cNvPr>
          <p:cNvSpPr>
            <a:spLocks noGrp="1"/>
          </p:cNvSpPr>
          <p:nvPr>
            <p:ph type="title"/>
          </p:nvPr>
        </p:nvSpPr>
        <p:spPr/>
        <p:txBody>
          <a:bodyPr/>
          <a:lstStyle/>
          <a:p>
            <a:r>
              <a:rPr lang="en-US" dirty="0"/>
              <a:t>Standards-Based Grading</a:t>
            </a:r>
          </a:p>
        </p:txBody>
      </p:sp>
      <p:sp>
        <p:nvSpPr>
          <p:cNvPr id="5" name="Picture Placeholder 4">
            <a:extLst>
              <a:ext uri="{FF2B5EF4-FFF2-40B4-BE49-F238E27FC236}">
                <a16:creationId xmlns="" xmlns:a16="http://schemas.microsoft.com/office/drawing/2014/main" id="{9C49A76C-9CB7-48EB-ABEE-1C080D77A576}"/>
              </a:ext>
            </a:extLst>
          </p:cNvPr>
          <p:cNvSpPr>
            <a:spLocks noGrp="1"/>
          </p:cNvSpPr>
          <p:nvPr>
            <p:ph type="pic" idx="1"/>
          </p:nvPr>
        </p:nvSpPr>
        <p:spPr/>
      </p:sp>
      <p:sp>
        <p:nvSpPr>
          <p:cNvPr id="6" name="Text Placeholder 5">
            <a:extLst>
              <a:ext uri="{FF2B5EF4-FFF2-40B4-BE49-F238E27FC236}">
                <a16:creationId xmlns="" xmlns:a16="http://schemas.microsoft.com/office/drawing/2014/main" id="{140E78F1-C3E6-4706-894A-4AD1B16D1456}"/>
              </a:ext>
            </a:extLst>
          </p:cNvPr>
          <p:cNvSpPr>
            <a:spLocks noGrp="1"/>
          </p:cNvSpPr>
          <p:nvPr>
            <p:ph type="body" sz="half" idx="2"/>
          </p:nvPr>
        </p:nvSpPr>
        <p:spPr/>
        <p:txBody>
          <a:bodyPr/>
          <a:lstStyle/>
          <a:p>
            <a:endParaRPr lang="en-US" dirty="0"/>
          </a:p>
        </p:txBody>
      </p:sp>
      <p:pic>
        <p:nvPicPr>
          <p:cNvPr id="7" name="Picture 6">
            <a:extLst>
              <a:ext uri="{FF2B5EF4-FFF2-40B4-BE49-F238E27FC236}">
                <a16:creationId xmlns="" xmlns:a16="http://schemas.microsoft.com/office/drawing/2014/main" id="{E671A067-070C-4487-9517-9667B2E1DC18}"/>
              </a:ext>
            </a:extLst>
          </p:cNvPr>
          <p:cNvPicPr>
            <a:picLocks noChangeAspect="1"/>
          </p:cNvPicPr>
          <p:nvPr/>
        </p:nvPicPr>
        <p:blipFill>
          <a:blip r:embed="rId2"/>
          <a:stretch>
            <a:fillRect/>
          </a:stretch>
        </p:blipFill>
        <p:spPr>
          <a:xfrm>
            <a:off x="1106037" y="1790779"/>
            <a:ext cx="6554502" cy="4228711"/>
          </a:xfrm>
          <a:prstGeom prst="rect">
            <a:avLst/>
          </a:prstGeom>
        </p:spPr>
      </p:pic>
    </p:spTree>
    <p:extLst>
      <p:ext uri="{BB962C8B-B14F-4D97-AF65-F5344CB8AC3E}">
        <p14:creationId xmlns:p14="http://schemas.microsoft.com/office/powerpoint/2010/main" val="2515681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25D1D11-FB6C-4A7D-B2FE-722319EF081E}"/>
              </a:ext>
            </a:extLst>
          </p:cNvPr>
          <p:cNvSpPr>
            <a:spLocks noGrp="1"/>
          </p:cNvSpPr>
          <p:nvPr>
            <p:ph type="title"/>
          </p:nvPr>
        </p:nvSpPr>
        <p:spPr/>
        <p:txBody>
          <a:bodyPr/>
          <a:lstStyle/>
          <a:p>
            <a:r>
              <a:rPr lang="en-US" dirty="0"/>
              <a:t>Standards Based Gradebook</a:t>
            </a:r>
          </a:p>
        </p:txBody>
      </p:sp>
      <p:pic>
        <p:nvPicPr>
          <p:cNvPr id="5" name="Picture Placeholder 4">
            <a:extLst>
              <a:ext uri="{FF2B5EF4-FFF2-40B4-BE49-F238E27FC236}">
                <a16:creationId xmlns="" xmlns:a16="http://schemas.microsoft.com/office/drawing/2014/main" id="{EF8258FC-1CD7-42FD-8924-91DCBB80CED5}"/>
              </a:ext>
            </a:extLst>
          </p:cNvPr>
          <p:cNvPicPr>
            <a:picLocks noGrp="1" noChangeAspect="1"/>
          </p:cNvPicPr>
          <p:nvPr>
            <p:ph type="pic" idx="1"/>
          </p:nvPr>
        </p:nvPicPr>
        <p:blipFill>
          <a:blip r:embed="rId2"/>
          <a:srcRect l="5581" r="5581"/>
          <a:stretch>
            <a:fillRect/>
          </a:stretch>
        </p:blipFill>
        <p:spPr>
          <a:prstGeom prst="rect">
            <a:avLst/>
          </a:prstGeom>
        </p:spPr>
      </p:pic>
      <p:sp>
        <p:nvSpPr>
          <p:cNvPr id="4" name="Text Placeholder 3">
            <a:extLst>
              <a:ext uri="{FF2B5EF4-FFF2-40B4-BE49-F238E27FC236}">
                <a16:creationId xmlns="" xmlns:a16="http://schemas.microsoft.com/office/drawing/2014/main" id="{A667458A-A0E1-42A3-B136-07A8CBA17C01}"/>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875328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6D04B0B7-4F17-4CCD-9E93-AB1D7D39E3D8}"/>
              </a:ext>
            </a:extLst>
          </p:cNvPr>
          <p:cNvSpPr>
            <a:spLocks noGrp="1"/>
          </p:cNvSpPr>
          <p:nvPr>
            <p:ph type="ctrTitle"/>
          </p:nvPr>
        </p:nvSpPr>
        <p:spPr/>
        <p:txBody>
          <a:bodyPr/>
          <a:lstStyle/>
          <a:p>
            <a:r>
              <a:rPr lang="en-US" dirty="0"/>
              <a:t>So, everyone wants to know why standards based grading. What is it going to do for my classroom?</a:t>
            </a:r>
          </a:p>
        </p:txBody>
      </p:sp>
      <p:sp>
        <p:nvSpPr>
          <p:cNvPr id="6" name="Subtitle 5">
            <a:extLst>
              <a:ext uri="{FF2B5EF4-FFF2-40B4-BE49-F238E27FC236}">
                <a16:creationId xmlns="" xmlns:a16="http://schemas.microsoft.com/office/drawing/2014/main" id="{4D0E309F-BFC2-41DD-AFC8-A4E47F6253D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0600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7656E4-79E9-496B-843E-BC4EA79346A6}"/>
              </a:ext>
            </a:extLst>
          </p:cNvPr>
          <p:cNvSpPr>
            <a:spLocks noGrp="1"/>
          </p:cNvSpPr>
          <p:nvPr>
            <p:ph type="title"/>
          </p:nvPr>
        </p:nvSpPr>
        <p:spPr/>
        <p:txBody>
          <a:bodyPr/>
          <a:lstStyle/>
          <a:p>
            <a:r>
              <a:rPr lang="en-US" dirty="0"/>
              <a:t>Here is the Why!</a:t>
            </a:r>
          </a:p>
        </p:txBody>
      </p:sp>
      <p:sp>
        <p:nvSpPr>
          <p:cNvPr id="3" name="Content Placeholder 2">
            <a:extLst>
              <a:ext uri="{FF2B5EF4-FFF2-40B4-BE49-F238E27FC236}">
                <a16:creationId xmlns="" xmlns:a16="http://schemas.microsoft.com/office/drawing/2014/main" id="{910605A9-8073-4C7D-B313-A62481459BF3}"/>
              </a:ext>
            </a:extLst>
          </p:cNvPr>
          <p:cNvSpPr>
            <a:spLocks noGrp="1"/>
          </p:cNvSpPr>
          <p:nvPr>
            <p:ph idx="1"/>
          </p:nvPr>
        </p:nvSpPr>
        <p:spPr/>
        <p:txBody>
          <a:bodyPr>
            <a:normAutofit fontScale="92500" lnSpcReduction="20000"/>
          </a:bodyPr>
          <a:lstStyle/>
          <a:p>
            <a:r>
              <a:rPr lang="en-US" sz="3500" dirty="0"/>
              <a:t>1.	Easier grading with grades that have real meaning</a:t>
            </a:r>
          </a:p>
          <a:p>
            <a:r>
              <a:rPr lang="en-US" sz="3500" dirty="0"/>
              <a:t>2.	Easier parent explanation</a:t>
            </a:r>
          </a:p>
          <a:p>
            <a:r>
              <a:rPr lang="en-US" sz="3500" dirty="0"/>
              <a:t>3.	Grades indicate what the student knows- exactly</a:t>
            </a:r>
          </a:p>
          <a:p>
            <a:r>
              <a:rPr lang="en-US" sz="3500" dirty="0"/>
              <a:t>4.	Reduces paper work- teachers only grade select work samples- this allows a clear view of where the students are from formative assessments which include homework</a:t>
            </a:r>
          </a:p>
          <a:p>
            <a:endParaRPr lang="en-US" dirty="0"/>
          </a:p>
        </p:txBody>
      </p:sp>
    </p:spTree>
    <p:extLst>
      <p:ext uri="{BB962C8B-B14F-4D97-AF65-F5344CB8AC3E}">
        <p14:creationId xmlns:p14="http://schemas.microsoft.com/office/powerpoint/2010/main" val="3241005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EB4C7FA-1BC3-4F19-B458-EE917A6E8349}"/>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8C0F2BA5-58FE-4027-A89F-70DDFE2235D5}"/>
              </a:ext>
            </a:extLst>
          </p:cNvPr>
          <p:cNvSpPr>
            <a:spLocks noGrp="1"/>
          </p:cNvSpPr>
          <p:nvPr>
            <p:ph idx="1"/>
          </p:nvPr>
        </p:nvSpPr>
        <p:spPr/>
        <p:txBody>
          <a:bodyPr>
            <a:normAutofit lnSpcReduction="10000"/>
          </a:bodyPr>
          <a:lstStyle/>
          <a:p>
            <a:r>
              <a:rPr lang="en-US" sz="6600" dirty="0"/>
              <a:t>Learning targets and objectives are the same thing by definition and are used interchangeably.</a:t>
            </a:r>
          </a:p>
        </p:txBody>
      </p:sp>
    </p:spTree>
    <p:extLst>
      <p:ext uri="{BB962C8B-B14F-4D97-AF65-F5344CB8AC3E}">
        <p14:creationId xmlns:p14="http://schemas.microsoft.com/office/powerpoint/2010/main" val="2300735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26701C6-AF4D-4104-B1C5-F69A77D3052D}"/>
              </a:ext>
            </a:extLst>
          </p:cNvPr>
          <p:cNvSpPr>
            <a:spLocks noGrp="1"/>
          </p:cNvSpPr>
          <p:nvPr>
            <p:ph type="title"/>
          </p:nvPr>
        </p:nvSpPr>
        <p:spPr/>
        <p:txBody>
          <a:bodyPr/>
          <a:lstStyle/>
          <a:p>
            <a:r>
              <a:rPr lang="en-US" dirty="0"/>
              <a:t>Talking Points</a:t>
            </a:r>
          </a:p>
        </p:txBody>
      </p:sp>
      <p:sp>
        <p:nvSpPr>
          <p:cNvPr id="3" name="Content Placeholder 2">
            <a:extLst>
              <a:ext uri="{FF2B5EF4-FFF2-40B4-BE49-F238E27FC236}">
                <a16:creationId xmlns="" xmlns:a16="http://schemas.microsoft.com/office/drawing/2014/main" id="{0764270A-5808-49DD-B608-A4385096EE63}"/>
              </a:ext>
            </a:extLst>
          </p:cNvPr>
          <p:cNvSpPr>
            <a:spLocks noGrp="1"/>
          </p:cNvSpPr>
          <p:nvPr>
            <p:ph idx="1"/>
          </p:nvPr>
        </p:nvSpPr>
        <p:spPr/>
        <p:txBody>
          <a:bodyPr>
            <a:normAutofit fontScale="92500"/>
          </a:bodyPr>
          <a:lstStyle/>
          <a:p>
            <a:endParaRPr lang="en-US" dirty="0"/>
          </a:p>
          <a:p>
            <a:r>
              <a:rPr lang="en-US" sz="6000" dirty="0"/>
              <a:t>The standards-based grade book gives a wealth of information to help you, the teacher, adjust instruction. </a:t>
            </a:r>
          </a:p>
          <a:p>
            <a:endParaRPr lang="en-US" dirty="0"/>
          </a:p>
        </p:txBody>
      </p:sp>
    </p:spTree>
    <p:extLst>
      <p:ext uri="{BB962C8B-B14F-4D97-AF65-F5344CB8AC3E}">
        <p14:creationId xmlns:p14="http://schemas.microsoft.com/office/powerpoint/2010/main" val="3094953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1BF87F-2974-4240-BE45-D716D52B6758}"/>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18AF39EB-3519-4AF2-8E8D-E4C2BEF61DA7}"/>
              </a:ext>
            </a:extLst>
          </p:cNvPr>
          <p:cNvSpPr>
            <a:spLocks noGrp="1"/>
          </p:cNvSpPr>
          <p:nvPr>
            <p:ph idx="1"/>
          </p:nvPr>
        </p:nvSpPr>
        <p:spPr/>
        <p:txBody>
          <a:bodyPr>
            <a:normAutofit/>
          </a:bodyPr>
          <a:lstStyle/>
          <a:p>
            <a:r>
              <a:rPr lang="en-US" sz="4000" dirty="0"/>
              <a:t>Students and parents can see much more information about their learning. If you remember the example chart, in the traditional grade book, Amanda would assume she is in great shape, but standards-based grading reveals that she has not mastered a crucial concept.</a:t>
            </a:r>
          </a:p>
        </p:txBody>
      </p:sp>
    </p:spTree>
    <p:extLst>
      <p:ext uri="{BB962C8B-B14F-4D97-AF65-F5344CB8AC3E}">
        <p14:creationId xmlns:p14="http://schemas.microsoft.com/office/powerpoint/2010/main" val="285355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38A238-4430-44DB-95B7-DF031D34D0CC}"/>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D2A523F2-EA49-4C7B-96E0-F2FEED01C166}"/>
              </a:ext>
            </a:extLst>
          </p:cNvPr>
          <p:cNvSpPr>
            <a:spLocks noGrp="1"/>
          </p:cNvSpPr>
          <p:nvPr>
            <p:ph idx="1"/>
          </p:nvPr>
        </p:nvSpPr>
        <p:spPr/>
        <p:txBody>
          <a:bodyPr>
            <a:normAutofit lnSpcReduction="10000"/>
          </a:bodyPr>
          <a:lstStyle/>
          <a:p>
            <a:r>
              <a:rPr lang="en-US" sz="4000" dirty="0"/>
              <a:t>Gifted and talented students can be truly challenged in a standards-based classroom because if they show early mastery of fundamental skills and concepts, they can then concentrate on more challenging work that is at higher levels of Bloom's taxonomy or that seeks connections among objectives.</a:t>
            </a:r>
          </a:p>
        </p:txBody>
      </p:sp>
    </p:spTree>
    <p:extLst>
      <p:ext uri="{BB962C8B-B14F-4D97-AF65-F5344CB8AC3E}">
        <p14:creationId xmlns:p14="http://schemas.microsoft.com/office/powerpoint/2010/main" val="2882090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3266A5-0AE1-4832-B7A1-E200A4DEDF5D}"/>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031513B6-3C3D-4CD0-82B5-B9204A3281F5}"/>
              </a:ext>
            </a:extLst>
          </p:cNvPr>
          <p:cNvSpPr>
            <a:spLocks noGrp="1"/>
          </p:cNvSpPr>
          <p:nvPr>
            <p:ph idx="1"/>
          </p:nvPr>
        </p:nvSpPr>
        <p:spPr/>
        <p:txBody>
          <a:bodyPr>
            <a:normAutofit lnSpcReduction="10000"/>
          </a:bodyPr>
          <a:lstStyle/>
          <a:p>
            <a:r>
              <a:rPr lang="en-US" sz="2800" dirty="0"/>
              <a:t>Students who struggle can continue to retest and use alternate assessments until they show proficiency, and they are not penalized for needing extended time. I guide students with special needs to modify their work and, if needed, develop different ways of demonstrating that they've met their proficiency goals. Their working styles can be easily accommodated in this system because modified assignments and assessments require no special adjustments in the grade book. The grade book simply shows where they are in meeting the standards, without reference to how they are demonstrating their learning or what modifications needed to be made.</a:t>
            </a:r>
          </a:p>
        </p:txBody>
      </p:sp>
    </p:spTree>
    <p:extLst>
      <p:ext uri="{BB962C8B-B14F-4D97-AF65-F5344CB8AC3E}">
        <p14:creationId xmlns:p14="http://schemas.microsoft.com/office/powerpoint/2010/main" val="1914483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A7F31A-6294-43DD-AED0-B757B7B42FD3}"/>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 xmlns:a16="http://schemas.microsoft.com/office/drawing/2014/main" id="{AFC9B271-03E4-47A8-A470-73BAAA61160B}"/>
              </a:ext>
            </a:extLst>
          </p:cNvPr>
          <p:cNvSpPr>
            <a:spLocks noGrp="1"/>
          </p:cNvSpPr>
          <p:nvPr>
            <p:ph idx="1"/>
          </p:nvPr>
        </p:nvSpPr>
        <p:spPr/>
        <p:txBody>
          <a:bodyPr/>
          <a:lstStyle/>
          <a:p>
            <a:endParaRPr lang="en-US" sz="6000" dirty="0"/>
          </a:p>
          <a:p>
            <a:r>
              <a:rPr lang="en-US" sz="6000" dirty="0"/>
              <a:t>After all are we not interested in what the students can DO?</a:t>
            </a:r>
          </a:p>
          <a:p>
            <a:endParaRPr lang="en-US" dirty="0"/>
          </a:p>
        </p:txBody>
      </p:sp>
    </p:spTree>
    <p:extLst>
      <p:ext uri="{BB962C8B-B14F-4D97-AF65-F5344CB8AC3E}">
        <p14:creationId xmlns:p14="http://schemas.microsoft.com/office/powerpoint/2010/main" val="3323076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030685-34CA-4020-A851-DD3CBBD593FA}"/>
              </a:ext>
            </a:extLst>
          </p:cNvPr>
          <p:cNvSpPr>
            <a:spLocks noGrp="1"/>
          </p:cNvSpPr>
          <p:nvPr>
            <p:ph type="title"/>
          </p:nvPr>
        </p:nvSpPr>
        <p:spPr/>
        <p:txBody>
          <a:bodyPr/>
          <a:lstStyle/>
          <a:p>
            <a:r>
              <a:rPr lang="en-US" dirty="0"/>
              <a:t>In conclusion</a:t>
            </a:r>
          </a:p>
        </p:txBody>
      </p:sp>
      <p:sp>
        <p:nvSpPr>
          <p:cNvPr id="3" name="Content Placeholder 2">
            <a:extLst>
              <a:ext uri="{FF2B5EF4-FFF2-40B4-BE49-F238E27FC236}">
                <a16:creationId xmlns="" xmlns:a16="http://schemas.microsoft.com/office/drawing/2014/main" id="{95FC7774-037B-41A7-BEF7-964AAEABE781}"/>
              </a:ext>
            </a:extLst>
          </p:cNvPr>
          <p:cNvSpPr>
            <a:spLocks noGrp="1"/>
          </p:cNvSpPr>
          <p:nvPr>
            <p:ph idx="1"/>
          </p:nvPr>
        </p:nvSpPr>
        <p:spPr/>
        <p:txBody>
          <a:bodyPr>
            <a:normAutofit/>
          </a:bodyPr>
          <a:lstStyle/>
          <a:p>
            <a:r>
              <a:rPr lang="en-US" dirty="0"/>
              <a:t>On a personal level my reporting work with special education students and English language learners goes much more smoothly because all the modification needed is already built into what I do. </a:t>
            </a:r>
          </a:p>
          <a:p>
            <a:r>
              <a:rPr lang="en-US" dirty="0"/>
              <a:t>“If we base our grades on standards rather than attendance, behavior, or extra credit (which often has nothing to do with course objectives), we can actually help students grapple with the idea of quality and walk away with a higher degree of self-sufficiency. We can and should report information about student performance in areas like attendance and effort, but we can report it separately from academic achievement (O'Connor, 2007; Tomlinson &amp; </a:t>
            </a:r>
            <a:r>
              <a:rPr lang="en-US" dirty="0" err="1"/>
              <a:t>McTighe</a:t>
            </a:r>
            <a:r>
              <a:rPr lang="en-US" dirty="0"/>
              <a:t>, 2006).” </a:t>
            </a:r>
          </a:p>
        </p:txBody>
      </p:sp>
    </p:spTree>
    <p:extLst>
      <p:ext uri="{BB962C8B-B14F-4D97-AF65-F5344CB8AC3E}">
        <p14:creationId xmlns:p14="http://schemas.microsoft.com/office/powerpoint/2010/main" val="1324604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CB3BA582-974E-474C-900A-DC844C79CED2}"/>
              </a:ext>
            </a:extLst>
          </p:cNvPr>
          <p:cNvSpPr>
            <a:spLocks noGrp="1"/>
          </p:cNvSpPr>
          <p:nvPr>
            <p:ph type="title"/>
          </p:nvPr>
        </p:nvSpPr>
        <p:spPr/>
        <p:txBody>
          <a:bodyPr/>
          <a:lstStyle/>
          <a:p>
            <a:r>
              <a:rPr lang="en-US" dirty="0"/>
              <a:t>What is Standards-Based Grading</a:t>
            </a:r>
          </a:p>
        </p:txBody>
      </p:sp>
      <p:sp>
        <p:nvSpPr>
          <p:cNvPr id="6" name="Content Placeholder 5">
            <a:extLst>
              <a:ext uri="{FF2B5EF4-FFF2-40B4-BE49-F238E27FC236}">
                <a16:creationId xmlns="" xmlns:a16="http://schemas.microsoft.com/office/drawing/2014/main" id="{E567E979-948D-48F0-AB46-426E12514C16}"/>
              </a:ext>
            </a:extLst>
          </p:cNvPr>
          <p:cNvSpPr>
            <a:spLocks noGrp="1"/>
          </p:cNvSpPr>
          <p:nvPr>
            <p:ph idx="1"/>
          </p:nvPr>
        </p:nvSpPr>
        <p:spPr/>
        <p:txBody>
          <a:bodyPr>
            <a:normAutofit fontScale="85000" lnSpcReduction="10000"/>
          </a:bodyPr>
          <a:lstStyle/>
          <a:p>
            <a:r>
              <a:rPr lang="en-US" dirty="0"/>
              <a:t>Standards-based grading “involves measuring students’ proficiency on well-defined course objectives” (Tomlinson and McTighe, 2006).</a:t>
            </a:r>
          </a:p>
          <a:p>
            <a:endParaRPr lang="en-US" dirty="0"/>
          </a:p>
          <a:p>
            <a:r>
              <a:rPr lang="en-US" dirty="0"/>
              <a:t>Students have a right to understand the expectations they are to meet, and teachers have a right to understand the parameters within which their instruction takes place –Douglas Reeves</a:t>
            </a:r>
          </a:p>
          <a:p>
            <a:endParaRPr lang="en-US" dirty="0"/>
          </a:p>
          <a:p>
            <a:r>
              <a:rPr lang="en-US" dirty="0"/>
              <a:t>In education, standards-based discusses methods of instruction, assessment, grading, and academic reporting that are based on students demonstrating understanding or mastery of knowledge and skills they are expected to learn as they progress through their education. The point of standards-based learning is to ensure that students are obtaining the knowledge and abilities that are deemed to be vital to success in school, higher learning, professions, and adulthood.</a:t>
            </a:r>
          </a:p>
          <a:p>
            <a:endParaRPr lang="en-US" dirty="0"/>
          </a:p>
          <a:p>
            <a:endParaRPr lang="en-US" dirty="0"/>
          </a:p>
        </p:txBody>
      </p:sp>
    </p:spTree>
    <p:extLst>
      <p:ext uri="{BB962C8B-B14F-4D97-AF65-F5344CB8AC3E}">
        <p14:creationId xmlns:p14="http://schemas.microsoft.com/office/powerpoint/2010/main" val="226298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4F0C2AE0-1F5F-442C-AE33-3DEE3F2DA2A9}"/>
              </a:ext>
            </a:extLst>
          </p:cNvPr>
          <p:cNvSpPr>
            <a:spLocks noGrp="1"/>
          </p:cNvSpPr>
          <p:nvPr>
            <p:ph type="title"/>
          </p:nvPr>
        </p:nvSpPr>
        <p:spPr/>
        <p:txBody>
          <a:bodyPr/>
          <a:lstStyle/>
          <a:p>
            <a:r>
              <a:rPr lang="en-US" dirty="0"/>
              <a:t>Resources and Research</a:t>
            </a:r>
          </a:p>
        </p:txBody>
      </p:sp>
      <p:pic>
        <p:nvPicPr>
          <p:cNvPr id="11" name="Picture 10">
            <a:extLst>
              <a:ext uri="{FF2B5EF4-FFF2-40B4-BE49-F238E27FC236}">
                <a16:creationId xmlns="" xmlns:a16="http://schemas.microsoft.com/office/drawing/2014/main" id="{D3F5EFD7-4850-478F-B953-67F856623CA3}"/>
              </a:ext>
            </a:extLst>
          </p:cNvPr>
          <p:cNvPicPr>
            <a:picLocks noChangeAspect="1"/>
          </p:cNvPicPr>
          <p:nvPr/>
        </p:nvPicPr>
        <p:blipFill>
          <a:blip r:embed="rId2"/>
          <a:stretch>
            <a:fillRect/>
          </a:stretch>
        </p:blipFill>
        <p:spPr>
          <a:xfrm>
            <a:off x="8151812" y="3649873"/>
            <a:ext cx="1971675" cy="2266950"/>
          </a:xfrm>
          <a:prstGeom prst="rect">
            <a:avLst/>
          </a:prstGeom>
        </p:spPr>
      </p:pic>
      <p:sp>
        <p:nvSpPr>
          <p:cNvPr id="6" name="Text Placeholder 5">
            <a:extLst>
              <a:ext uri="{FF2B5EF4-FFF2-40B4-BE49-F238E27FC236}">
                <a16:creationId xmlns="" xmlns:a16="http://schemas.microsoft.com/office/drawing/2014/main" id="{CD7E5F6E-F25B-4162-8A6F-9458252CD471}"/>
              </a:ext>
            </a:extLst>
          </p:cNvPr>
          <p:cNvSpPr>
            <a:spLocks noGrp="1"/>
          </p:cNvSpPr>
          <p:nvPr>
            <p:ph type="body" sz="half" idx="2"/>
          </p:nvPr>
        </p:nvSpPr>
        <p:spPr/>
        <p:txBody>
          <a:bodyPr/>
          <a:lstStyle/>
          <a:p>
            <a:endParaRPr lang="en-US" dirty="0"/>
          </a:p>
        </p:txBody>
      </p:sp>
      <p:pic>
        <p:nvPicPr>
          <p:cNvPr id="10" name="Picture Placeholder 9">
            <a:extLst>
              <a:ext uri="{FF2B5EF4-FFF2-40B4-BE49-F238E27FC236}">
                <a16:creationId xmlns="" xmlns:a16="http://schemas.microsoft.com/office/drawing/2014/main" id="{8A233DC0-F35E-45BA-8831-3C7B9BC7EDE3}"/>
              </a:ext>
            </a:extLst>
          </p:cNvPr>
          <p:cNvPicPr>
            <a:picLocks noGrp="1" noChangeAspect="1"/>
          </p:cNvPicPr>
          <p:nvPr>
            <p:ph type="pic" idx="1"/>
          </p:nvPr>
        </p:nvPicPr>
        <p:blipFill>
          <a:blip r:embed="rId3"/>
          <a:srcRect l="13182" r="13182"/>
          <a:stretch>
            <a:fillRect/>
          </a:stretch>
        </p:blipFill>
        <p:spPr>
          <a:xfrm>
            <a:off x="1293812" y="2057400"/>
            <a:ext cx="5587138" cy="3983089"/>
          </a:xfrm>
          <a:prstGeom prst="rect">
            <a:avLst/>
          </a:prstGeom>
        </p:spPr>
      </p:pic>
    </p:spTree>
    <p:extLst>
      <p:ext uri="{BB962C8B-B14F-4D97-AF65-F5344CB8AC3E}">
        <p14:creationId xmlns:p14="http://schemas.microsoft.com/office/powerpoint/2010/main" val="1487147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2CF1D20-70A8-4F36-8443-90F714738F76}"/>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 xmlns:a16="http://schemas.microsoft.com/office/drawing/2014/main" id="{9222DD8A-CC55-45AE-AAC7-74C435CA0765}"/>
              </a:ext>
            </a:extLst>
          </p:cNvPr>
          <p:cNvSpPr>
            <a:spLocks noGrp="1"/>
          </p:cNvSpPr>
          <p:nvPr>
            <p:ph idx="1"/>
          </p:nvPr>
        </p:nvSpPr>
        <p:spPr/>
        <p:txBody>
          <a:bodyPr>
            <a:normAutofit fontScale="92500" lnSpcReduction="20000"/>
          </a:bodyPr>
          <a:lstStyle/>
          <a:p>
            <a:r>
              <a:rPr lang="en-US" dirty="0"/>
              <a:t>Brookhart, Susan M. (2006). Formative assessment strategies for every classroom. Alexandria, Virginia: Association for Supervision and Curriculum Development.</a:t>
            </a:r>
          </a:p>
          <a:p>
            <a:r>
              <a:rPr lang="en-US" dirty="0"/>
              <a:t>Brookhart, Susan M. (2009). Exploring formative assessment. Alexandria, Virginia: Association for Supervision and Curriculum Development.</a:t>
            </a:r>
          </a:p>
          <a:p>
            <a:r>
              <a:rPr lang="en-US" dirty="0"/>
              <a:t>Brookhart, S., &amp; D'Arcangelo, M. (2008). The power of formative assessment to advance learning. Alexandria, Virginia: Association for Supervision and Curriculum Development.</a:t>
            </a:r>
          </a:p>
          <a:p>
            <a:r>
              <a:rPr lang="en-US" dirty="0" err="1"/>
              <a:t>Chappuis</a:t>
            </a:r>
            <a:r>
              <a:rPr lang="en-US" dirty="0"/>
              <a:t>, J. (2005). Helping students understand assessment. Educational Leadership, 63(3), 39-43.</a:t>
            </a:r>
          </a:p>
          <a:p>
            <a:r>
              <a:rPr lang="en-US" dirty="0"/>
              <a:t>Clark County School District-Assessments &amp; Accountability and Educational Testing Services (ETS). (2007). Using </a:t>
            </a:r>
            <a:r>
              <a:rPr lang="en-US" dirty="0" err="1"/>
              <a:t>QualityAssessments</a:t>
            </a:r>
            <a:r>
              <a:rPr lang="en-US" dirty="0"/>
              <a:t> to Target Instruction.</a:t>
            </a:r>
          </a:p>
        </p:txBody>
      </p:sp>
    </p:spTree>
    <p:extLst>
      <p:ext uri="{BB962C8B-B14F-4D97-AF65-F5344CB8AC3E}">
        <p14:creationId xmlns:p14="http://schemas.microsoft.com/office/powerpoint/2010/main" val="2716036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005362-9056-4948-83D8-16F1BCE1E327}"/>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 xmlns:a16="http://schemas.microsoft.com/office/drawing/2014/main" id="{ED1E588F-1845-4AC5-B622-4B5AEF68A563}"/>
              </a:ext>
            </a:extLst>
          </p:cNvPr>
          <p:cNvSpPr>
            <a:spLocks noGrp="1"/>
          </p:cNvSpPr>
          <p:nvPr>
            <p:ph idx="1"/>
          </p:nvPr>
        </p:nvSpPr>
        <p:spPr/>
        <p:txBody>
          <a:bodyPr>
            <a:normAutofit fontScale="85000" lnSpcReduction="20000"/>
          </a:bodyPr>
          <a:lstStyle/>
          <a:p>
            <a:r>
              <a:rPr lang="en-US" dirty="0"/>
              <a:t>Laboratory's School Improvement Research Series Web site: http://www.nwrel.org/scpd/sirs/6/cu11.html</a:t>
            </a:r>
          </a:p>
          <a:p>
            <a:r>
              <a:rPr lang="en-US" dirty="0"/>
              <a:t>Covey, S. R. (2004). The 7 Habits of Highly Effective People. New York City: Free Press.</a:t>
            </a:r>
          </a:p>
          <a:p>
            <a:r>
              <a:rPr lang="en-US" dirty="0"/>
              <a:t>Dougherty, E. (2012). Assignments matter:  making the connections that help students meet standards (Vol. FY 12-1.)  Alexandria, VA, USA, ASCD. </a:t>
            </a:r>
          </a:p>
          <a:p>
            <a:r>
              <a:rPr lang="en-US" dirty="0"/>
              <a:t>Dueck, M. (2014). Grading smarter not harder:  assessment strategies that motivate kids and help them learn  (Vol. FY14-8A).  Alexandria:  ASCD. </a:t>
            </a:r>
          </a:p>
          <a:p>
            <a:r>
              <a:rPr lang="en-US" dirty="0"/>
              <a:t>Duncan, A., </a:t>
            </a:r>
            <a:r>
              <a:rPr lang="en-US" dirty="0" err="1"/>
              <a:t>Kryza</a:t>
            </a:r>
            <a:r>
              <a:rPr lang="en-US" dirty="0"/>
              <a:t>, K., &amp; Stephens, S. J. (2007). Inspiring Middle and Secondary Learners: </a:t>
            </a:r>
            <a:r>
              <a:rPr lang="en-US" dirty="0" err="1"/>
              <a:t>HonoringDifferences</a:t>
            </a:r>
            <a:r>
              <a:rPr lang="en-US" dirty="0"/>
              <a:t> and Creating Community Through Differentiating Instructional Practices. Thousand Oaks, CA: Corwin Press.</a:t>
            </a:r>
          </a:p>
          <a:p>
            <a:r>
              <a:rPr lang="en-US" dirty="0"/>
              <a:t>Marzano, R. J., Pickering, D. J., &amp; Pollock, J. E. (2001). Classroom instruction that works: Research-based strategies for increasing student achievement. Alexandria, VA: Association for Supervision and Curriculum Development.</a:t>
            </a:r>
          </a:p>
        </p:txBody>
      </p:sp>
    </p:spTree>
    <p:extLst>
      <p:ext uri="{BB962C8B-B14F-4D97-AF65-F5344CB8AC3E}">
        <p14:creationId xmlns:p14="http://schemas.microsoft.com/office/powerpoint/2010/main" val="3079828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A1F22AF-D53F-4718-9477-5C4E5AF9683C}"/>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 xmlns:a16="http://schemas.microsoft.com/office/drawing/2014/main" id="{279364C7-9AF0-4AFD-BB82-3278761FF6FC}"/>
              </a:ext>
            </a:extLst>
          </p:cNvPr>
          <p:cNvSpPr>
            <a:spLocks noGrp="1"/>
          </p:cNvSpPr>
          <p:nvPr>
            <p:ph idx="1"/>
          </p:nvPr>
        </p:nvSpPr>
        <p:spPr/>
        <p:txBody>
          <a:bodyPr>
            <a:normAutofit fontScale="92500" lnSpcReduction="10000"/>
          </a:bodyPr>
          <a:lstStyle/>
          <a:p>
            <a:r>
              <a:rPr lang="en-US" dirty="0" err="1"/>
              <a:t>Stiggins</a:t>
            </a:r>
            <a:r>
              <a:rPr lang="en-US" dirty="0"/>
              <a:t>, R. , </a:t>
            </a:r>
            <a:r>
              <a:rPr lang="en-US" dirty="0" err="1"/>
              <a:t>Arter</a:t>
            </a:r>
            <a:r>
              <a:rPr lang="en-US" dirty="0"/>
              <a:t>, J., </a:t>
            </a:r>
            <a:r>
              <a:rPr lang="en-US" dirty="0" err="1"/>
              <a:t>Chappuis</a:t>
            </a:r>
            <a:r>
              <a:rPr lang="en-US" dirty="0"/>
              <a:t>, J., &amp; </a:t>
            </a:r>
            <a:r>
              <a:rPr lang="en-US" dirty="0" err="1"/>
              <a:t>Chappuis</a:t>
            </a:r>
            <a:r>
              <a:rPr lang="en-US" dirty="0"/>
              <a:t>, S. (2006). Classroom Assessment for Student Learning: Doing It Right, Using It Well. Princeton, New Jersey: Educational Testing Services.</a:t>
            </a:r>
          </a:p>
          <a:p>
            <a:r>
              <a:rPr lang="en-US" dirty="0"/>
              <a:t>Themes &amp; Essential Questions Framing Inquiry &amp; Promoting Critical Thinking. (2004). Retrieved September 23, 2009,from www.greece.k12.ny.us/instruction/ela/6-12/essential%20questions/Index.htm</a:t>
            </a:r>
          </a:p>
          <a:p>
            <a:r>
              <a:rPr lang="en-US" dirty="0"/>
              <a:t>Westerberg, T. (2009). Becoming a great high school: 6 strategies and 1 attitude that make a difference. </a:t>
            </a:r>
            <a:r>
              <a:rPr lang="en-US" dirty="0" err="1"/>
              <a:t>Alexandria,Virginia</a:t>
            </a:r>
            <a:r>
              <a:rPr lang="en-US" dirty="0"/>
              <a:t>: Association for Supervision and Curriculum Development.</a:t>
            </a:r>
          </a:p>
          <a:p>
            <a:r>
              <a:rPr lang="en-US" dirty="0"/>
              <a:t>Wiggins, G. &amp; </a:t>
            </a:r>
            <a:r>
              <a:rPr lang="en-US" dirty="0" err="1"/>
              <a:t>McTighe</a:t>
            </a:r>
            <a:r>
              <a:rPr lang="en-US" dirty="0"/>
              <a:t>, J. (2005). Understanding by Design. Association for Supervision &amp; Curriculum </a:t>
            </a:r>
            <a:r>
              <a:rPr lang="en-US" dirty="0" err="1"/>
              <a:t>Development:Alexandria</a:t>
            </a:r>
            <a:r>
              <a:rPr lang="en-US" dirty="0"/>
              <a:t>, VA.</a:t>
            </a:r>
          </a:p>
        </p:txBody>
      </p:sp>
    </p:spTree>
    <p:extLst>
      <p:ext uri="{BB962C8B-B14F-4D97-AF65-F5344CB8AC3E}">
        <p14:creationId xmlns:p14="http://schemas.microsoft.com/office/powerpoint/2010/main" val="972789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403E1130-605B-4BA3-9377-6073563916E7}"/>
              </a:ext>
            </a:extLst>
          </p:cNvPr>
          <p:cNvSpPr>
            <a:spLocks noGrp="1"/>
          </p:cNvSpPr>
          <p:nvPr>
            <p:ph type="title"/>
          </p:nvPr>
        </p:nvSpPr>
        <p:spPr/>
        <p:txBody>
          <a:bodyPr/>
          <a:lstStyle/>
          <a:p>
            <a:r>
              <a:rPr lang="en-US" dirty="0"/>
              <a:t>What is SBG??</a:t>
            </a:r>
          </a:p>
        </p:txBody>
      </p:sp>
      <p:pic>
        <p:nvPicPr>
          <p:cNvPr id="7" name="Picture Placeholder 6">
            <a:extLst>
              <a:ext uri="{FF2B5EF4-FFF2-40B4-BE49-F238E27FC236}">
                <a16:creationId xmlns="" xmlns:a16="http://schemas.microsoft.com/office/drawing/2014/main" id="{C9176DE7-EC70-46A5-8F32-4DB2760307DF}"/>
              </a:ext>
            </a:extLst>
          </p:cNvPr>
          <p:cNvPicPr>
            <a:picLocks noGrp="1" noChangeAspect="1"/>
          </p:cNvPicPr>
          <p:nvPr>
            <p:ph type="pic" idx="1"/>
          </p:nvPr>
        </p:nvPicPr>
        <p:blipFill>
          <a:blip r:embed="rId2"/>
          <a:srcRect t="8355" b="8355"/>
          <a:stretch>
            <a:fillRect/>
          </a:stretch>
        </p:blipFill>
        <p:spPr>
          <a:prstGeom prst="rect">
            <a:avLst/>
          </a:prstGeom>
        </p:spPr>
      </p:pic>
      <p:sp>
        <p:nvSpPr>
          <p:cNvPr id="6" name="Text Placeholder 5">
            <a:extLst>
              <a:ext uri="{FF2B5EF4-FFF2-40B4-BE49-F238E27FC236}">
                <a16:creationId xmlns="" xmlns:a16="http://schemas.microsoft.com/office/drawing/2014/main" id="{69A35063-692E-4B1A-B3C7-8F52F6F24DA9}"/>
              </a:ext>
            </a:extLst>
          </p:cNvPr>
          <p:cNvSpPr>
            <a:spLocks noGrp="1"/>
          </p:cNvSpPr>
          <p:nvPr>
            <p:ph type="body" sz="half" idx="2"/>
          </p:nvPr>
        </p:nvSpPr>
        <p:spPr>
          <a:xfrm>
            <a:off x="7905958" y="1884311"/>
            <a:ext cx="3293853" cy="4270637"/>
          </a:xfrm>
        </p:spPr>
        <p:txBody>
          <a:bodyPr>
            <a:normAutofit fontScale="92500" lnSpcReduction="20000"/>
          </a:bodyPr>
          <a:lstStyle/>
          <a:p>
            <a:endParaRPr lang="en-US" sz="2000" dirty="0"/>
          </a:p>
          <a:p>
            <a:endParaRPr lang="en-US" sz="2000" dirty="0"/>
          </a:p>
          <a:p>
            <a:r>
              <a:rPr lang="en-US" sz="2000" dirty="0"/>
              <a:t>Standards-based grading (SBG) is a revolution in education with emphases on learning and increased achievement. Often it is combined with other standards-based instruction practices to enhance student engagement and nurture a positive environment. Conventionally teachers stress on teaching, in the effort to deliver knowledge. In SBG, teachers measure student learning, to understand the effectiveness of instruction. </a:t>
            </a:r>
          </a:p>
          <a:p>
            <a:endParaRPr lang="en-US" dirty="0"/>
          </a:p>
          <a:p>
            <a:endParaRPr lang="en-US" dirty="0"/>
          </a:p>
        </p:txBody>
      </p:sp>
    </p:spTree>
    <p:extLst>
      <p:ext uri="{BB962C8B-B14F-4D97-AF65-F5344CB8AC3E}">
        <p14:creationId xmlns:p14="http://schemas.microsoft.com/office/powerpoint/2010/main" val="1589381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FFB2E843-D853-4F84-AD0B-5B6B02D41FE8}"/>
              </a:ext>
            </a:extLst>
          </p:cNvPr>
          <p:cNvSpPr>
            <a:spLocks noGrp="1"/>
          </p:cNvSpPr>
          <p:nvPr>
            <p:ph type="title"/>
          </p:nvPr>
        </p:nvSpPr>
        <p:spPr/>
        <p:txBody>
          <a:bodyPr/>
          <a:lstStyle/>
          <a:p>
            <a:r>
              <a:rPr lang="en-US" dirty="0"/>
              <a:t>How it works</a:t>
            </a:r>
          </a:p>
        </p:txBody>
      </p:sp>
      <p:sp>
        <p:nvSpPr>
          <p:cNvPr id="6" name="Content Placeholder 5">
            <a:extLst>
              <a:ext uri="{FF2B5EF4-FFF2-40B4-BE49-F238E27FC236}">
                <a16:creationId xmlns="" xmlns:a16="http://schemas.microsoft.com/office/drawing/2014/main" id="{FD792482-B3C9-40BD-8966-B0832B5EC8F4}"/>
              </a:ext>
            </a:extLst>
          </p:cNvPr>
          <p:cNvSpPr>
            <a:spLocks noGrp="1"/>
          </p:cNvSpPr>
          <p:nvPr>
            <p:ph idx="1"/>
          </p:nvPr>
        </p:nvSpPr>
        <p:spPr/>
        <p:txBody>
          <a:bodyPr/>
          <a:lstStyle/>
          <a:p>
            <a:r>
              <a:rPr lang="en-US" dirty="0"/>
              <a:t>Standards-based grading breaks down the topic into smaller “learning targets,” instead of a student earning a single grade on the subject matter. Each target is a teachable concept that should be mastered by the end of the unit. Throughout the unit, student learning on each target is documented. Teachers track student progress, give appropriate feedback, and adapt instruction to meet student needs. Grading is centered on demonstration of mastery. Students attempt standards-aligned activities (projects, worksheets, quizzes, essays, presentations, etc.). Teachers then assess the student output. Then, teachers must determine the appropriate mastery level that was demonstrated.</a:t>
            </a:r>
          </a:p>
          <a:p>
            <a:endParaRPr lang="en-US" dirty="0"/>
          </a:p>
          <a:p>
            <a:endParaRPr lang="en-US" dirty="0"/>
          </a:p>
        </p:txBody>
      </p:sp>
    </p:spTree>
    <p:extLst>
      <p:ext uri="{BB962C8B-B14F-4D97-AF65-F5344CB8AC3E}">
        <p14:creationId xmlns:p14="http://schemas.microsoft.com/office/powerpoint/2010/main" val="76904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369ABA-E45F-4CFE-8BE5-18C385848037}"/>
              </a:ext>
            </a:extLst>
          </p:cNvPr>
          <p:cNvSpPr>
            <a:spLocks noGrp="1"/>
          </p:cNvSpPr>
          <p:nvPr>
            <p:ph type="title"/>
          </p:nvPr>
        </p:nvSpPr>
        <p:spPr/>
        <p:txBody>
          <a:bodyPr/>
          <a:lstStyle/>
          <a:p>
            <a:r>
              <a:rPr lang="en-US" dirty="0"/>
              <a:t>Why SBG??? Seven Reasons</a:t>
            </a:r>
          </a:p>
        </p:txBody>
      </p:sp>
      <p:sp>
        <p:nvSpPr>
          <p:cNvPr id="3" name="Content Placeholder 2">
            <a:extLst>
              <a:ext uri="{FF2B5EF4-FFF2-40B4-BE49-F238E27FC236}">
                <a16:creationId xmlns="" xmlns:a16="http://schemas.microsoft.com/office/drawing/2014/main" id="{1BD9D3B4-FF6B-4740-A1AA-B115B29DB0CC}"/>
              </a:ext>
            </a:extLst>
          </p:cNvPr>
          <p:cNvSpPr>
            <a:spLocks noGrp="1"/>
          </p:cNvSpPr>
          <p:nvPr>
            <p:ph idx="1"/>
          </p:nvPr>
        </p:nvSpPr>
        <p:spPr/>
        <p:txBody>
          <a:bodyPr>
            <a:normAutofit/>
          </a:bodyPr>
          <a:lstStyle/>
          <a:p>
            <a:r>
              <a:rPr lang="en-US" dirty="0"/>
              <a:t>There are seven solid reasons for replacing point-based grades with a standards-based system.</a:t>
            </a:r>
          </a:p>
          <a:p>
            <a:endParaRPr lang="en-US" dirty="0"/>
          </a:p>
          <a:p>
            <a:r>
              <a:rPr lang="en-US" dirty="0"/>
              <a:t>Reason 1: Grades Should Have Meaning</a:t>
            </a:r>
          </a:p>
          <a:p>
            <a:endParaRPr lang="en-US" dirty="0"/>
          </a:p>
          <a:p>
            <a:r>
              <a:rPr lang="en-US" dirty="0"/>
              <a:t>Reason 2: We Need to Challenge the Status Quo</a:t>
            </a:r>
          </a:p>
          <a:p>
            <a:endParaRPr lang="en-US" dirty="0"/>
          </a:p>
          <a:p>
            <a:r>
              <a:rPr lang="en-US" dirty="0"/>
              <a:t>Reason 3: We Can Control Grading Practices</a:t>
            </a:r>
          </a:p>
          <a:p>
            <a:endParaRPr lang="en-US" dirty="0"/>
          </a:p>
          <a:p>
            <a:endParaRPr lang="en-US" dirty="0"/>
          </a:p>
          <a:p>
            <a:endParaRPr lang="en-US" dirty="0"/>
          </a:p>
        </p:txBody>
      </p:sp>
    </p:spTree>
    <p:extLst>
      <p:ext uri="{BB962C8B-B14F-4D97-AF65-F5344CB8AC3E}">
        <p14:creationId xmlns:p14="http://schemas.microsoft.com/office/powerpoint/2010/main" val="559996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5CA3C7A-3256-4A65-B395-C4B6342867E3}"/>
              </a:ext>
            </a:extLst>
          </p:cNvPr>
          <p:cNvSpPr>
            <a:spLocks noGrp="1"/>
          </p:cNvSpPr>
          <p:nvPr>
            <p:ph type="title"/>
          </p:nvPr>
        </p:nvSpPr>
        <p:spPr/>
        <p:txBody>
          <a:bodyPr/>
          <a:lstStyle/>
          <a:p>
            <a:r>
              <a:rPr lang="en-US" dirty="0"/>
              <a:t>Seven Reasons (Continued)</a:t>
            </a:r>
          </a:p>
        </p:txBody>
      </p:sp>
      <p:sp>
        <p:nvSpPr>
          <p:cNvPr id="3" name="Content Placeholder 2">
            <a:extLst>
              <a:ext uri="{FF2B5EF4-FFF2-40B4-BE49-F238E27FC236}">
                <a16:creationId xmlns="" xmlns:a16="http://schemas.microsoft.com/office/drawing/2014/main" id="{AD83C285-CA1A-432D-99D9-2288F090E3C9}"/>
              </a:ext>
            </a:extLst>
          </p:cNvPr>
          <p:cNvSpPr>
            <a:spLocks noGrp="1"/>
          </p:cNvSpPr>
          <p:nvPr>
            <p:ph idx="1"/>
          </p:nvPr>
        </p:nvSpPr>
        <p:spPr/>
        <p:txBody>
          <a:bodyPr>
            <a:normAutofit lnSpcReduction="10000"/>
          </a:bodyPr>
          <a:lstStyle/>
          <a:p>
            <a:endParaRPr lang="en-US" dirty="0"/>
          </a:p>
          <a:p>
            <a:r>
              <a:rPr lang="en-US" dirty="0"/>
              <a:t>Reason 4: Standards-Based Grading Reduces Meaningless Paperwork </a:t>
            </a:r>
          </a:p>
          <a:p>
            <a:endParaRPr lang="en-US" dirty="0"/>
          </a:p>
          <a:p>
            <a:r>
              <a:rPr lang="en-US" dirty="0"/>
              <a:t>Reason 5: It Helps Teachers Adjust Instruction</a:t>
            </a:r>
          </a:p>
          <a:p>
            <a:endParaRPr lang="en-US" dirty="0"/>
          </a:p>
          <a:p>
            <a:r>
              <a:rPr lang="en-US" dirty="0"/>
              <a:t>Reason 6: It Teaches What Quality Looks Like</a:t>
            </a:r>
          </a:p>
          <a:p>
            <a:endParaRPr lang="en-US" dirty="0"/>
          </a:p>
          <a:p>
            <a:r>
              <a:rPr lang="en-US" dirty="0"/>
              <a:t>Reason 7: It’s a Launchpad to Other Reforms</a:t>
            </a:r>
          </a:p>
          <a:p>
            <a:endParaRPr lang="en-US" dirty="0"/>
          </a:p>
          <a:p>
            <a:endParaRPr lang="en-US" dirty="0"/>
          </a:p>
        </p:txBody>
      </p:sp>
    </p:spTree>
    <p:extLst>
      <p:ext uri="{BB962C8B-B14F-4D97-AF65-F5344CB8AC3E}">
        <p14:creationId xmlns:p14="http://schemas.microsoft.com/office/powerpoint/2010/main" val="2908439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B84AFC2-81FB-4038-9E12-A4FE54A85032}"/>
              </a:ext>
            </a:extLst>
          </p:cNvPr>
          <p:cNvSpPr>
            <a:spLocks noGrp="1"/>
          </p:cNvSpPr>
          <p:nvPr>
            <p:ph type="title"/>
          </p:nvPr>
        </p:nvSpPr>
        <p:spPr/>
        <p:txBody>
          <a:bodyPr>
            <a:normAutofit fontScale="90000"/>
          </a:bodyPr>
          <a:lstStyle/>
          <a:p>
            <a:r>
              <a:rPr lang="en-US" sz="2800" dirty="0"/>
              <a:t>LEARNING TARGETS AND THEIR IMPORTANCE TO FORMATIVE ASSESSMENTS AND STUDENT-UNDERSTANDING.</a:t>
            </a:r>
          </a:p>
        </p:txBody>
      </p:sp>
      <p:sp>
        <p:nvSpPr>
          <p:cNvPr id="8" name="Content Placeholder 7">
            <a:extLst>
              <a:ext uri="{FF2B5EF4-FFF2-40B4-BE49-F238E27FC236}">
                <a16:creationId xmlns="" xmlns:a16="http://schemas.microsoft.com/office/drawing/2014/main" id="{EBD56ABA-22C0-46E2-B3F3-76EA043D0E68}"/>
              </a:ext>
            </a:extLst>
          </p:cNvPr>
          <p:cNvSpPr>
            <a:spLocks noGrp="1"/>
          </p:cNvSpPr>
          <p:nvPr>
            <p:ph idx="1"/>
          </p:nvPr>
        </p:nvSpPr>
        <p:spPr/>
        <p:txBody>
          <a:bodyPr/>
          <a:lstStyle/>
          <a:p>
            <a:r>
              <a:rPr lang="en-US" dirty="0"/>
              <a:t>	Integral to standards- based grading is the incorporation of learning targets into a teacher’s lesson planning methodology.  Used with regards to formative assessments and formative learning, learning targets foster a positive transfer of information.  Learning is targeted in one context, but can be acquired in another context too.  Learning targets are a description of what the student is going to learn by the end of the day’s lesson.  It is written and stated in language the student can understand.  Depending upon the unit plan, one of the four types of learning targets could be utilized:</a:t>
            </a:r>
          </a:p>
        </p:txBody>
      </p:sp>
    </p:spTree>
    <p:extLst>
      <p:ext uri="{BB962C8B-B14F-4D97-AF65-F5344CB8AC3E}">
        <p14:creationId xmlns:p14="http://schemas.microsoft.com/office/powerpoint/2010/main" val="607173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TF00001018.potx" id="{D19C2884-2C55-4C1A-A5C2-5D03FF1F35A4}" vid="{5F7A9C6A-558C-4654-B762-2F22BC904FAE}"/>
    </a:ext>
  </a:ext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Chalkboard education presentation (widescreen)</Template>
  <TotalTime>401</TotalTime>
  <Words>2185</Words>
  <Application>Microsoft Office PowerPoint</Application>
  <PresentationFormat>Custom</PresentationFormat>
  <Paragraphs>129</Paragraphs>
  <Slides>43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Consolas</vt:lpstr>
      <vt:lpstr>Corbel</vt:lpstr>
      <vt:lpstr>Chalkboard 16x9</vt:lpstr>
      <vt:lpstr>Hitting the Target: Implementing Standards-Based Grading Across Our School</vt:lpstr>
      <vt:lpstr>Overview of Presentation</vt:lpstr>
      <vt:lpstr>Standards-Based Grading</vt:lpstr>
      <vt:lpstr>What is Standards-Based Grading</vt:lpstr>
      <vt:lpstr>What is SBG??</vt:lpstr>
      <vt:lpstr>How it works</vt:lpstr>
      <vt:lpstr>Why SBG??? Seven Reasons</vt:lpstr>
      <vt:lpstr>Seven Reasons (Continued)</vt:lpstr>
      <vt:lpstr>LEARNING TARGETS AND THEIR IMPORTANCE TO FORMATIVE ASSESSMENTS AND STUDENT-UNDERSTANDING.</vt:lpstr>
      <vt:lpstr>Knowledge Targets</vt:lpstr>
      <vt:lpstr>Reasoning Targets</vt:lpstr>
      <vt:lpstr>Skill Targets</vt:lpstr>
      <vt:lpstr>Product Targets</vt:lpstr>
      <vt:lpstr>The Four Step Framework</vt:lpstr>
      <vt:lpstr>Step 1</vt:lpstr>
      <vt:lpstr>Step 2</vt:lpstr>
      <vt:lpstr>Step 3</vt:lpstr>
      <vt:lpstr>Step 4</vt:lpstr>
      <vt:lpstr>Clearly Defined Targets</vt:lpstr>
      <vt:lpstr>Formative vs Summative </vt:lpstr>
      <vt:lpstr>The Difference</vt:lpstr>
      <vt:lpstr>The Difference (continued)</vt:lpstr>
      <vt:lpstr>Why it Matters</vt:lpstr>
      <vt:lpstr>Why it Matters</vt:lpstr>
      <vt:lpstr>Why it Matters</vt:lpstr>
      <vt:lpstr>Summative Assessments</vt:lpstr>
      <vt:lpstr>Summative Assessments</vt:lpstr>
      <vt:lpstr>PowerPoint Presentation</vt:lpstr>
      <vt:lpstr>The Shift</vt:lpstr>
      <vt:lpstr>Standards Based Gradebook</vt:lpstr>
      <vt:lpstr>So, everyone wants to know why standards based grading. What is it going to do for my classroom?</vt:lpstr>
      <vt:lpstr>Here is the Why!</vt:lpstr>
      <vt:lpstr>PowerPoint Presentation</vt:lpstr>
      <vt:lpstr>Talking Points</vt:lpstr>
      <vt:lpstr>PowerPoint Presentation</vt:lpstr>
      <vt:lpstr>PowerPoint Presentation</vt:lpstr>
      <vt:lpstr>PowerPoint Presentation</vt:lpstr>
      <vt:lpstr>PowerPoint Presentation</vt:lpstr>
      <vt:lpstr>In conclusion</vt:lpstr>
      <vt:lpstr>Resources and Research</vt:lpstr>
      <vt:lpstr>References</vt:lpstr>
      <vt:lpstr>References</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Hitting the Target: Implementing Standards-Based Grading Across Our School</dc:title>
  <dc:creator>Michael P. Petruzzi</dc:creator>
  <cp:lastModifiedBy>Windows User</cp:lastModifiedBy>
  <cp:revision>26</cp:revision>
  <dcterms:created xsi:type="dcterms:W3CDTF">2017-11-28T15:57:05Z</dcterms:created>
  <dcterms:modified xsi:type="dcterms:W3CDTF">2018-07-31T17:55:00Z</dcterms:modified>
</cp:coreProperties>
</file>