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F30E-C891-4399-A0B9-3CB956A2F3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Oil spill damage and prevention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1379C-F3B2-4A91-AC31-BBE8AE0288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Searra Richardson</a:t>
            </a:r>
          </a:p>
        </p:txBody>
      </p:sp>
    </p:spTree>
    <p:extLst>
      <p:ext uri="{BB962C8B-B14F-4D97-AF65-F5344CB8AC3E}">
        <p14:creationId xmlns:p14="http://schemas.microsoft.com/office/powerpoint/2010/main" val="305586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358E-C93C-4447-9118-CD7EEAC68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2886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807F1-60D0-4D54-9EF0-8E7DBDF98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6758"/>
            <a:ext cx="4978153" cy="4531928"/>
          </a:xfrm>
        </p:spPr>
        <p:txBody>
          <a:bodyPr>
            <a:normAutofit/>
          </a:bodyPr>
          <a:lstStyle/>
          <a:p>
            <a:r>
              <a:rPr lang="en-US" sz="2400" dirty="0"/>
              <a:t>Accidents or explosions of tankers and rigs</a:t>
            </a:r>
          </a:p>
          <a:p>
            <a:r>
              <a:rPr lang="en-US" sz="2400" dirty="0"/>
              <a:t>Water sports</a:t>
            </a:r>
          </a:p>
          <a:p>
            <a:r>
              <a:rPr lang="en-US" sz="2400" dirty="0"/>
              <a:t>Land run-off</a:t>
            </a:r>
          </a:p>
          <a:p>
            <a:r>
              <a:rPr lang="en-US" sz="2400" dirty="0"/>
              <a:t>Oil dumping</a:t>
            </a:r>
          </a:p>
        </p:txBody>
      </p:sp>
      <p:pic>
        <p:nvPicPr>
          <p:cNvPr id="1026" name="Picture 2" descr="Image result for jet ski">
            <a:extLst>
              <a:ext uri="{FF2B5EF4-FFF2-40B4-BE49-F238E27FC236}">
                <a16:creationId xmlns:a16="http://schemas.microsoft.com/office/drawing/2014/main" id="{63A7A08C-F09C-47AE-ABA4-B5E0E4949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7" y="4047111"/>
            <a:ext cx="3688672" cy="245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uman oil dumping">
            <a:extLst>
              <a:ext uri="{FF2B5EF4-FFF2-40B4-BE49-F238E27FC236}">
                <a16:creationId xmlns:a16="http://schemas.microsoft.com/office/drawing/2014/main" id="{403E33C8-6803-4B0A-9496-EE1C527DC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343" y="1190657"/>
            <a:ext cx="4405297" cy="247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il tanker accident">
            <a:extLst>
              <a:ext uri="{FF2B5EF4-FFF2-40B4-BE49-F238E27FC236}">
                <a16:creationId xmlns:a16="http://schemas.microsoft.com/office/drawing/2014/main" id="{94B20BEE-D469-485E-90A0-703591A66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85" y="3878857"/>
            <a:ext cx="3927906" cy="27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86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47A9-5382-4450-95F7-FF034BD0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73251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Effects on wildlife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74172-8C4A-45F7-9DB4-90219A218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477" y="2228294"/>
            <a:ext cx="5193436" cy="4350058"/>
          </a:xfrm>
        </p:spPr>
        <p:txBody>
          <a:bodyPr/>
          <a:lstStyle/>
          <a:p>
            <a:r>
              <a:rPr lang="en-US" dirty="0"/>
              <a:t>Damages ecosystems and food chain</a:t>
            </a:r>
          </a:p>
          <a:p>
            <a:r>
              <a:rPr lang="en-US" dirty="0"/>
              <a:t>Acute vs. Chronic effects</a:t>
            </a:r>
          </a:p>
          <a:p>
            <a:r>
              <a:rPr lang="en-US" dirty="0"/>
              <a:t>Fish: enlarged livers, reproductive issues, respiratory problems, stunted growth and fin erosion</a:t>
            </a:r>
          </a:p>
          <a:p>
            <a:r>
              <a:rPr lang="en-US" dirty="0"/>
              <a:t>Birds and mammals: high risk of hypothermia, lung, liver, and kidney damage, skin irritation, weakened immune system</a:t>
            </a:r>
          </a:p>
        </p:txBody>
      </p:sp>
      <p:pic>
        <p:nvPicPr>
          <p:cNvPr id="2050" name="Picture 2" descr="Image result for oil spill effect on wildlife">
            <a:extLst>
              <a:ext uri="{FF2B5EF4-FFF2-40B4-BE49-F238E27FC236}">
                <a16:creationId xmlns:a16="http://schemas.microsoft.com/office/drawing/2014/main" id="{EC9E30D3-9960-4716-83F0-6A179521C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r="-666" b="17163"/>
          <a:stretch/>
        </p:blipFill>
        <p:spPr bwMode="auto">
          <a:xfrm>
            <a:off x="121742" y="2965140"/>
            <a:ext cx="3654778" cy="23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il spill effect on fish">
            <a:extLst>
              <a:ext uri="{FF2B5EF4-FFF2-40B4-BE49-F238E27FC236}">
                <a16:creationId xmlns:a16="http://schemas.microsoft.com/office/drawing/2014/main" id="{D5C815E6-CCF6-403F-B0D8-12D802C9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456" y="2066279"/>
            <a:ext cx="3057025" cy="44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4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66B95-32CC-46DC-A7B5-2219FC2E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1998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Effects on humans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20A9-9ED6-42AD-BB14-E85FD49EC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433" y="2556769"/>
            <a:ext cx="5336219" cy="3648722"/>
          </a:xfrm>
        </p:spPr>
        <p:txBody>
          <a:bodyPr/>
          <a:lstStyle/>
          <a:p>
            <a:r>
              <a:rPr lang="en-US" dirty="0"/>
              <a:t>Direct exposure: physical contact and breathing it in</a:t>
            </a:r>
          </a:p>
          <a:p>
            <a:r>
              <a:rPr lang="en-US" dirty="0"/>
              <a:t>Indirect exposure: bathing, eating, and drinking it</a:t>
            </a:r>
          </a:p>
          <a:p>
            <a:r>
              <a:rPr lang="en-US" dirty="0"/>
              <a:t>Irritation of eyes and skin, burns, dizziness, headaches, organ damage, respiratory problems</a:t>
            </a:r>
          </a:p>
          <a:p>
            <a:endParaRPr lang="en-US" dirty="0"/>
          </a:p>
        </p:txBody>
      </p:sp>
      <p:pic>
        <p:nvPicPr>
          <p:cNvPr id="1026" name="Picture 2" descr="Image result for oil spill effects on humans">
            <a:extLst>
              <a:ext uri="{FF2B5EF4-FFF2-40B4-BE49-F238E27FC236}">
                <a16:creationId xmlns:a16="http://schemas.microsoft.com/office/drawing/2014/main" id="{5D817C5F-37C3-4A93-8651-DFC65E5C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22" y="4065973"/>
            <a:ext cx="3286587" cy="246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rude oil effects on human skin">
            <a:extLst>
              <a:ext uri="{FF2B5EF4-FFF2-40B4-BE49-F238E27FC236}">
                <a16:creationId xmlns:a16="http://schemas.microsoft.com/office/drawing/2014/main" id="{21C8038E-363A-4383-AF2A-D65F55B0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8" y="1736310"/>
            <a:ext cx="2997602" cy="224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29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58916-0740-4A28-AAD1-20B2C299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870" y="808761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Gulf oil spill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A2452-297A-4AB2-8E84-292CF5EB0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747334" cy="4024125"/>
          </a:xfrm>
        </p:spPr>
        <p:txBody>
          <a:bodyPr/>
          <a:lstStyle/>
          <a:p>
            <a:r>
              <a:rPr lang="en-US" dirty="0"/>
              <a:t>April 20</a:t>
            </a:r>
            <a:r>
              <a:rPr lang="en-US" baseline="30000" dirty="0"/>
              <a:t>th</a:t>
            </a:r>
            <a:r>
              <a:rPr lang="en-US" dirty="0"/>
              <a:t>, 2010</a:t>
            </a:r>
          </a:p>
          <a:p>
            <a:r>
              <a:rPr lang="en-US" dirty="0"/>
              <a:t>11 killed</a:t>
            </a:r>
          </a:p>
          <a:p>
            <a:r>
              <a:rPr lang="en-US" dirty="0"/>
              <a:t>Deepwater Horizon oil rig exploded</a:t>
            </a:r>
          </a:p>
          <a:p>
            <a:r>
              <a:rPr lang="en-US" dirty="0"/>
              <a:t>87 days to stop resulting in about 130 millions gallons of oil spilled</a:t>
            </a:r>
          </a:p>
          <a:p>
            <a:r>
              <a:rPr lang="en-US" dirty="0"/>
              <a:t>Used many different methods to try to clean up the oil</a:t>
            </a:r>
          </a:p>
        </p:txBody>
      </p:sp>
      <p:pic>
        <p:nvPicPr>
          <p:cNvPr id="2050" name="Picture 2" descr="Image result for gulf of mexico oil spill">
            <a:extLst>
              <a:ext uri="{FF2B5EF4-FFF2-40B4-BE49-F238E27FC236}">
                <a16:creationId xmlns:a16="http://schemas.microsoft.com/office/drawing/2014/main" id="{C90CD2A8-234B-4AA0-B174-9F2AFBB6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042" y="2030259"/>
            <a:ext cx="52387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0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EF01-B750-4140-B7FF-0B9F9AA7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37740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Preventative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36976-B6D0-4B29-8168-4D12598D2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150" y="2194560"/>
            <a:ext cx="4768049" cy="4024125"/>
          </a:xfrm>
        </p:spPr>
        <p:txBody>
          <a:bodyPr/>
          <a:lstStyle/>
          <a:p>
            <a:r>
              <a:rPr lang="en-US" dirty="0"/>
              <a:t>Inventory checks on rigs and tankers</a:t>
            </a:r>
          </a:p>
          <a:p>
            <a:r>
              <a:rPr lang="en-US" dirty="0"/>
              <a:t>Monitoring wells</a:t>
            </a:r>
          </a:p>
          <a:p>
            <a:pPr lvl="1"/>
            <a:r>
              <a:rPr lang="en-US" dirty="0"/>
              <a:t>Check water underground for traces of oil</a:t>
            </a:r>
          </a:p>
          <a:p>
            <a:r>
              <a:rPr lang="en-US" dirty="0"/>
              <a:t>Use of double hull ships instead of single hull ships</a:t>
            </a:r>
          </a:p>
          <a:p>
            <a:pPr lvl="1"/>
            <a:r>
              <a:rPr lang="en-US" dirty="0"/>
              <a:t>Extra layer of watertight protection with space in between to act as a buffer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4590259-5B69-4AF6-89A0-FA77CDCA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76" y="2194560"/>
            <a:ext cx="4795493" cy="350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0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B0208-ED3A-4018-AD47-48658366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81992"/>
            <a:ext cx="8610600" cy="19286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Hydrocarbon early and automatic detection system (heads)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1B108-034E-4F2A-AA09-897A3CB92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28" y="2194560"/>
            <a:ext cx="5723878" cy="4481448"/>
          </a:xfrm>
        </p:spPr>
        <p:txBody>
          <a:bodyPr/>
          <a:lstStyle/>
          <a:p>
            <a:r>
              <a:rPr lang="en-US" dirty="0"/>
              <a:t>2009: Indra and </a:t>
            </a:r>
            <a:r>
              <a:rPr lang="en-US" dirty="0" err="1"/>
              <a:t>Repsol</a:t>
            </a:r>
            <a:r>
              <a:rPr lang="en-US" dirty="0"/>
              <a:t> joined to create new system</a:t>
            </a:r>
          </a:p>
          <a:p>
            <a:r>
              <a:rPr lang="en-US" dirty="0"/>
              <a:t>Three main elements</a:t>
            </a:r>
          </a:p>
          <a:p>
            <a:pPr lvl="1"/>
            <a:r>
              <a:rPr lang="en-US" dirty="0"/>
              <a:t>Sensor</a:t>
            </a:r>
          </a:p>
          <a:p>
            <a:pPr lvl="1"/>
            <a:r>
              <a:rPr lang="en-US" dirty="0"/>
              <a:t>Radar</a:t>
            </a:r>
          </a:p>
          <a:p>
            <a:pPr lvl="1"/>
            <a:r>
              <a:rPr lang="en-US" dirty="0"/>
              <a:t>Two algorithms</a:t>
            </a:r>
          </a:p>
          <a:p>
            <a:r>
              <a:rPr lang="en-US" dirty="0"/>
              <a:t>Can identify leaks as far as 5 km and as small as 10 liters</a:t>
            </a:r>
          </a:p>
          <a:p>
            <a:r>
              <a:rPr lang="en-US" dirty="0"/>
              <a:t>90% detection rate vs an average of 65% of previous systems</a:t>
            </a:r>
          </a:p>
          <a:p>
            <a:r>
              <a:rPr lang="en-US" dirty="0"/>
              <a:t>Detects objects around to avoid collisions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hydrocarbon early and automatic detection system">
            <a:extLst>
              <a:ext uri="{FF2B5EF4-FFF2-40B4-BE49-F238E27FC236}">
                <a16:creationId xmlns:a16="http://schemas.microsoft.com/office/drawing/2014/main" id="{622507C2-2648-44A6-B817-DED2CCA31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0" y="181992"/>
            <a:ext cx="1677140" cy="16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ydrocarbon early and automatic detection system">
            <a:extLst>
              <a:ext uri="{FF2B5EF4-FFF2-40B4-BE49-F238E27FC236}">
                <a16:creationId xmlns:a16="http://schemas.microsoft.com/office/drawing/2014/main" id="{6E11078C-66AC-46AD-9036-161F0084D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730" y="454981"/>
            <a:ext cx="2072710" cy="12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ydrocarbon Early Automatic Detection System --HEADS (PRNewsFoto/Indra)">
            <a:extLst>
              <a:ext uri="{FF2B5EF4-FFF2-40B4-BE49-F238E27FC236}">
                <a16:creationId xmlns:a16="http://schemas.microsoft.com/office/drawing/2014/main" id="{028340E4-D829-4494-B709-4757E9DF4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95" y="2574524"/>
            <a:ext cx="4652624" cy="33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6738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2279</TotalTime>
  <Words>250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Oil spill damage and prevention</vt:lpstr>
      <vt:lpstr>Causes</vt:lpstr>
      <vt:lpstr>Effects on wildlife</vt:lpstr>
      <vt:lpstr>Effects on humans</vt:lpstr>
      <vt:lpstr>Gulf oil spill</vt:lpstr>
      <vt:lpstr>Preventative methods</vt:lpstr>
      <vt:lpstr>Hydrocarbon early and automatic detection system (heads)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spill damage and prevention</dc:title>
  <dc:creator>Searra Richardson</dc:creator>
  <cp:lastModifiedBy>Searra Richardson</cp:lastModifiedBy>
  <cp:revision>32</cp:revision>
  <dcterms:created xsi:type="dcterms:W3CDTF">2017-11-21T18:02:10Z</dcterms:created>
  <dcterms:modified xsi:type="dcterms:W3CDTF">2017-11-25T01:16:05Z</dcterms:modified>
</cp:coreProperties>
</file>