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3"/>
  </p:notesMasterIdLst>
  <p:sldIdLst>
    <p:sldId id="256" r:id="rId2"/>
  </p:sldIdLst>
  <p:sldSz cx="51206400" cy="28803600"/>
  <p:notesSz cx="37585650" cy="49523650"/>
  <p:embeddedFontLst>
    <p:embeddedFont>
      <p:font typeface="Arial Narrow" panose="020B0604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9102C7C-37B5-40EF-8828-031EC5E7EFDD}">
  <a:tblStyle styleId="{D9102C7C-37B5-40EF-8828-031EC5E7EFD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606"/>
    <p:restoredTop sz="94713"/>
  </p:normalViewPr>
  <p:slideViewPr>
    <p:cSldViewPr snapToGrid="0">
      <p:cViewPr>
        <p:scale>
          <a:sx n="92" d="100"/>
          <a:sy n="92" d="100"/>
        </p:scale>
        <p:origin x="-18288" y="-11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ulierose217/Downloads/SPED%20graph%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haleyschweigert/Documents/SPED%20389/SPED%20Graph.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tx>
            <c:strRef>
              <c:f>Sheet1!$B$1</c:f>
              <c:strCache>
                <c:ptCount val="1"/>
                <c:pt idx="0">
                  <c:v>Student Choice Between Race Track Words and List of Words</c:v>
                </c:pt>
              </c:strCache>
            </c:strRef>
          </c:tx>
          <c:dPt>
            <c:idx val="0"/>
            <c:bubble3D val="0"/>
            <c:spPr>
              <a:solidFill>
                <a:srgbClr val="92D050"/>
              </a:solidFill>
              <a:ln w="19050">
                <a:solidFill>
                  <a:schemeClr val="lt1"/>
                </a:solidFill>
              </a:ln>
              <a:effectLst/>
            </c:spPr>
            <c:extLst>
              <c:ext xmlns:c16="http://schemas.microsoft.com/office/drawing/2014/chart" uri="{C3380CC4-5D6E-409C-BE32-E72D297353CC}">
                <c16:uniqueId val="{00000001-75A6-B34E-97E4-FB16B369B054}"/>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75A6-B34E-97E4-FB16B369B054}"/>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75A6-B34E-97E4-FB16B369B054}"/>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75A6-B34E-97E4-FB16B369B054}"/>
              </c:ext>
            </c:extLst>
          </c:dPt>
          <c:dPt>
            <c:idx val="4"/>
            <c:bubble3D val="0"/>
            <c:spPr>
              <a:solidFill>
                <a:srgbClr val="92D050"/>
              </a:solidFill>
              <a:ln w="19050">
                <a:solidFill>
                  <a:schemeClr val="lt1"/>
                </a:solidFill>
              </a:ln>
              <a:effectLst/>
            </c:spPr>
            <c:extLst>
              <c:ext xmlns:c16="http://schemas.microsoft.com/office/drawing/2014/chart" uri="{C3380CC4-5D6E-409C-BE32-E72D297353CC}">
                <c16:uniqueId val="{00000009-75A6-B34E-97E4-FB16B369B054}"/>
              </c:ext>
            </c:extLst>
          </c:dPt>
          <c:dPt>
            <c:idx val="5"/>
            <c:bubble3D val="0"/>
            <c:spPr>
              <a:solidFill>
                <a:srgbClr val="92D050"/>
              </a:solidFill>
              <a:ln w="19050">
                <a:solidFill>
                  <a:schemeClr val="lt1"/>
                </a:solidFill>
              </a:ln>
              <a:effectLst/>
            </c:spPr>
            <c:extLst>
              <c:ext xmlns:c16="http://schemas.microsoft.com/office/drawing/2014/chart" uri="{C3380CC4-5D6E-409C-BE32-E72D297353CC}">
                <c16:uniqueId val="{0000000B-75A6-B34E-97E4-FB16B369B054}"/>
              </c:ext>
            </c:extLst>
          </c:dPt>
          <c:dPt>
            <c:idx val="6"/>
            <c:bubble3D val="0"/>
            <c:spPr>
              <a:solidFill>
                <a:srgbClr val="92D050"/>
              </a:solidFill>
              <a:ln w="19050">
                <a:solidFill>
                  <a:schemeClr val="lt1"/>
                </a:solidFill>
              </a:ln>
              <a:effectLst/>
            </c:spPr>
            <c:extLst>
              <c:ext xmlns:c16="http://schemas.microsoft.com/office/drawing/2014/chart" uri="{C3380CC4-5D6E-409C-BE32-E72D297353CC}">
                <c16:uniqueId val="{0000000D-75A6-B34E-97E4-FB16B369B054}"/>
              </c:ext>
            </c:extLst>
          </c:dPt>
          <c:dPt>
            <c:idx val="7"/>
            <c:bubble3D val="0"/>
            <c:spPr>
              <a:solidFill>
                <a:srgbClr val="92D050"/>
              </a:solidFill>
              <a:ln w="19050">
                <a:solidFill>
                  <a:schemeClr val="lt1"/>
                </a:solidFill>
              </a:ln>
              <a:effectLst/>
            </c:spPr>
            <c:extLst>
              <c:ext xmlns:c16="http://schemas.microsoft.com/office/drawing/2014/chart" uri="{C3380CC4-5D6E-409C-BE32-E72D297353CC}">
                <c16:uniqueId val="{0000000F-75A6-B34E-97E4-FB16B369B054}"/>
              </c:ext>
            </c:extLst>
          </c:dPt>
          <c:dLbls>
            <c:dLbl>
              <c:idx val="0"/>
              <c:tx>
                <c:rich>
                  <a:bodyPr/>
                  <a:lstStyle/>
                  <a:p>
                    <a:r>
                      <a:rPr lang="en-US">
                        <a:solidFill>
                          <a:schemeClr val="bg1"/>
                        </a:solidFill>
                      </a:rPr>
                      <a:t>Nick</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A6-B34E-97E4-FB16B369B054}"/>
                </c:ext>
              </c:extLst>
            </c:dLbl>
            <c:dLbl>
              <c:idx val="1"/>
              <c:tx>
                <c:rich>
                  <a:bodyPr/>
                  <a:lstStyle/>
                  <a:p>
                    <a:r>
                      <a:rPr lang="en-US">
                        <a:solidFill>
                          <a:schemeClr val="bg1"/>
                        </a:solidFill>
                      </a:rPr>
                      <a:t>Brittany</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A6-B34E-97E4-FB16B369B054}"/>
                </c:ext>
              </c:extLst>
            </c:dLbl>
            <c:dLbl>
              <c:idx val="2"/>
              <c:tx>
                <c:rich>
                  <a:bodyPr/>
                  <a:lstStyle/>
                  <a:p>
                    <a:r>
                      <a:rPr lang="en-US">
                        <a:solidFill>
                          <a:schemeClr val="bg1"/>
                        </a:solidFill>
                      </a:rPr>
                      <a:t>Daniel</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5A6-B34E-97E4-FB16B369B054}"/>
                </c:ext>
              </c:extLst>
            </c:dLbl>
            <c:dLbl>
              <c:idx val="3"/>
              <c:tx>
                <c:rich>
                  <a:bodyPr/>
                  <a:lstStyle/>
                  <a:p>
                    <a:r>
                      <a:rPr lang="en-US">
                        <a:solidFill>
                          <a:schemeClr val="bg1"/>
                        </a:solidFill>
                      </a:rPr>
                      <a:t>Jessica</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5A6-B34E-97E4-FB16B369B054}"/>
                </c:ext>
              </c:extLst>
            </c:dLbl>
            <c:dLbl>
              <c:idx val="4"/>
              <c:tx>
                <c:rich>
                  <a:bodyPr/>
                  <a:lstStyle/>
                  <a:p>
                    <a:r>
                      <a:rPr lang="en-US">
                        <a:solidFill>
                          <a:schemeClr val="bg1"/>
                        </a:solidFill>
                      </a:rPr>
                      <a:t>Paula</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5A6-B34E-97E4-FB16B369B054}"/>
                </c:ext>
              </c:extLst>
            </c:dLbl>
            <c:dLbl>
              <c:idx val="5"/>
              <c:tx>
                <c:rich>
                  <a:bodyPr/>
                  <a:lstStyle/>
                  <a:p>
                    <a:r>
                      <a:rPr lang="en-US">
                        <a:solidFill>
                          <a:schemeClr val="bg1"/>
                        </a:solidFill>
                      </a:rPr>
                      <a:t>Steven</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5A6-B34E-97E4-FB16B369B054}"/>
                </c:ext>
              </c:extLst>
            </c:dLbl>
            <c:dLbl>
              <c:idx val="6"/>
              <c:tx>
                <c:rich>
                  <a:bodyPr/>
                  <a:lstStyle/>
                  <a:p>
                    <a:r>
                      <a:rPr lang="en-US">
                        <a:solidFill>
                          <a:schemeClr val="bg1"/>
                        </a:solidFill>
                      </a:rPr>
                      <a:t>Alex</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5A6-B34E-97E4-FB16B369B054}"/>
                </c:ext>
              </c:extLst>
            </c:dLbl>
            <c:dLbl>
              <c:idx val="7"/>
              <c:tx>
                <c:rich>
                  <a:bodyPr/>
                  <a:lstStyle/>
                  <a:p>
                    <a:r>
                      <a:rPr lang="en-US">
                        <a:solidFill>
                          <a:schemeClr val="bg1"/>
                        </a:solidFill>
                      </a:rPr>
                      <a:t>Sharon</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5A6-B34E-97E4-FB16B369B054}"/>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Brittany </c:v>
                </c:pt>
                <c:pt idx="1">
                  <c:v>Nick</c:v>
                </c:pt>
                <c:pt idx="2">
                  <c:v>Daniel</c:v>
                </c:pt>
                <c:pt idx="3">
                  <c:v>Jessica</c:v>
                </c:pt>
                <c:pt idx="4">
                  <c:v>Paula</c:v>
                </c:pt>
                <c:pt idx="5">
                  <c:v>Steven</c:v>
                </c:pt>
                <c:pt idx="6">
                  <c:v>Alex</c:v>
                </c:pt>
                <c:pt idx="7">
                  <c:v>Sharon</c:v>
                </c:pt>
              </c:strCache>
            </c:strRef>
          </c:cat>
          <c:val>
            <c:numRef>
              <c:f>Sheet1!$B$2:$B$9</c:f>
              <c:numCache>
                <c:formatCode>General</c:formatCode>
                <c:ptCount val="8"/>
                <c:pt idx="0">
                  <c:v>1</c:v>
                </c:pt>
                <c:pt idx="1">
                  <c:v>1</c:v>
                </c:pt>
                <c:pt idx="2">
                  <c:v>2</c:v>
                </c:pt>
                <c:pt idx="3">
                  <c:v>2</c:v>
                </c:pt>
                <c:pt idx="4">
                  <c:v>1</c:v>
                </c:pt>
                <c:pt idx="5">
                  <c:v>1</c:v>
                </c:pt>
                <c:pt idx="6">
                  <c:v>1</c:v>
                </c:pt>
                <c:pt idx="7">
                  <c:v>1</c:v>
                </c:pt>
              </c:numCache>
            </c:numRef>
          </c:val>
          <c:extLst>
            <c:ext xmlns:c16="http://schemas.microsoft.com/office/drawing/2014/chart" uri="{C3380CC4-5D6E-409C-BE32-E72D297353CC}">
              <c16:uniqueId val="{00000010-75A6-B34E-97E4-FB16B369B05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a:ea typeface="+mn-ea"/>
                <a:cs typeface="+mn-cs"/>
              </a:defRPr>
            </a:pPr>
            <a:r>
              <a:rPr lang="en-US" sz="2400" dirty="0"/>
              <a:t>Rate (Verbalizations/Minute)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a:ea typeface="+mn-ea"/>
              <a:cs typeface="+mn-cs"/>
            </a:defRPr>
          </a:pPr>
          <a:endParaRPr lang="en-US"/>
        </a:p>
      </c:txPr>
    </c:title>
    <c:autoTitleDeleted val="0"/>
    <c:plotArea>
      <c:layout/>
      <c:barChart>
        <c:barDir val="col"/>
        <c:grouping val="clustered"/>
        <c:varyColors val="0"/>
        <c:ser>
          <c:idx val="0"/>
          <c:order val="0"/>
          <c:tx>
            <c:strRef>
              <c:f>Sheet1!$C$2</c:f>
              <c:strCache>
                <c:ptCount val="1"/>
                <c:pt idx="0">
                  <c:v>Rate (Verbalizations/Minute)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C29C-1D43-AB91-A4BFB8F50474}"/>
              </c:ext>
            </c:extLst>
          </c:dPt>
          <c:dPt>
            <c:idx val="1"/>
            <c:invertIfNegative val="0"/>
            <c:bubble3D val="0"/>
            <c:spPr>
              <a:solidFill>
                <a:srgbClr val="00B050"/>
              </a:solidFill>
              <a:ln>
                <a:noFill/>
              </a:ln>
              <a:effectLst/>
            </c:spPr>
            <c:extLst>
              <c:ext xmlns:c16="http://schemas.microsoft.com/office/drawing/2014/chart" uri="{C3380CC4-5D6E-409C-BE32-E72D297353CC}">
                <c16:uniqueId val="{00000003-C29C-1D43-AB91-A4BFB8F50474}"/>
              </c:ext>
            </c:extLst>
          </c:dPt>
          <c:dPt>
            <c:idx val="3"/>
            <c:invertIfNegative val="0"/>
            <c:bubble3D val="0"/>
            <c:spPr>
              <a:solidFill>
                <a:srgbClr val="00B050"/>
              </a:solidFill>
              <a:ln>
                <a:noFill/>
              </a:ln>
              <a:effectLst/>
            </c:spPr>
            <c:extLst>
              <c:ext xmlns:c16="http://schemas.microsoft.com/office/drawing/2014/chart" uri="{C3380CC4-5D6E-409C-BE32-E72D297353CC}">
                <c16:uniqueId val="{00000005-C29C-1D43-AB91-A4BFB8F50474}"/>
              </c:ext>
            </c:extLst>
          </c:dPt>
          <c:dPt>
            <c:idx val="5"/>
            <c:invertIfNegative val="0"/>
            <c:bubble3D val="0"/>
            <c:spPr>
              <a:solidFill>
                <a:srgbClr val="00B050"/>
              </a:solidFill>
              <a:ln>
                <a:noFill/>
              </a:ln>
              <a:effectLst/>
            </c:spPr>
            <c:extLst>
              <c:ext xmlns:c16="http://schemas.microsoft.com/office/drawing/2014/chart" uri="{C3380CC4-5D6E-409C-BE32-E72D297353CC}">
                <c16:uniqueId val="{00000007-C29C-1D43-AB91-A4BFB8F50474}"/>
              </c:ext>
            </c:extLst>
          </c:dPt>
          <c:cat>
            <c:multiLvlStrRef>
              <c:f>Sheet1!$A$3:$B$8</c:f>
              <c:multiLvlStrCache>
                <c:ptCount val="6"/>
                <c:lvl>
                  <c:pt idx="0">
                    <c:v>Baseline</c:v>
                  </c:pt>
                  <c:pt idx="1">
                    <c:v>Dialogic</c:v>
                  </c:pt>
                  <c:pt idx="2">
                    <c:v>Baseline </c:v>
                  </c:pt>
                  <c:pt idx="3">
                    <c:v>Dialogic</c:v>
                  </c:pt>
                  <c:pt idx="4">
                    <c:v>Baseline </c:v>
                  </c:pt>
                  <c:pt idx="5">
                    <c:v>Dialogic</c:v>
                  </c:pt>
                </c:lvl>
                <c:lvl>
                  <c:pt idx="0">
                    <c:v>Nick </c:v>
                  </c:pt>
                  <c:pt idx="2">
                    <c:v>Alan</c:v>
                  </c:pt>
                  <c:pt idx="4">
                    <c:v>Frances</c:v>
                  </c:pt>
                </c:lvl>
              </c:multiLvlStrCache>
            </c:multiLvlStrRef>
          </c:cat>
          <c:val>
            <c:numRef>
              <c:f>Sheet1!$C$3:$C$8</c:f>
              <c:numCache>
                <c:formatCode>General</c:formatCode>
                <c:ptCount val="6"/>
                <c:pt idx="0">
                  <c:v>0.95</c:v>
                </c:pt>
                <c:pt idx="1">
                  <c:v>3.18</c:v>
                </c:pt>
                <c:pt idx="2">
                  <c:v>0.11</c:v>
                </c:pt>
                <c:pt idx="3">
                  <c:v>2.4500000000000002</c:v>
                </c:pt>
                <c:pt idx="4">
                  <c:v>0.32</c:v>
                </c:pt>
                <c:pt idx="5">
                  <c:v>1.56</c:v>
                </c:pt>
              </c:numCache>
            </c:numRef>
          </c:val>
          <c:extLst>
            <c:ext xmlns:c16="http://schemas.microsoft.com/office/drawing/2014/chart" uri="{C3380CC4-5D6E-409C-BE32-E72D297353CC}">
              <c16:uniqueId val="{00000008-C29C-1D43-AB91-A4BFB8F50474}"/>
            </c:ext>
          </c:extLst>
        </c:ser>
        <c:dLbls>
          <c:showLegendKey val="0"/>
          <c:showVal val="0"/>
          <c:showCatName val="0"/>
          <c:showSerName val="0"/>
          <c:showPercent val="0"/>
          <c:showBubbleSize val="0"/>
        </c:dLbls>
        <c:gapWidth val="219"/>
        <c:overlap val="-27"/>
        <c:axId val="663874144"/>
        <c:axId val="663012240"/>
      </c:barChart>
      <c:catAx>
        <c:axId val="66387414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a:ea typeface="+mn-ea"/>
                    <a:cs typeface="+mn-cs"/>
                  </a:defRPr>
                </a:pPr>
                <a:r>
                  <a:rPr lang="en-US" sz="2400"/>
                  <a:t>Session</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Times New Roman"/>
                <a:ea typeface="+mn-ea"/>
                <a:cs typeface="+mn-cs"/>
              </a:defRPr>
            </a:pPr>
            <a:endParaRPr lang="en-US"/>
          </a:p>
        </c:txPr>
        <c:crossAx val="663012240"/>
        <c:crosses val="autoZero"/>
        <c:auto val="1"/>
        <c:lblAlgn val="ctr"/>
        <c:lblOffset val="100"/>
        <c:noMultiLvlLbl val="0"/>
      </c:catAx>
      <c:valAx>
        <c:axId val="663012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a:ea typeface="+mn-ea"/>
                    <a:cs typeface="+mn-cs"/>
                  </a:defRPr>
                </a:pPr>
                <a:r>
                  <a:rPr lang="en-US" sz="2400"/>
                  <a:t>Rate (Verbalization/Minute)</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Times New Roman"/>
                <a:ea typeface="+mn-ea"/>
                <a:cs typeface="+mn-cs"/>
              </a:defRPr>
            </a:pPr>
            <a:endParaRPr lang="en-US"/>
          </a:p>
        </c:txPr>
        <c:crossAx val="663874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21289963"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2286000" y="3714750"/>
            <a:ext cx="33013650" cy="18570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3759200" y="23523575"/>
            <a:ext cx="30067251" cy="22285325"/>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47039213"/>
            <a:ext cx="16287749" cy="24765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312668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a:t>
            </a:fld>
            <a:endParaRPr lang="en-US" sz="1200" b="0" i="0" u="none">
              <a:solidFill>
                <a:srgbClr val="000000"/>
              </a:solidFill>
              <a:latin typeface="Times New Roman"/>
              <a:ea typeface="Times New Roman"/>
              <a:cs typeface="Times New Roman"/>
              <a:sym typeface="Times New Roman"/>
            </a:endParaRPr>
          </a:p>
        </p:txBody>
      </p:sp>
      <p:sp>
        <p:nvSpPr>
          <p:cNvPr id="86" name="Shape 86"/>
          <p:cNvSpPr>
            <a:spLocks noGrp="1" noRot="1" noChangeAspect="1"/>
          </p:cNvSpPr>
          <p:nvPr>
            <p:ph type="sldImg" idx="2"/>
          </p:nvPr>
        </p:nvSpPr>
        <p:spPr>
          <a:xfrm>
            <a:off x="2286000" y="3714750"/>
            <a:ext cx="33013650" cy="1857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3759200" y="23523575"/>
            <a:ext cx="30067251" cy="22285325"/>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268062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a:off x="3840163" y="8321278"/>
            <a:ext cx="43526075" cy="1728192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840164" y="8947548"/>
            <a:ext cx="43526075" cy="6174581"/>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80" name="Shape 80"/>
          <p:cNvSpPr txBox="1">
            <a:spLocks noGrp="1"/>
          </p:cNvSpPr>
          <p:nvPr>
            <p:ph type="subTitle" idx="1"/>
          </p:nvPr>
        </p:nvSpPr>
        <p:spPr>
          <a:xfrm>
            <a:off x="7680326" y="16322279"/>
            <a:ext cx="35845751" cy="7360444"/>
          </a:xfrm>
          <a:prstGeom prst="rect">
            <a:avLst/>
          </a:prstGeom>
          <a:noFill/>
          <a:ln>
            <a:noFill/>
          </a:ln>
        </p:spPr>
        <p:txBody>
          <a:bodyPr wrap="square" lIns="91425" tIns="91425" rIns="91425" bIns="91425" anchor="t" anchorCtr="0"/>
          <a:lstStyle>
            <a:lvl1pPr marL="0" marR="0" lvl="0" indent="0" algn="ctr" rtl="0">
              <a:spcBef>
                <a:spcPts val="3580"/>
              </a:spcBef>
              <a:spcAft>
                <a:spcPts val="0"/>
              </a:spcAft>
              <a:buClr>
                <a:schemeClr val="dk1"/>
              </a:buClr>
              <a:buFont typeface="Arial Narrow"/>
              <a:buNone/>
              <a:defRPr sz="17900" b="0" i="0" u="none" strike="noStrike" cap="none">
                <a:solidFill>
                  <a:schemeClr val="dk1"/>
                </a:solidFill>
                <a:latin typeface="Arial Narrow"/>
                <a:ea typeface="Arial Narrow"/>
                <a:cs typeface="Arial Narrow"/>
                <a:sym typeface="Arial Narrow"/>
              </a:defRPr>
            </a:lvl1pPr>
            <a:lvl2pPr marL="457200" marR="0" lvl="1" indent="0" algn="ctr" rtl="0">
              <a:spcBef>
                <a:spcPts val="3140"/>
              </a:spcBef>
              <a:spcAft>
                <a:spcPts val="0"/>
              </a:spcAft>
              <a:buClr>
                <a:schemeClr val="dk1"/>
              </a:buClr>
              <a:buFont typeface="Times New Roman"/>
              <a:buNone/>
              <a:defRPr sz="157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2680"/>
              </a:spcBef>
              <a:spcAft>
                <a:spcPts val="0"/>
              </a:spcAft>
              <a:buClr>
                <a:schemeClr val="dk1"/>
              </a:buClr>
              <a:buFont typeface="Times New Roman"/>
              <a:buNone/>
              <a:defRPr sz="134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rot="5400000">
            <a:off x="30404197" y="8641160"/>
            <a:ext cx="23043356" cy="10880725"/>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1" name="Shape 21"/>
          <p:cNvSpPr txBox="1">
            <a:spLocks noGrp="1"/>
          </p:cNvSpPr>
          <p:nvPr>
            <p:ph type="body" idx="1"/>
          </p:nvPr>
        </p:nvSpPr>
        <p:spPr>
          <a:xfrm rot="5400000">
            <a:off x="8564960" y="-2164953"/>
            <a:ext cx="23043356" cy="32492949"/>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7" name="Shape 27"/>
          <p:cNvSpPr txBox="1">
            <a:spLocks noGrp="1"/>
          </p:cNvSpPr>
          <p:nvPr>
            <p:ph type="body" idx="1"/>
          </p:nvPr>
        </p:nvSpPr>
        <p:spPr>
          <a:xfrm rot="5400000">
            <a:off x="16962239" y="-4800799"/>
            <a:ext cx="17281922" cy="43526075"/>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8" name="Shape 28"/>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0036175" y="20162044"/>
            <a:ext cx="30724474" cy="238125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33" name="Shape 33"/>
          <p:cNvSpPr>
            <a:spLocks noGrp="1"/>
          </p:cNvSpPr>
          <p:nvPr>
            <p:ph type="pic" idx="2"/>
          </p:nvPr>
        </p:nvSpPr>
        <p:spPr>
          <a:xfrm>
            <a:off x="10036175" y="2574132"/>
            <a:ext cx="30724474" cy="17281922"/>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Narrow"/>
              <a:buNone/>
              <a:defRPr sz="3200" b="0" i="0" u="none" strike="noStrike" cap="none">
                <a:solidFill>
                  <a:schemeClr val="dk1"/>
                </a:solidFill>
                <a:latin typeface="Arial Narrow"/>
                <a:ea typeface="Arial Narrow"/>
                <a:cs typeface="Arial Narrow"/>
                <a:sym typeface="Arial Narrow"/>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body" idx="1"/>
          </p:nvPr>
        </p:nvSpPr>
        <p:spPr>
          <a:xfrm>
            <a:off x="10036175" y="22543294"/>
            <a:ext cx="30724474" cy="3380185"/>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560638" y="1146572"/>
            <a:ext cx="16846550" cy="4880372"/>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Shape 40"/>
          <p:cNvSpPr txBox="1">
            <a:spLocks noGrp="1"/>
          </p:cNvSpPr>
          <p:nvPr>
            <p:ph type="body" idx="1"/>
          </p:nvPr>
        </p:nvSpPr>
        <p:spPr>
          <a:xfrm>
            <a:off x="20019964" y="1146572"/>
            <a:ext cx="28625799" cy="24582834"/>
          </a:xfrm>
          <a:prstGeom prst="rect">
            <a:avLst/>
          </a:prstGeom>
          <a:noFill/>
          <a:ln>
            <a:noFill/>
          </a:ln>
        </p:spPr>
        <p:txBody>
          <a:bodyPr wrap="square" lIns="91425" tIns="91425" rIns="91425" bIns="91425" anchor="t" anchorCtr="0"/>
          <a:lstStyle>
            <a:lvl1pPr marL="1920875" marR="0" lvl="0" indent="-1717675" algn="l" rtl="0">
              <a:spcBef>
                <a:spcPts val="640"/>
              </a:spcBef>
              <a:spcAft>
                <a:spcPts val="0"/>
              </a:spcAft>
              <a:buClr>
                <a:schemeClr val="dk1"/>
              </a:buClr>
              <a:buSzPct val="100000"/>
              <a:buFont typeface="Arial Narrow"/>
              <a:buChar char="•"/>
              <a:defRPr sz="3200" b="0" i="0" u="none" strike="noStrike" cap="none">
                <a:solidFill>
                  <a:schemeClr val="dk1"/>
                </a:solidFill>
                <a:latin typeface="Arial Narrow"/>
                <a:ea typeface="Arial Narrow"/>
                <a:cs typeface="Arial Narrow"/>
                <a:sym typeface="Arial Narrow"/>
              </a:defRPr>
            </a:lvl1pPr>
            <a:lvl2pPr marL="4160838" marR="0" lvl="1" indent="-1430337"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6400800" marR="0" lvl="2" indent="-11303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8961438" marR="0" lvl="3" indent="-1163638"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1522075" marR="0" lvl="4"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11979275" marR="0" lvl="5"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12436475" marR="0" lvl="6"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12893675" marR="0" lvl="7"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13350875" marR="0" lvl="8"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body" idx="2"/>
          </p:nvPr>
        </p:nvSpPr>
        <p:spPr>
          <a:xfrm>
            <a:off x="2560638" y="6026943"/>
            <a:ext cx="16846550" cy="197024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42" name="Shape 4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7" name="Shape 47"/>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2560638" y="1153716"/>
            <a:ext cx="46085126"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1"/>
          </p:nvPr>
        </p:nvSpPr>
        <p:spPr>
          <a:xfrm>
            <a:off x="2560638" y="6447235"/>
            <a:ext cx="22625050" cy="268724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2"/>
          </p:nvPr>
        </p:nvSpPr>
        <p:spPr>
          <a:xfrm>
            <a:off x="2560638" y="9134476"/>
            <a:ext cx="22625050" cy="16594931"/>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body" idx="3"/>
          </p:nvPr>
        </p:nvSpPr>
        <p:spPr>
          <a:xfrm>
            <a:off x="26012776" y="6447235"/>
            <a:ext cx="22632987" cy="268724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4"/>
          </p:nvPr>
        </p:nvSpPr>
        <p:spPr>
          <a:xfrm>
            <a:off x="26012776" y="9134476"/>
            <a:ext cx="22632987" cy="16594931"/>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1" name="Shape 61"/>
          <p:cNvSpPr txBox="1">
            <a:spLocks noGrp="1"/>
          </p:cNvSpPr>
          <p:nvPr>
            <p:ph type="body" idx="1"/>
          </p:nvPr>
        </p:nvSpPr>
        <p:spPr>
          <a:xfrm>
            <a:off x="3840164" y="8321278"/>
            <a:ext cx="21686837" cy="1728192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body" idx="2"/>
          </p:nvPr>
        </p:nvSpPr>
        <p:spPr>
          <a:xfrm>
            <a:off x="25679401" y="8321278"/>
            <a:ext cx="21686839" cy="1728192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044951" y="18509456"/>
            <a:ext cx="43526075" cy="5719763"/>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044951" y="12208669"/>
            <a:ext cx="43526075" cy="6300788"/>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Narrow"/>
              <a:buNone/>
              <a:defRPr sz="2000" b="0" i="0" u="none" strike="noStrike" cap="none">
                <a:solidFill>
                  <a:schemeClr val="dk1"/>
                </a:solidFill>
                <a:latin typeface="Arial Narrow"/>
                <a:ea typeface="Arial Narrow"/>
                <a:cs typeface="Arial Narrow"/>
                <a:sym typeface="Arial Narrow"/>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3840163" y="8321278"/>
            <a:ext cx="43526075" cy="1728192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arch.ebscohost.com/login.aspx?direct=true&amp;db=eric&amp;AN=ED547062&amp;site=ehost-live&amp;scope=site" TargetMode="External"/><Relationship Id="rId3" Type="http://schemas.openxmlformats.org/officeDocument/2006/relationships/image" Target="../media/image1.png"/><Relationship Id="rId7" Type="http://schemas.openxmlformats.org/officeDocument/2006/relationships/hyperlink" Target="http://web.a.ebscohost.com.proxy.longwood.edu/ehost/pdfviewer/pdfviewer?vid=4&amp;sid=ef1074fb-6ae9-448e-8f38-00219d092792%40sdc-v-sessmgr0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eb.b.ebscohost.com.proxy.longwood.edu/ehost/pdfviewer/pdfviewer?vid=23&amp;sid=77e4b599-267f-4da6-8fcc-fb53132466cc@pdc-v-sessmgr02" TargetMode="External"/><Relationship Id="rId5" Type="http://schemas.openxmlformats.org/officeDocument/2006/relationships/hyperlink" Target="http://dx.doi.org.proxy.longwood.edu/10.1080/1045988X.2012.672347" TargetMode="External"/><Relationship Id="rId10" Type="http://schemas.openxmlformats.org/officeDocument/2006/relationships/chart" Target="../charts/chart2.xml"/><Relationship Id="rId4" Type="http://schemas.openxmlformats.org/officeDocument/2006/relationships/hyperlink" Target="https://ies.ed.gov/ncee/wwc/"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100385" y="692870"/>
            <a:ext cx="51206400" cy="1920875"/>
          </a:xfrm>
          <a:prstGeom prst="rect">
            <a:avLst/>
          </a:prstGeom>
          <a:noFill/>
          <a:ln>
            <a:noFill/>
          </a:ln>
        </p:spPr>
        <p:txBody>
          <a:bodyPr wrap="square" lIns="91425" tIns="45700" rIns="91425" bIns="45700" anchor="t" anchorCtr="0">
            <a:noAutofit/>
          </a:bodyPr>
          <a:lstStyle/>
          <a:p>
            <a:pPr algn="ctr">
              <a:buClr>
                <a:schemeClr val="dk1"/>
              </a:buClr>
              <a:buSzPct val="25000"/>
            </a:pPr>
            <a:r>
              <a:rPr lang="en-US" sz="10000" b="1" dirty="0">
                <a:solidFill>
                  <a:schemeClr val="dk1"/>
                </a:solidFill>
                <a:latin typeface="Times New Roman" panose="02020603050405020304" pitchFamily="18" charset="0"/>
                <a:ea typeface="Arial Narrow"/>
                <a:cs typeface="Times New Roman" panose="02020603050405020304" pitchFamily="18" charset="0"/>
                <a:sym typeface="Arial Narrow"/>
              </a:rPr>
              <a:t>RECALL: A Dialogic Reading Approach for Students with Autism Spectrum Disorder</a:t>
            </a:r>
          </a:p>
        </p:txBody>
      </p:sp>
      <p:sp>
        <p:nvSpPr>
          <p:cNvPr id="91" name="Shape 91"/>
          <p:cNvSpPr txBox="1"/>
          <p:nvPr/>
        </p:nvSpPr>
        <p:spPr>
          <a:xfrm>
            <a:off x="4911485" y="11544760"/>
            <a:ext cx="6123214" cy="823911"/>
          </a:xfrm>
          <a:prstGeom prst="rect">
            <a:avLst/>
          </a:prstGeom>
          <a:noFill/>
          <a:ln>
            <a:noFill/>
          </a:ln>
        </p:spPr>
        <p:txBody>
          <a:bodyPr wrap="square" lIns="91425" tIns="45700" rIns="91425" bIns="45700" anchor="t" anchorCtr="0">
            <a:noAutofit/>
          </a:bodyPr>
          <a:lstStyle/>
          <a:p>
            <a:pPr algn="ctr">
              <a:buClr>
                <a:schemeClr val="dk1"/>
              </a:buClr>
              <a:buSzPct val="25000"/>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Background/lit review </a:t>
            </a:r>
          </a:p>
        </p:txBody>
      </p:sp>
      <p:graphicFrame>
        <p:nvGraphicFramePr>
          <p:cNvPr id="92" name="Shape 92"/>
          <p:cNvGraphicFramePr/>
          <p:nvPr>
            <p:extLst>
              <p:ext uri="{D42A27DB-BD31-4B8C-83A1-F6EECF244321}">
                <p14:modId xmlns:p14="http://schemas.microsoft.com/office/powerpoint/2010/main" val="2689088317"/>
              </p:ext>
            </p:extLst>
          </p:nvPr>
        </p:nvGraphicFramePr>
        <p:xfrm>
          <a:off x="1102392" y="12480358"/>
          <a:ext cx="14137608" cy="13914224"/>
        </p:xfrm>
        <a:graphic>
          <a:graphicData uri="http://schemas.openxmlformats.org/drawingml/2006/table">
            <a:tbl>
              <a:tblPr>
                <a:noFill/>
                <a:tableStyleId>{D9102C7C-37B5-40EF-8828-031EC5E7EFDD}</a:tableStyleId>
              </a:tblPr>
              <a:tblGrid>
                <a:gridCol w="14137608">
                  <a:extLst>
                    <a:ext uri="{9D8B030D-6E8A-4147-A177-3AD203B41FA5}">
                      <a16:colId xmlns:a16="http://schemas.microsoft.com/office/drawing/2014/main" val="20000"/>
                    </a:ext>
                  </a:extLst>
                </a:gridCol>
              </a:tblGrid>
              <a:tr h="7751551">
                <a:tc>
                  <a:txBody>
                    <a:bodyPr/>
                    <a:lstStyle/>
                    <a:p>
                      <a:pPr marL="347662" marR="0" lvl="0" indent="-347662" algn="l" rtl="0">
                        <a:lnSpc>
                          <a:spcPct val="100000"/>
                        </a:lnSpc>
                        <a:spcBef>
                          <a:spcPts val="0"/>
                        </a:spcBef>
                        <a:spcAft>
                          <a:spcPts val="0"/>
                        </a:spcAft>
                        <a:buClr>
                          <a:srgbClr val="000066"/>
                        </a:buClr>
                        <a:buSzPct val="100000"/>
                        <a:buFont typeface="Times New Roman"/>
                        <a:buChar char="•"/>
                      </a:pPr>
                      <a:r>
                        <a:rPr lang="en-US" sz="28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ASD is a complicated disorder and there are several different causes of ASD, including genetic predispositions, abnormal brain chemistry and development, pregnancy complications, and environmental factors </a:t>
                      </a:r>
                      <a:r>
                        <a:rPr lang="it" sz="28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(Gargiulo &amp; Bouck, 2017, pp. 336-337)</a:t>
                      </a:r>
                      <a:r>
                        <a:rPr lang="en-US" sz="28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ASD has a range of severities and symptoms can differ from child to child. Symptoms include repetitive behaviors, internalizing emotions, poor social-emotional behaviors, and intense response to stimuli. Just because someone has ASD does not make them any less capable than others. Dialogic Reading is a shared reading approach that is a basic program for developing reading, writing, and oral skills for typically developing students. This approach is a series of questions and prompts that allow students to further engage in their literature. Although it is mainly used to benefit English skills, it can also be used to enhance cognition and math skills. This approach uses the CROWD acronym to lay out its objectives. The C stands for completion and is a basic question and answer session after the student completes their book. The R stands for recall in which the child can answer the questions more in-depth with more than a single word. The O stands for open-ended and this section utilizes the pictures in the book by having students explain the story by using context clues found in the images. The W represents “</a:t>
                      </a:r>
                      <a:r>
                        <a:rPr lang="en-US" sz="2800" b="0" i="0" u="none" strike="noStrike" cap="none" dirty="0" err="1">
                          <a:solidFill>
                            <a:srgbClr val="000000"/>
                          </a:solidFill>
                          <a:effectLst/>
                          <a:latin typeface="Times New Roman" panose="02020603050405020304" pitchFamily="18" charset="0"/>
                          <a:ea typeface="Arial"/>
                          <a:cs typeface="Times New Roman" panose="02020603050405020304" pitchFamily="18" charset="0"/>
                          <a:sym typeface="Arial"/>
                        </a:rPr>
                        <a:t>Wh</a:t>
                      </a:r>
                      <a:r>
                        <a:rPr lang="en-US" sz="28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questions such as who, what, when, where, why, and how. These questions allow the student to identify with the characters on a deeper level. Lastly, D stands for distancing. This technique is where the teachers have the students relate the story to their personal lives (Dialogic Reading, 2007). RECALL is an altered dialogic reading approach for students with ASD that has the same basic principles as dialogic reading. This system includes four additional prompts including emotion identification, secure attention, intentional pause, and initiation. Emotion identification requires students to identify how characters in the story are feeling. Secure attention is used to enhance joint attention in the story. Intentional pause is used to promote initiation by pausing and looking at the student expectantly to encourage them to initiate a response. These four additional prompts, along with the CROWD prompts found in dialogic reading are used to not only develop learning and literacy skills, but also to develop other skills, such as social/ emotional skills, that students with ASD may have trouble developing on their own (</a:t>
                      </a:r>
                      <a:r>
                        <a:rPr lang="en-US" sz="2800" b="0" i="0" u="none" strike="noStrike" cap="none" dirty="0" err="1">
                          <a:solidFill>
                            <a:srgbClr val="000000"/>
                          </a:solidFill>
                          <a:effectLst/>
                          <a:latin typeface="Times New Roman" panose="02020603050405020304" pitchFamily="18" charset="0"/>
                          <a:ea typeface="Arial"/>
                          <a:cs typeface="Times New Roman" panose="02020603050405020304" pitchFamily="18" charset="0"/>
                          <a:sym typeface="Arial"/>
                        </a:rPr>
                        <a:t>Whalon</a:t>
                      </a:r>
                      <a:r>
                        <a:rPr lang="en-US" sz="28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Delano, &amp; Hanline, 2013). </a:t>
                      </a:r>
                      <a:endParaRPr lang="en-US" sz="28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txBody>
                  <a:tcPr marL="91425" marR="91425" marT="45700" marB="457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874664">
                <a:tc>
                  <a:txBody>
                    <a:bodyPr/>
                    <a:lstStyle/>
                    <a:p>
                      <a:pPr marL="0" marR="0" lvl="0" indent="0" algn="l" rtl="0">
                        <a:spcBef>
                          <a:spcPts val="0"/>
                        </a:spcBef>
                        <a:buSzPct val="25000"/>
                        <a:buNone/>
                      </a:pPr>
                      <a:endParaRPr sz="1800" dirty="0">
                        <a:solidFill>
                          <a:schemeClr val="dk1"/>
                        </a:solidFill>
                        <a:latin typeface="Arial Narrow"/>
                        <a:ea typeface="Arial Narrow"/>
                        <a:cs typeface="Arial Narrow"/>
                        <a:sym typeface="Arial Narrow"/>
                      </a:endParaRPr>
                    </a:p>
                  </a:txBody>
                  <a:tcPr marL="91425" marR="91425" marT="45700" marB="457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96" name="Shape 96"/>
          <p:cNvGraphicFramePr/>
          <p:nvPr>
            <p:extLst>
              <p:ext uri="{D42A27DB-BD31-4B8C-83A1-F6EECF244321}">
                <p14:modId xmlns:p14="http://schemas.microsoft.com/office/powerpoint/2010/main" val="3838401332"/>
              </p:ext>
            </p:extLst>
          </p:nvPr>
        </p:nvGraphicFramePr>
        <p:xfrm>
          <a:off x="1160796" y="24067914"/>
          <a:ext cx="14020800" cy="4876710"/>
        </p:xfrm>
        <a:graphic>
          <a:graphicData uri="http://schemas.openxmlformats.org/drawingml/2006/table">
            <a:tbl>
              <a:tblPr>
                <a:noFill/>
                <a:tableStyleId>{D9102C7C-37B5-40EF-8828-031EC5E7EFDD}</a:tableStyleId>
              </a:tblPr>
              <a:tblGrid>
                <a:gridCol w="14020800">
                  <a:extLst>
                    <a:ext uri="{9D8B030D-6E8A-4147-A177-3AD203B41FA5}">
                      <a16:colId xmlns:a16="http://schemas.microsoft.com/office/drawing/2014/main" val="20000"/>
                    </a:ext>
                  </a:extLst>
                </a:gridCol>
              </a:tblGrid>
              <a:tr h="3255564">
                <a:tc>
                  <a:txBody>
                    <a:bodyPr/>
                    <a:lstStyle/>
                    <a:p>
                      <a:pPr marL="0" marR="0" lvl="0" indent="0" algn="ctr" rtl="0">
                        <a:lnSpc>
                          <a:spcPct val="100000"/>
                        </a:lnSpc>
                        <a:spcBef>
                          <a:spcPts val="0"/>
                        </a:spcBef>
                        <a:spcAft>
                          <a:spcPts val="0"/>
                        </a:spcAft>
                        <a:buClr>
                          <a:srgbClr val="000066"/>
                        </a:buClr>
                        <a:buSzPct val="100000"/>
                        <a:buFont typeface="Times New Roman"/>
                        <a:buNone/>
                      </a:pPr>
                      <a:r>
                        <a:rPr lang="en-US" sz="4800" b="1" i="0" u="none" dirty="0">
                          <a:solidFill>
                            <a:schemeClr val="dk1"/>
                          </a:solidFill>
                          <a:latin typeface="Times New Roman"/>
                          <a:ea typeface="Times New Roman"/>
                          <a:cs typeface="Times New Roman"/>
                          <a:sym typeface="Times New Roman"/>
                        </a:rPr>
                        <a:t>Method</a:t>
                      </a:r>
                    </a:p>
                    <a:p>
                      <a:pPr rtl="0" fontAlgn="base"/>
                      <a:r>
                        <a:rPr lang="en-US" sz="2800" b="1" i="0" u="none" strike="noStrike" cap="none" dirty="0">
                          <a:solidFill>
                            <a:srgbClr val="000000"/>
                          </a:solidFill>
                          <a:effectLst/>
                          <a:latin typeface="Times" pitchFamily="2" charset="0"/>
                          <a:ea typeface="Arial"/>
                          <a:cs typeface="Arial"/>
                          <a:sym typeface="Arial"/>
                        </a:rPr>
                        <a:t>Method</a:t>
                      </a:r>
                      <a:r>
                        <a:rPr lang="en-US" sz="2800" b="0" i="0" u="none" strike="noStrike" cap="none" dirty="0">
                          <a:solidFill>
                            <a:srgbClr val="000000"/>
                          </a:solidFill>
                          <a:effectLst/>
                          <a:latin typeface="Times" pitchFamily="2" charset="0"/>
                          <a:ea typeface="Arial"/>
                          <a:cs typeface="Arial"/>
                          <a:sym typeface="Arial"/>
                        </a:rPr>
                        <a:t>​</a:t>
                      </a:r>
                    </a:p>
                    <a:p>
                      <a:pPr marL="457200" indent="-457200" rtl="0" fontAlgn="base">
                        <a:buFont typeface="Arial" panose="020B0604020202020204" pitchFamily="34" charset="0"/>
                        <a:buChar char="•"/>
                      </a:pPr>
                      <a:r>
                        <a:rPr lang="en-US" sz="2800" b="0" i="0" u="none" strike="noStrike" cap="none" dirty="0">
                          <a:solidFill>
                            <a:srgbClr val="000000"/>
                          </a:solidFill>
                          <a:effectLst/>
                          <a:latin typeface="Times" pitchFamily="2" charset="0"/>
                          <a:ea typeface="Arial"/>
                          <a:cs typeface="Arial"/>
                          <a:sym typeface="Arial"/>
                        </a:rPr>
                        <a:t>What is the effect of the RECALL approach for children with Autism Spectrum Disorder?​</a:t>
                      </a:r>
                    </a:p>
                    <a:p>
                      <a:pPr marL="457200" indent="-457200" rtl="0" fontAlgn="base">
                        <a:buFont typeface="Arial" panose="020B0604020202020204" pitchFamily="34" charset="0"/>
                        <a:buChar char="•"/>
                      </a:pPr>
                      <a:r>
                        <a:rPr lang="en-US" sz="2800" b="0" i="0" u="none" strike="noStrike" cap="none" dirty="0">
                          <a:solidFill>
                            <a:srgbClr val="000000"/>
                          </a:solidFill>
                          <a:effectLst/>
                          <a:latin typeface="Times" pitchFamily="2" charset="0"/>
                          <a:ea typeface="Arial"/>
                          <a:cs typeface="Arial"/>
                          <a:sym typeface="Arial"/>
                        </a:rPr>
                        <a:t>Students in the younger elementary school years with Autism Spectrum Disorder will greatly benefit from the use of RECALL in the classroom.​</a:t>
                      </a:r>
                    </a:p>
                    <a:p>
                      <a:pPr marL="457200" indent="-457200" rtl="0" fontAlgn="base">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“A Rationale and Strategy for Adapting Dialogic Reading for Children With Autism Spectrum Disorder: RECALL”</a:t>
                      </a:r>
                    </a:p>
                    <a:p>
                      <a:pPr marL="457200" indent="-457200" rtl="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“Promoting Active Participation in Book Reading for Preschoolers with Autism Spectrum Disorder: A Preliminary Study,”</a:t>
                      </a:r>
                      <a:endParaRPr lang="en-US" sz="2800" b="0" i="0" u="none" strike="noStrike" cap="none" dirty="0">
                        <a:solidFill>
                          <a:srgbClr val="000000"/>
                        </a:solidFill>
                        <a:effectLst/>
                        <a:latin typeface="Times" pitchFamily="2" charset="0"/>
                        <a:ea typeface="Arial"/>
                        <a:cs typeface="Arial"/>
                        <a:sym typeface="Arial"/>
                      </a:endParaRPr>
                    </a:p>
                    <a:p>
                      <a:pPr rtl="0" fontAlgn="base"/>
                      <a:r>
                        <a:rPr lang="en-US" sz="1400" b="0" i="0" u="none" strike="noStrike" cap="none" dirty="0">
                          <a:solidFill>
                            <a:srgbClr val="000000"/>
                          </a:solidFill>
                          <a:effectLst/>
                          <a:latin typeface="Arial"/>
                          <a:ea typeface="Arial"/>
                          <a:cs typeface="Arial"/>
                          <a:sym typeface="Arial"/>
                        </a:rPr>
                        <a:t>​</a:t>
                      </a:r>
                    </a:p>
                    <a:p>
                      <a:pPr marL="0" marR="0" lvl="0" indent="0" algn="l" rtl="0">
                        <a:spcBef>
                          <a:spcPts val="0"/>
                        </a:spcBef>
                        <a:buSzPct val="25000"/>
                        <a:buNone/>
                      </a:pPr>
                      <a:endParaRPr sz="2800" b="0" i="0" u="none" dirty="0">
                        <a:solidFill>
                          <a:schemeClr val="dk1"/>
                        </a:solidFill>
                        <a:latin typeface="Times New Roman"/>
                        <a:ea typeface="Times New Roman"/>
                        <a:cs typeface="Times New Roman"/>
                        <a:sym typeface="Times New Roman"/>
                      </a:endParaRPr>
                    </a:p>
                  </a:txBody>
                  <a:tcPr marL="91375" marR="91375" marT="45675" marB="4567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pSp>
        <p:nvGrpSpPr>
          <p:cNvPr id="97" name="Shape 97"/>
          <p:cNvGrpSpPr/>
          <p:nvPr/>
        </p:nvGrpSpPr>
        <p:grpSpPr>
          <a:xfrm>
            <a:off x="1510226" y="5933761"/>
            <a:ext cx="13601700" cy="3711814"/>
            <a:chOff x="1981200" y="7828524"/>
            <a:chExt cx="14554200" cy="1717113"/>
          </a:xfrm>
        </p:grpSpPr>
        <p:sp>
          <p:nvSpPr>
            <p:cNvPr id="98" name="Shape 98"/>
            <p:cNvSpPr txBox="1"/>
            <p:nvPr/>
          </p:nvSpPr>
          <p:spPr>
            <a:xfrm>
              <a:off x="1981200" y="8251024"/>
              <a:ext cx="14554200" cy="1294613"/>
            </a:xfrm>
            <a:prstGeom prst="rect">
              <a:avLst/>
            </a:prstGeom>
            <a:noFill/>
            <a:ln>
              <a:noFill/>
            </a:ln>
          </p:spPr>
          <p:txBody>
            <a:bodyPr wrap="square" lIns="91425" tIns="45700" rIns="91425" bIns="45700" anchor="t" anchorCtr="0">
              <a:noAutofit/>
            </a:bodyPr>
            <a:lstStyle/>
            <a:p>
              <a:pPr>
                <a:buClr>
                  <a:schemeClr val="dk1"/>
                </a:buClr>
                <a:buSzPct val="25000"/>
              </a:pPr>
              <a:r>
                <a:rPr lang="en-US" sz="2800" dirty="0">
                  <a:solidFill>
                    <a:schemeClr val="dk1"/>
                  </a:solidFill>
                  <a:latin typeface="Times New Roman" panose="02020603050405020304" pitchFamily="18" charset="0"/>
                  <a:ea typeface="Times New Roman"/>
                  <a:cs typeface="Times New Roman" panose="02020603050405020304" pitchFamily="18" charset="0"/>
                  <a:sym typeface="Times New Roman"/>
                </a:rPr>
                <a:t>In this project, we focused on the effects of RECALL, or Reading to Engage Children with Autism in Language and Learning, on students with Autism Spectrum Disorder. We accomplished this by reviewing professional or peer-reviewed articles. Through our research, we have found that, more specifically, younger students in elementary school grades have been shown to greatly benefit from the use of a routine in the classroom that incorporates RECALL dialogic reading. There has been a correlation in many studies showing that the more students with ASD use dialogic reading, the more their oral and written skills increase, while the number of incorrect responses to questions has decreased. We found that the use of the RECALL dialogic reading approach for young children with ASD in schools is beneficial. After our investigation, we suspect that this program will work best for students with ASD in the younger elementary school years. </a:t>
              </a:r>
            </a:p>
          </p:txBody>
        </p:sp>
        <p:sp>
          <p:nvSpPr>
            <p:cNvPr id="99" name="Shape 99"/>
            <p:cNvSpPr txBox="1"/>
            <p:nvPr/>
          </p:nvSpPr>
          <p:spPr>
            <a:xfrm>
              <a:off x="7282232" y="7828524"/>
              <a:ext cx="3228831" cy="637326"/>
            </a:xfrm>
            <a:prstGeom prst="rect">
              <a:avLst/>
            </a:prstGeom>
            <a:noFill/>
            <a:ln>
              <a:noFill/>
            </a:ln>
          </p:spPr>
          <p:txBody>
            <a:bodyPr wrap="square" lIns="91425" tIns="45700" rIns="91425" bIns="45700" anchor="t" anchorCtr="0">
              <a:noAutofit/>
            </a:bodyPr>
            <a:lstStyle/>
            <a:p>
              <a:pPr>
                <a:buClr>
                  <a:schemeClr val="dk1"/>
                </a:buClr>
                <a:buSzPct val="25000"/>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Abstract</a:t>
              </a:r>
            </a:p>
          </p:txBody>
        </p:sp>
      </p:grpSp>
      <p:sp>
        <p:nvSpPr>
          <p:cNvPr id="100" name="Shape 100"/>
          <p:cNvSpPr txBox="1"/>
          <p:nvPr/>
        </p:nvSpPr>
        <p:spPr>
          <a:xfrm>
            <a:off x="2001344" y="2678210"/>
            <a:ext cx="47244000" cy="2881312"/>
          </a:xfrm>
          <a:prstGeom prst="rect">
            <a:avLst/>
          </a:prstGeom>
          <a:noFill/>
          <a:ln>
            <a:noFill/>
          </a:ln>
        </p:spPr>
        <p:txBody>
          <a:bodyPr wrap="square" lIns="91425" tIns="45700" rIns="91425" bIns="45700" anchor="t" anchorCtr="0">
            <a:noAutofit/>
          </a:bodyPr>
          <a:lstStyle/>
          <a:p>
            <a:pPr algn="ctr">
              <a:buClr>
                <a:schemeClr val="dk1"/>
              </a:buClr>
              <a:buSzPct val="25000"/>
            </a:pPr>
            <a:r>
              <a:rPr lang="en-US" sz="6000" b="1" dirty="0">
                <a:solidFill>
                  <a:schemeClr val="dk1"/>
                </a:solidFill>
                <a:latin typeface="Times New Roman" panose="02020603050405020304" pitchFamily="18" charset="0"/>
                <a:ea typeface="Arial Narrow"/>
                <a:cs typeface="Times New Roman" panose="02020603050405020304" pitchFamily="18" charset="0"/>
                <a:sym typeface="Arial Narrow"/>
              </a:rPr>
              <a:t>Haley Schweigert and Julie Rose</a:t>
            </a:r>
          </a:p>
          <a:p>
            <a:pPr algn="ctr">
              <a:buClr>
                <a:schemeClr val="dk1"/>
              </a:buClr>
              <a:buSzPct val="25000"/>
            </a:pPr>
            <a:r>
              <a:rPr lang="en-US" sz="6000" b="1" dirty="0">
                <a:solidFill>
                  <a:schemeClr val="dk1"/>
                </a:solidFill>
                <a:latin typeface="Times New Roman" panose="02020603050405020304" pitchFamily="18" charset="0"/>
                <a:ea typeface="Arial Narrow"/>
                <a:cs typeface="Times New Roman" panose="02020603050405020304" pitchFamily="18" charset="0"/>
                <a:sym typeface="Arial Narrow"/>
              </a:rPr>
              <a:t>Supervised by Dr. Aftab A. Khan</a:t>
            </a:r>
          </a:p>
          <a:p>
            <a:pPr algn="ctr">
              <a:spcBef>
                <a:spcPts val="1800"/>
              </a:spcBef>
              <a:buClr>
                <a:schemeClr val="dk1"/>
              </a:buClr>
              <a:buSzPct val="25000"/>
            </a:pPr>
            <a:r>
              <a:rPr lang="en-US" sz="6000" b="1" dirty="0">
                <a:solidFill>
                  <a:schemeClr val="dk1"/>
                </a:solidFill>
                <a:latin typeface="Times New Roman" panose="02020603050405020304" pitchFamily="18" charset="0"/>
                <a:ea typeface="Arial Narrow"/>
                <a:cs typeface="Times New Roman" panose="02020603050405020304" pitchFamily="18" charset="0"/>
                <a:sym typeface="Arial Narrow"/>
              </a:rPr>
              <a:t>Longwood University</a:t>
            </a:r>
          </a:p>
        </p:txBody>
      </p:sp>
      <p:sp>
        <p:nvSpPr>
          <p:cNvPr id="101" name="Shape 101"/>
          <p:cNvSpPr txBox="1"/>
          <p:nvPr/>
        </p:nvSpPr>
        <p:spPr>
          <a:xfrm>
            <a:off x="10058400" y="-990600"/>
            <a:ext cx="4953000" cy="457200"/>
          </a:xfrm>
          <a:prstGeom prst="rect">
            <a:avLst/>
          </a:prstGeom>
          <a:noFill/>
          <a:ln>
            <a:noFill/>
          </a:ln>
        </p:spPr>
        <p:txBody>
          <a:bodyPr wrap="square" lIns="91425" tIns="45700" rIns="91425" bIns="45700" anchor="t" anchorCtr="0">
            <a:noAutofit/>
          </a:bodyPr>
          <a:lstStyle/>
          <a:p>
            <a:endParaRPr sz="220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pic>
        <p:nvPicPr>
          <p:cNvPr id="102" name="Shape 102"/>
          <p:cNvPicPr preferRelativeResize="0"/>
          <p:nvPr/>
        </p:nvPicPr>
        <p:blipFill rotWithShape="1">
          <a:blip r:embed="rId3">
            <a:alphaModFix/>
          </a:blip>
          <a:srcRect/>
          <a:stretch/>
        </p:blipFill>
        <p:spPr>
          <a:xfrm>
            <a:off x="42009377" y="2758282"/>
            <a:ext cx="3017520" cy="3017520"/>
          </a:xfrm>
          <a:prstGeom prst="rect">
            <a:avLst/>
          </a:prstGeom>
          <a:noFill/>
          <a:ln>
            <a:noFill/>
          </a:ln>
        </p:spPr>
      </p:pic>
      <p:pic>
        <p:nvPicPr>
          <p:cNvPr id="103" name="Shape 103" descr="rotunda"/>
          <p:cNvPicPr preferRelativeResize="0"/>
          <p:nvPr/>
        </p:nvPicPr>
        <p:blipFill rotWithShape="1">
          <a:blip r:embed="rId3">
            <a:alphaModFix/>
          </a:blip>
          <a:srcRect/>
          <a:stretch/>
        </p:blipFill>
        <p:spPr>
          <a:xfrm>
            <a:off x="6187440" y="2739325"/>
            <a:ext cx="3017520" cy="3017520"/>
          </a:xfrm>
          <a:prstGeom prst="rect">
            <a:avLst/>
          </a:prstGeom>
          <a:noFill/>
          <a:ln>
            <a:noFill/>
          </a:ln>
        </p:spPr>
      </p:pic>
      <p:grpSp>
        <p:nvGrpSpPr>
          <p:cNvPr id="104" name="Shape 104"/>
          <p:cNvGrpSpPr/>
          <p:nvPr/>
        </p:nvGrpSpPr>
        <p:grpSpPr>
          <a:xfrm>
            <a:off x="37193841" y="16244128"/>
            <a:ext cx="12795682" cy="4790108"/>
            <a:chOff x="18485966" y="23266418"/>
            <a:chExt cx="9901421" cy="5267383"/>
          </a:xfrm>
        </p:grpSpPr>
        <p:sp>
          <p:nvSpPr>
            <p:cNvPr id="105" name="Shape 105"/>
            <p:cNvSpPr txBox="1"/>
            <p:nvPr/>
          </p:nvSpPr>
          <p:spPr>
            <a:xfrm>
              <a:off x="19706181" y="23266418"/>
              <a:ext cx="8332000" cy="795483"/>
            </a:xfrm>
            <a:prstGeom prst="rect">
              <a:avLst/>
            </a:prstGeom>
            <a:noFill/>
            <a:ln>
              <a:noFill/>
            </a:ln>
          </p:spPr>
          <p:txBody>
            <a:bodyPr wrap="square" lIns="91425" tIns="45700" rIns="91425" bIns="45700" anchor="t" anchorCtr="0">
              <a:noAutofit/>
            </a:bodyPr>
            <a:lstStyle/>
            <a:p>
              <a:pPr>
                <a:buClr>
                  <a:schemeClr val="dk1"/>
                </a:buClr>
                <a:buSzPct val="25000"/>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Recommendations &amp; Future Directions</a:t>
              </a:r>
            </a:p>
          </p:txBody>
        </p:sp>
        <p:sp>
          <p:nvSpPr>
            <p:cNvPr id="106" name="Shape 106"/>
            <p:cNvSpPr txBox="1"/>
            <p:nvPr/>
          </p:nvSpPr>
          <p:spPr>
            <a:xfrm>
              <a:off x="18485966" y="24392478"/>
              <a:ext cx="9901421" cy="4141323"/>
            </a:xfrm>
            <a:prstGeom prst="rect">
              <a:avLst/>
            </a:prstGeom>
            <a:noFill/>
            <a:ln>
              <a:noFill/>
            </a:ln>
          </p:spPr>
          <p:txBody>
            <a:bodyPr wrap="square" lIns="91425" tIns="45700" rIns="91425" bIns="45700" anchor="t" anchorCtr="0">
              <a:noAutofit/>
            </a:bodyPr>
            <a:lstStyle/>
            <a:p>
              <a:r>
                <a:rPr lang="en-US" sz="2800" dirty="0">
                  <a:latin typeface="Times New Roman" panose="02020603050405020304" pitchFamily="18" charset="0"/>
                  <a:cs typeface="Times New Roman" panose="02020603050405020304" pitchFamily="18" charset="0"/>
                </a:rPr>
                <a:t>Children with Autism can have a very difficult time with communication, as we have mentioned before, so having a system that can help and encourage them to communicate is beneficial for both the teacher and the student. Through dialogic reading, the student is able to take on a new role as being the teacher themselves. They read their book and teach the teacher about it. It is good for expressing words and developing language skills. However, what is there to be done for a student who does not communicate verbally? Autism Spectrum Disorder can sometimes cause a child to be nonverbal altogether, so it would be in the student’s best interest to have an alternate version of the program that could at least aid them in transitioning to communication. Perhaps  a model of the program through online or app style could be designed. This would allow even the nonverbal students to be able to express their knowledge of the book.. Giving these students a quiet place to discuss their book will provide a much calmer environment to do their work. Dialogic reading is a fantastic program in itself, but with this small adjustment, it would be able to benefit so many more people along with those who already are reaping the benefits. </a:t>
              </a:r>
            </a:p>
            <a:p>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a:buClr>
                  <a:srgbClr val="000066"/>
                </a:buClr>
                <a:buSzPct val="100000"/>
              </a:pPr>
              <a:endParaRPr lang="en-US" sz="2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342900" indent="-342900">
                <a:buClr>
                  <a:srgbClr val="000066"/>
                </a:buClr>
              </a:pPr>
              <a:endParaRPr sz="2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endParaRPr sz="2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grpSp>
      <p:sp>
        <p:nvSpPr>
          <p:cNvPr id="109" name="Shape 109"/>
          <p:cNvSpPr txBox="1"/>
          <p:nvPr/>
        </p:nvSpPr>
        <p:spPr>
          <a:xfrm>
            <a:off x="39989491" y="5910675"/>
            <a:ext cx="7057292" cy="1096626"/>
          </a:xfrm>
          <a:prstGeom prst="rect">
            <a:avLst/>
          </a:prstGeom>
          <a:noFill/>
          <a:ln>
            <a:noFill/>
          </a:ln>
        </p:spPr>
        <p:txBody>
          <a:bodyPr wrap="square" lIns="91425" tIns="45700" rIns="91425" bIns="45700" anchor="t" anchorCtr="0">
            <a:noAutofit/>
          </a:bodyPr>
          <a:lstStyle/>
          <a:p>
            <a:pPr algn="ctr">
              <a:buClr>
                <a:schemeClr val="dk1"/>
              </a:buClr>
              <a:buSzPct val="25000"/>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Results &amp; Discussion</a:t>
            </a:r>
          </a:p>
        </p:txBody>
      </p:sp>
      <p:sp>
        <p:nvSpPr>
          <p:cNvPr id="110" name="Shape 110"/>
          <p:cNvSpPr txBox="1"/>
          <p:nvPr/>
        </p:nvSpPr>
        <p:spPr>
          <a:xfrm>
            <a:off x="37345937" y="6640899"/>
            <a:ext cx="12344400" cy="7880257"/>
          </a:xfrm>
          <a:prstGeom prst="rect">
            <a:avLst/>
          </a:prstGeom>
          <a:noFill/>
          <a:ln>
            <a:noFill/>
          </a:ln>
        </p:spPr>
        <p:txBody>
          <a:bodyPr wrap="square" lIns="91425" tIns="45700" rIns="91425" bIns="45700" anchor="t" anchorCtr="0">
            <a:noAutofit/>
          </a:bodyPr>
          <a:lstStyle/>
          <a:p>
            <a:r>
              <a:rPr lang="en-US" sz="2800" dirty="0">
                <a:latin typeface="Times New Roman" panose="02020603050405020304" pitchFamily="18" charset="0"/>
                <a:cs typeface="Times New Roman" panose="02020603050405020304" pitchFamily="18" charset="0"/>
              </a:rPr>
              <a:t>We have concluded that our hypothesis was supported. We found numerous examples of how RECALL positively affected students with ASD. With the dialogic reading approach, as well as the RECALL approach, students are more engaged with the text for a longer period of time. This results in the students spending more time hearing and practicing speaking the language, which benefits their communication skills. The RECALL approach, specifically, helps students with ASD by adding different prompts that require students to identify how characters in the story are feeling, as well as initiating conversation with the teacher or other students. From the study in “Promoting Active Participation in Book Reading for Preschoolers with Autism Spectrum Disorder: A Preliminary Study,” it was found that, on average, dialogic reading sessions lasted longer than baseline reading sessions with the dialogic session lasting an average of 4.48 minutes and the baseline session lasting 2.75 minutes</a:t>
            </a:r>
            <a:r>
              <a:rPr lang="da"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(Fleury, </a:t>
            </a:r>
            <a:r>
              <a:rPr lang="en-US" sz="2800" dirty="0" err="1">
                <a:latin typeface="Times New Roman" panose="02020603050405020304" pitchFamily="18" charset="0"/>
                <a:cs typeface="Times New Roman" panose="02020603050405020304" pitchFamily="18" charset="0"/>
              </a:rPr>
              <a:t>Miramontez</a:t>
            </a:r>
            <a:r>
              <a:rPr lang="en-US" sz="2800" dirty="0">
                <a:latin typeface="Times New Roman" panose="02020603050405020304" pitchFamily="18" charset="0"/>
                <a:cs typeface="Times New Roman" panose="02020603050405020304" pitchFamily="18" charset="0"/>
              </a:rPr>
              <a:t>, Hudson, &amp; Schwartz, 2014, p. 279). Verbal participation also saw an increase from all three participants from the baseline reading session to the dialogic reading session </a:t>
            </a:r>
            <a:r>
              <a:rPr lang="da" sz="2800" dirty="0">
                <a:latin typeface="Times New Roman" panose="02020603050405020304" pitchFamily="18" charset="0"/>
                <a:cs typeface="Times New Roman" panose="02020603050405020304" pitchFamily="18" charset="0"/>
              </a:rPr>
              <a:t>(Fleury et al., 2014, p. 281)</a:t>
            </a:r>
            <a:r>
              <a:rPr lang="en-US" sz="2800" dirty="0">
                <a:latin typeface="Times New Roman" panose="02020603050405020304" pitchFamily="18" charset="0"/>
                <a:cs typeface="Times New Roman" panose="02020603050405020304" pitchFamily="18" charset="0"/>
              </a:rPr>
              <a:t>. In the study </a:t>
            </a:r>
            <a:r>
              <a:rPr lang="en-US" sz="2800" i="1" dirty="0">
                <a:latin typeface="Times New Roman" panose="02020603050405020304" pitchFamily="18" charset="0"/>
                <a:cs typeface="Times New Roman" panose="02020603050405020304" pitchFamily="18" charset="0"/>
              </a:rPr>
              <a:t>A Rationale and Strategy for Adapting Dialogic Reading for Children With Autism Spectrum Disorder: RECALL, </a:t>
            </a:r>
            <a:r>
              <a:rPr lang="en-US" sz="2800" dirty="0">
                <a:latin typeface="Times New Roman" panose="02020603050405020304" pitchFamily="18" charset="0"/>
                <a:cs typeface="Times New Roman" panose="02020603050405020304" pitchFamily="18" charset="0"/>
              </a:rPr>
              <a:t>when given a choice between reading in a RECALL style versus a listed format of words, the majority of students tested preferred the RECALL approach. Not only did the students prefer this method, but their memory of the words was also memorized in a more efficient manner than those who chose the list format </a:t>
            </a:r>
            <a:r>
              <a:rPr lang="fi" sz="2800" dirty="0">
                <a:latin typeface="Times New Roman" panose="02020603050405020304" pitchFamily="18" charset="0"/>
                <a:cs typeface="Times New Roman" panose="02020603050405020304" pitchFamily="18" charset="0"/>
              </a:rPr>
              <a:t>(Sullivan, Konrad, Joseph, Luu, 2013, pp. 102-108)</a:t>
            </a:r>
            <a:r>
              <a:rPr lang="en-US" sz="2800" dirty="0">
                <a:latin typeface="Times New Roman" panose="02020603050405020304" pitchFamily="18" charset="0"/>
                <a:cs typeface="Times New Roman" panose="02020603050405020304" pitchFamily="18" charset="0"/>
              </a:rPr>
              <a:t>. Overall, the RECALL approach is more effective for students with ASD. </a:t>
            </a:r>
          </a:p>
          <a:p>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sz="28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111" name="Shape 111"/>
          <p:cNvSpPr txBox="1"/>
          <p:nvPr/>
        </p:nvSpPr>
        <p:spPr>
          <a:xfrm>
            <a:off x="36652200" y="12877800"/>
            <a:ext cx="13731874" cy="457200"/>
          </a:xfrm>
          <a:prstGeom prst="rect">
            <a:avLst/>
          </a:prstGeom>
          <a:noFill/>
          <a:ln>
            <a:noFill/>
          </a:ln>
        </p:spPr>
        <p:txBody>
          <a:bodyPr wrap="square" lIns="91425" tIns="45700" rIns="91425" bIns="45700" anchor="t" anchorCtr="0">
            <a:noAutofit/>
          </a:bodyPr>
          <a:lstStyle/>
          <a:p>
            <a:endParaRPr sz="220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113" name="Shape 113"/>
          <p:cNvSpPr txBox="1"/>
          <p:nvPr/>
        </p:nvSpPr>
        <p:spPr>
          <a:xfrm>
            <a:off x="5948876" y="24579936"/>
            <a:ext cx="4724400" cy="823912"/>
          </a:xfrm>
          <a:prstGeom prst="rect">
            <a:avLst/>
          </a:prstGeom>
          <a:noFill/>
          <a:ln>
            <a:noFill/>
          </a:ln>
        </p:spPr>
        <p:txBody>
          <a:bodyPr wrap="square" lIns="91425" tIns="45700" rIns="91425" bIns="45700" anchor="t" anchorCtr="0">
            <a:noAutofit/>
          </a:bodyPr>
          <a:lstStyle/>
          <a:p>
            <a:pPr algn="ctr">
              <a:buClr>
                <a:schemeClr val="dk1"/>
              </a:buClr>
              <a:buSzPct val="25000"/>
            </a:pPr>
            <a:endPar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endParaRPr>
          </a:p>
        </p:txBody>
      </p:sp>
      <p:sp>
        <p:nvSpPr>
          <p:cNvPr id="114" name="Shape 114"/>
          <p:cNvSpPr txBox="1"/>
          <p:nvPr/>
        </p:nvSpPr>
        <p:spPr>
          <a:xfrm>
            <a:off x="42346975" y="23599055"/>
            <a:ext cx="3352800" cy="641350"/>
          </a:xfrm>
          <a:prstGeom prst="rect">
            <a:avLst/>
          </a:prstGeom>
          <a:noFill/>
          <a:ln>
            <a:noFill/>
          </a:ln>
        </p:spPr>
        <p:txBody>
          <a:bodyPr wrap="square" lIns="91425" tIns="45700" rIns="91425" bIns="45700" anchor="t" anchorCtr="0">
            <a:noAutofit/>
          </a:bodyPr>
          <a:lstStyle/>
          <a:p>
            <a:pPr algn="ctr">
              <a:buClr>
                <a:schemeClr val="dk1"/>
              </a:buClr>
              <a:buSzPct val="25000"/>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References</a:t>
            </a:r>
          </a:p>
        </p:txBody>
      </p:sp>
      <p:sp>
        <p:nvSpPr>
          <p:cNvPr id="115" name="Shape 115"/>
          <p:cNvSpPr txBox="1"/>
          <p:nvPr/>
        </p:nvSpPr>
        <p:spPr>
          <a:xfrm>
            <a:off x="37345937" y="24579936"/>
            <a:ext cx="13144072" cy="3497738"/>
          </a:xfrm>
          <a:prstGeom prst="rect">
            <a:avLst/>
          </a:prstGeom>
          <a:noFill/>
          <a:ln>
            <a:noFill/>
          </a:ln>
        </p:spPr>
        <p:txBody>
          <a:bodyPr wrap="square" lIns="91425" tIns="45700" rIns="91425" bIns="45700" anchor="t" anchorCtr="0">
            <a:noAutofit/>
          </a:bodyPr>
          <a:lstStyle/>
          <a:p>
            <a:pPr indent="-457200"/>
            <a:r>
              <a:rPr lang="en-US" dirty="0" err="1">
                <a:latin typeface="Times New Roman" panose="02020603050405020304" pitchFamily="18" charset="0"/>
                <a:cs typeface="Times New Roman" panose="02020603050405020304" pitchFamily="18" charset="0"/>
              </a:rPr>
              <a:t>Boroson</a:t>
            </a:r>
            <a:r>
              <a:rPr lang="en-US" dirty="0">
                <a:latin typeface="Times New Roman" panose="02020603050405020304" pitchFamily="18" charset="0"/>
                <a:cs typeface="Times New Roman" panose="02020603050405020304" pitchFamily="18" charset="0"/>
              </a:rPr>
              <a:t>, B., &amp; </a:t>
            </a:r>
            <a:r>
              <a:rPr lang="en-US" dirty="0" err="1">
                <a:latin typeface="Times New Roman" panose="02020603050405020304" pitchFamily="18" charset="0"/>
                <a:cs typeface="Times New Roman" panose="02020603050405020304" pitchFamily="18" charset="0"/>
              </a:rPr>
              <a:t>Boroson</a:t>
            </a:r>
            <a:r>
              <a:rPr lang="en-US" dirty="0">
                <a:latin typeface="Times New Roman" panose="02020603050405020304" pitchFamily="18" charset="0"/>
                <a:cs typeface="Times New Roman" panose="02020603050405020304" pitchFamily="18" charset="0"/>
              </a:rPr>
              <a:t>, B. (2016). </a:t>
            </a:r>
            <a:r>
              <a:rPr lang="en-US" i="1" dirty="0">
                <a:latin typeface="Times New Roman" panose="02020603050405020304" pitchFamily="18" charset="0"/>
                <a:cs typeface="Times New Roman" panose="02020603050405020304" pitchFamily="18" charset="0"/>
              </a:rPr>
              <a:t>Autism spectrum disorder in the inclusive classroom</a:t>
            </a:r>
            <a:r>
              <a:rPr lang="en-US" dirty="0">
                <a:latin typeface="Times New Roman" panose="02020603050405020304" pitchFamily="18" charset="0"/>
                <a:cs typeface="Times New Roman" panose="02020603050405020304" pitchFamily="18" charset="0"/>
              </a:rPr>
              <a:t>. New York: Scholastic</a:t>
            </a:r>
          </a:p>
          <a:p>
            <a:pPr indent="-457200"/>
            <a:r>
              <a:rPr lang="en-US" dirty="0" err="1">
                <a:latin typeface="Times New Roman" panose="02020603050405020304" pitchFamily="18" charset="0"/>
                <a:cs typeface="Times New Roman" panose="02020603050405020304" pitchFamily="18" charset="0"/>
              </a:rPr>
              <a:t>Gargiulo</a:t>
            </a:r>
            <a:r>
              <a:rPr lang="en-US" dirty="0">
                <a:latin typeface="Times New Roman" panose="02020603050405020304" pitchFamily="18" charset="0"/>
                <a:cs typeface="Times New Roman" panose="02020603050405020304" pitchFamily="18" charset="0"/>
              </a:rPr>
              <a:t>, R. M. &amp; </a:t>
            </a:r>
            <a:r>
              <a:rPr lang="en-US" dirty="0" err="1">
                <a:latin typeface="Times New Roman" panose="02020603050405020304" pitchFamily="18" charset="0"/>
                <a:cs typeface="Times New Roman" panose="02020603050405020304" pitchFamily="18" charset="0"/>
              </a:rPr>
              <a:t>Bouck</a:t>
            </a:r>
            <a:r>
              <a:rPr lang="en-US" dirty="0">
                <a:latin typeface="Times New Roman" panose="02020603050405020304" pitchFamily="18" charset="0"/>
                <a:cs typeface="Times New Roman" panose="02020603050405020304" pitchFamily="18" charset="0"/>
              </a:rPr>
              <a:t>, E. C. (2017). Individuals with Autism Spectrum Disorder. </a:t>
            </a:r>
            <a:r>
              <a:rPr lang="en-US" i="1" dirty="0">
                <a:latin typeface="Times New Roman" panose="02020603050405020304" pitchFamily="18" charset="0"/>
                <a:cs typeface="Times New Roman" panose="02020603050405020304" pitchFamily="18" charset="0"/>
              </a:rPr>
              <a:t>Special Education in Contemporary Society: An Introduction to Exceptionality </a:t>
            </a:r>
            <a:r>
              <a:rPr lang="en-US" dirty="0">
                <a:latin typeface="Times New Roman" panose="02020603050405020304" pitchFamily="18" charset="0"/>
                <a:cs typeface="Times New Roman" panose="02020603050405020304" pitchFamily="18" charset="0"/>
              </a:rPr>
              <a:t>(pp. 	327-360). Los Angeles, CA: SAGE.</a:t>
            </a:r>
          </a:p>
          <a:p>
            <a:pPr indent="-457200"/>
            <a:r>
              <a:rPr lang="en-US" dirty="0">
                <a:latin typeface="Times New Roman" panose="02020603050405020304" pitchFamily="18" charset="0"/>
                <a:cs typeface="Times New Roman" panose="02020603050405020304" pitchFamily="18" charset="0"/>
              </a:rPr>
              <a:t>Dialogic Reading. (2007, February 8). Retrieved from </a:t>
            </a:r>
            <a:r>
              <a:rPr lang="en-US" u="sng" dirty="0">
                <a:latin typeface="Times New Roman" panose="02020603050405020304" pitchFamily="18" charset="0"/>
                <a:cs typeface="Times New Roman" panose="02020603050405020304" pitchFamily="18" charset="0"/>
                <a:hlinkClick r:id="rId4"/>
              </a:rPr>
              <a:t>https://ies.ed.gov/ncee/wwc/</a:t>
            </a:r>
            <a:r>
              <a:rPr lang="en-US" dirty="0">
                <a:latin typeface="Times New Roman" panose="02020603050405020304" pitchFamily="18" charset="0"/>
                <a:cs typeface="Times New Roman" panose="02020603050405020304" pitchFamily="18" charset="0"/>
              </a:rPr>
              <a:t>. </a:t>
            </a:r>
          </a:p>
          <a:p>
            <a:pPr indent="-457200"/>
            <a:r>
              <a:rPr lang="en-US" dirty="0" err="1">
                <a:latin typeface="Times New Roman" panose="02020603050405020304" pitchFamily="18" charset="0"/>
                <a:cs typeface="Times New Roman" panose="02020603050405020304" pitchFamily="18" charset="0"/>
              </a:rPr>
              <a:t>Whalon</a:t>
            </a:r>
            <a:r>
              <a:rPr lang="en-US" dirty="0">
                <a:latin typeface="Times New Roman" panose="02020603050405020304" pitchFamily="18" charset="0"/>
                <a:cs typeface="Times New Roman" panose="02020603050405020304" pitchFamily="18" charset="0"/>
              </a:rPr>
              <a:t>, K., Delano, M. &amp; Hanline, M. F. (2013). A rationale and strategy for adapting dialogic reading for children with Autism Spectrum Disorder: RECALL. 	</a:t>
            </a:r>
            <a:r>
              <a:rPr lang="en-US" i="1" dirty="0">
                <a:latin typeface="Times New Roman" panose="02020603050405020304" pitchFamily="18" charset="0"/>
                <a:cs typeface="Times New Roman" panose="02020603050405020304" pitchFamily="18" charset="0"/>
              </a:rPr>
              <a:t>Preventing School Failure: Alternative Education for Children and Youth, </a:t>
            </a:r>
            <a:r>
              <a:rPr lang="en-US" dirty="0">
                <a:latin typeface="Times New Roman" panose="02020603050405020304" pitchFamily="18" charset="0"/>
                <a:cs typeface="Times New Roman" panose="02020603050405020304" pitchFamily="18" charset="0"/>
              </a:rPr>
              <a:t>57(2), 93-101. Retrieved from 	</a:t>
            </a:r>
            <a:r>
              <a:rPr lang="en-US" dirty="0">
                <a:latin typeface="Times New Roman" panose="02020603050405020304" pitchFamily="18" charset="0"/>
                <a:cs typeface="Times New Roman" panose="02020603050405020304" pitchFamily="18" charset="0"/>
                <a:hlinkClick r:id="rId5"/>
              </a:rPr>
              <a:t>http://dx.doi.org.proxy.longwood.edu/10.1080/1045988X.2012.672347</a:t>
            </a:r>
            <a:r>
              <a:rPr lang="en-US" dirty="0">
                <a:latin typeface="Times New Roman" panose="02020603050405020304" pitchFamily="18" charset="0"/>
                <a:cs typeface="Times New Roman" panose="02020603050405020304" pitchFamily="18" charset="0"/>
              </a:rPr>
              <a:t>. </a:t>
            </a:r>
          </a:p>
          <a:p>
            <a:pPr indent="-457200"/>
            <a:r>
              <a:rPr lang="en-US" dirty="0">
                <a:latin typeface="Times New Roman" panose="02020603050405020304" pitchFamily="18" charset="0"/>
                <a:cs typeface="Times New Roman" panose="02020603050405020304" pitchFamily="18" charset="0"/>
              </a:rPr>
              <a:t>Fleury, V. P., </a:t>
            </a:r>
            <a:r>
              <a:rPr lang="en-US" dirty="0" err="1">
                <a:latin typeface="Times New Roman" panose="02020603050405020304" pitchFamily="18" charset="0"/>
                <a:cs typeface="Times New Roman" panose="02020603050405020304" pitchFamily="18" charset="0"/>
              </a:rPr>
              <a:t>Miramontez</a:t>
            </a:r>
            <a:r>
              <a:rPr lang="en-US" dirty="0">
                <a:latin typeface="Times New Roman" panose="02020603050405020304" pitchFamily="18" charset="0"/>
                <a:cs typeface="Times New Roman" panose="02020603050405020304" pitchFamily="18" charset="0"/>
              </a:rPr>
              <a:t>, S. H., Hudson, R. F., &amp; Schwartz, I. S. (2014). Promoting active participation in book reading for preschoolers with Autism Spectrum 	Disorder: a preliminary study. </a:t>
            </a:r>
            <a:r>
              <a:rPr lang="en-US" i="1" dirty="0">
                <a:latin typeface="Times New Roman" panose="02020603050405020304" pitchFamily="18" charset="0"/>
                <a:cs typeface="Times New Roman" panose="02020603050405020304" pitchFamily="18" charset="0"/>
              </a:rPr>
              <a:t>Child Language Teaching and Therapy</a:t>
            </a:r>
            <a:r>
              <a:rPr lang="en-US" dirty="0">
                <a:latin typeface="Times New Roman" panose="02020603050405020304" pitchFamily="18" charset="0"/>
                <a:cs typeface="Times New Roman" panose="02020603050405020304" pitchFamily="18" charset="0"/>
              </a:rPr>
              <a:t>, 30(3), 273-288. Retrieved from A 	</a:t>
            </a:r>
            <a:r>
              <a:rPr lang="en-US" u="sng" dirty="0">
                <a:latin typeface="Times New Roman" panose="02020603050405020304" pitchFamily="18" charset="0"/>
                <a:cs typeface="Times New Roman" panose="02020603050405020304" pitchFamily="18" charset="0"/>
                <a:hlinkClick r:id="rId6"/>
              </a:rPr>
              <a:t>http://web.b.ebscohost.com.proxy.longwood.edu/ehost/pdfviewer/pdfviewer?vid=23&amp;sid=77e4b599-267f-4da6-8fcc-fb53132466cc%40pdc-v-sessmgr02</a:t>
            </a:r>
            <a:r>
              <a:rPr lang="en-US" dirty="0">
                <a:latin typeface="Times New Roman" panose="02020603050405020304" pitchFamily="18" charset="0"/>
                <a:cs typeface="Times New Roman" panose="02020603050405020304" pitchFamily="18" charset="0"/>
              </a:rPr>
              <a:t> </a:t>
            </a:r>
          </a:p>
          <a:p>
            <a:pPr indent="-457200"/>
            <a:r>
              <a:rPr lang="en-US" dirty="0">
                <a:latin typeface="Times New Roman" panose="02020603050405020304" pitchFamily="18" charset="0"/>
                <a:cs typeface="Times New Roman" panose="02020603050405020304" pitchFamily="18" charset="0"/>
              </a:rPr>
              <a:t>Sullivan, M., Konrad, M., Joseph, L., </a:t>
            </a:r>
            <a:r>
              <a:rPr lang="en-US" dirty="0" err="1">
                <a:latin typeface="Times New Roman" panose="02020603050405020304" pitchFamily="18" charset="0"/>
                <a:cs typeface="Times New Roman" panose="02020603050405020304" pitchFamily="18" charset="0"/>
              </a:rPr>
              <a:t>Luu</a:t>
            </a:r>
            <a:r>
              <a:rPr lang="en-US" dirty="0">
                <a:latin typeface="Times New Roman" panose="02020603050405020304" pitchFamily="18" charset="0"/>
                <a:cs typeface="Times New Roman" panose="02020603050405020304" pitchFamily="18" charset="0"/>
              </a:rPr>
              <a:t>, K., A Rationale and Strategy for Adapting Dialogic Reading for Children With Autism Spectrum  Disorder: RECALL</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(2013). 	Routledge Taylor &amp; Francis Group [PDF File] Retrieved from 	</a:t>
            </a:r>
            <a:r>
              <a:rPr lang="en-US" u="sng" dirty="0">
                <a:latin typeface="Times New Roman" panose="02020603050405020304" pitchFamily="18" charset="0"/>
                <a:cs typeface="Times New Roman" panose="02020603050405020304" pitchFamily="18" charset="0"/>
                <a:hlinkClick r:id="rId7"/>
              </a:rPr>
              <a:t>http://web.a.ebscohost.com.proxy.longwood.edu/ehost/pdfviewer/pdfviewer?vid=4&amp;sid=ef1074fb-6ae9-448e-8f38-00219d092792%40sdc-v-sessmgr02</a:t>
            </a:r>
            <a:r>
              <a:rPr lang="en-US" dirty="0">
                <a:latin typeface="Times New Roman" panose="02020603050405020304" pitchFamily="18" charset="0"/>
                <a:cs typeface="Times New Roman" panose="02020603050405020304" pitchFamily="18" charset="0"/>
              </a:rPr>
              <a:t> </a:t>
            </a:r>
          </a:p>
          <a:p>
            <a:r>
              <a:rPr lang="en-US" dirty="0" err="1"/>
              <a:t>Pamparo</a:t>
            </a:r>
            <a:r>
              <a:rPr lang="en-US" dirty="0"/>
              <a:t>, V. (2012, January 1). </a:t>
            </a:r>
            <a:r>
              <a:rPr lang="en-US" i="1" dirty="0"/>
              <a:t>The effect of dialogic reading on early literacy outcomes for children with Autism Spectrum Disorders. </a:t>
            </a:r>
            <a:r>
              <a:rPr lang="en-US" dirty="0"/>
              <a:t>ProQuest LLC. Retrieved from </a:t>
            </a:r>
            <a:r>
              <a:rPr lang="en-US" dirty="0">
                <a:hlinkClick r:id="rId8"/>
              </a:rPr>
              <a:t>http://search.ebscohost.com/login.aspx?direct=true&amp;db=eric&amp;AN=ED547062&amp;site=ehost-live&amp;scope=site</a:t>
            </a:r>
            <a:r>
              <a:rPr lang="en-US" dirty="0"/>
              <a:t> </a:t>
            </a:r>
            <a:endParaRPr lang="en-US" sz="2400" dirty="0"/>
          </a:p>
          <a:p>
            <a:br>
              <a:rPr lang="en-US" sz="2400" dirty="0"/>
            </a:br>
            <a:endParaRPr sz="2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graphicFrame>
        <p:nvGraphicFramePr>
          <p:cNvPr id="28" name="Chart 27">
            <a:extLst>
              <a:ext uri="{FF2B5EF4-FFF2-40B4-BE49-F238E27FC236}">
                <a16:creationId xmlns:a16="http://schemas.microsoft.com/office/drawing/2014/main" id="{0E48EB69-AB23-9247-BA5A-41B9FBF704CD}"/>
              </a:ext>
            </a:extLst>
          </p:cNvPr>
          <p:cNvGraphicFramePr/>
          <p:nvPr>
            <p:extLst>
              <p:ext uri="{D42A27DB-BD31-4B8C-83A1-F6EECF244321}">
                <p14:modId xmlns:p14="http://schemas.microsoft.com/office/powerpoint/2010/main" val="2422601604"/>
              </p:ext>
            </p:extLst>
          </p:nvPr>
        </p:nvGraphicFramePr>
        <p:xfrm>
          <a:off x="19691227" y="6480128"/>
          <a:ext cx="11085749" cy="6767603"/>
        </p:xfrm>
        <a:graphic>
          <a:graphicData uri="http://schemas.openxmlformats.org/drawingml/2006/chart">
            <c:chart xmlns:c="http://schemas.openxmlformats.org/drawingml/2006/chart" xmlns:r="http://schemas.openxmlformats.org/officeDocument/2006/relationships" r:id="rId9"/>
          </a:graphicData>
        </a:graphic>
      </p:graphicFrame>
      <p:sp>
        <p:nvSpPr>
          <p:cNvPr id="3" name="TextBox 2">
            <a:extLst>
              <a:ext uri="{FF2B5EF4-FFF2-40B4-BE49-F238E27FC236}">
                <a16:creationId xmlns:a16="http://schemas.microsoft.com/office/drawing/2014/main" id="{1A7EFBF0-B3E5-2943-BA83-0EAA2F2DC355}"/>
              </a:ext>
            </a:extLst>
          </p:cNvPr>
          <p:cNvSpPr txBox="1"/>
          <p:nvPr/>
        </p:nvSpPr>
        <p:spPr>
          <a:xfrm>
            <a:off x="28509588" y="7311443"/>
            <a:ext cx="4534776"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Green = Prefers Racetrack</a:t>
            </a:r>
          </a:p>
          <a:p>
            <a:r>
              <a:rPr lang="en-US" sz="2400" dirty="0">
                <a:latin typeface="Times New Roman" panose="02020603050405020304" pitchFamily="18" charset="0"/>
                <a:cs typeface="Times New Roman" panose="02020603050405020304" pitchFamily="18" charset="0"/>
              </a:rPr>
              <a:t>Teal = Prefers List</a:t>
            </a:r>
          </a:p>
        </p:txBody>
      </p:sp>
      <p:graphicFrame>
        <p:nvGraphicFramePr>
          <p:cNvPr id="30" name="Chart 29">
            <a:extLst>
              <a:ext uri="{FF2B5EF4-FFF2-40B4-BE49-F238E27FC236}">
                <a16:creationId xmlns:a16="http://schemas.microsoft.com/office/drawing/2014/main" id="{0E7F1B1D-32B5-EF4E-9DCC-142CC425A61C}"/>
              </a:ext>
            </a:extLst>
          </p:cNvPr>
          <p:cNvGraphicFramePr>
            <a:graphicFrameLocks/>
          </p:cNvGraphicFramePr>
          <p:nvPr>
            <p:extLst>
              <p:ext uri="{D42A27DB-BD31-4B8C-83A1-F6EECF244321}">
                <p14:modId xmlns:p14="http://schemas.microsoft.com/office/powerpoint/2010/main" val="2826934418"/>
              </p:ext>
            </p:extLst>
          </p:nvPr>
        </p:nvGraphicFramePr>
        <p:xfrm>
          <a:off x="17323675" y="17106951"/>
          <a:ext cx="12541043" cy="700890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 name="Table 3">
            <a:extLst>
              <a:ext uri="{FF2B5EF4-FFF2-40B4-BE49-F238E27FC236}">
                <a16:creationId xmlns:a16="http://schemas.microsoft.com/office/drawing/2014/main" id="{C647D211-330A-564C-A3E9-8C2947CCC70B}"/>
              </a:ext>
            </a:extLst>
          </p:cNvPr>
          <p:cNvGraphicFramePr>
            <a:graphicFrameLocks noGrp="1"/>
          </p:cNvGraphicFramePr>
          <p:nvPr>
            <p:extLst>
              <p:ext uri="{D42A27DB-BD31-4B8C-83A1-F6EECF244321}">
                <p14:modId xmlns:p14="http://schemas.microsoft.com/office/powerpoint/2010/main" val="3840858038"/>
              </p:ext>
            </p:extLst>
          </p:nvPr>
        </p:nvGraphicFramePr>
        <p:xfrm>
          <a:off x="30549701" y="18984928"/>
          <a:ext cx="4636770" cy="2766372"/>
        </p:xfrm>
        <a:graphic>
          <a:graphicData uri="http://schemas.openxmlformats.org/drawingml/2006/table">
            <a:tbl>
              <a:tblPr>
                <a:tableStyleId>{D9102C7C-37B5-40EF-8828-031EC5E7EFDD}</a:tableStyleId>
              </a:tblPr>
              <a:tblGrid>
                <a:gridCol w="1545590">
                  <a:extLst>
                    <a:ext uri="{9D8B030D-6E8A-4147-A177-3AD203B41FA5}">
                      <a16:colId xmlns:a16="http://schemas.microsoft.com/office/drawing/2014/main" val="3667984112"/>
                    </a:ext>
                  </a:extLst>
                </a:gridCol>
                <a:gridCol w="1545590">
                  <a:extLst>
                    <a:ext uri="{9D8B030D-6E8A-4147-A177-3AD203B41FA5}">
                      <a16:colId xmlns:a16="http://schemas.microsoft.com/office/drawing/2014/main" val="3137059465"/>
                    </a:ext>
                  </a:extLst>
                </a:gridCol>
                <a:gridCol w="1545590">
                  <a:extLst>
                    <a:ext uri="{9D8B030D-6E8A-4147-A177-3AD203B41FA5}">
                      <a16:colId xmlns:a16="http://schemas.microsoft.com/office/drawing/2014/main" val="3453454439"/>
                    </a:ext>
                  </a:extLst>
                </a:gridCol>
              </a:tblGrid>
              <a:tr h="395196">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Ranges:</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894137454"/>
                  </a:ext>
                </a:extLst>
              </a:tr>
              <a:tr h="395196">
                <a:tc>
                  <a:txBody>
                    <a:bodyPr/>
                    <a:lstStyle/>
                    <a:p>
                      <a:pPr algn="l" fontAlgn="b"/>
                      <a:r>
                        <a:rPr lang="en-US" sz="2400" u="none" strike="noStrike">
                          <a:effectLst/>
                          <a:latin typeface="Times New Roman" panose="02020603050405020304" pitchFamily="18" charset="0"/>
                          <a:cs typeface="Times New Roman" panose="02020603050405020304" pitchFamily="18" charset="0"/>
                        </a:rPr>
                        <a:t>Nick:</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Baseline</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0.0-2.0</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495897581"/>
                  </a:ext>
                </a:extLst>
              </a:tr>
              <a:tr h="395196">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Dialogic</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1.25-4.20</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80048664"/>
                  </a:ext>
                </a:extLst>
              </a:tr>
              <a:tr h="395196">
                <a:tc>
                  <a:txBody>
                    <a:bodyPr/>
                    <a:lstStyle/>
                    <a:p>
                      <a:pPr algn="l" fontAlgn="b"/>
                      <a:r>
                        <a:rPr lang="en-US" sz="2400" u="none" strike="noStrike">
                          <a:effectLst/>
                          <a:latin typeface="Times New Roman" panose="02020603050405020304" pitchFamily="18" charset="0"/>
                          <a:cs typeface="Times New Roman" panose="02020603050405020304" pitchFamily="18" charset="0"/>
                        </a:rPr>
                        <a:t>Alan:</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Baseline</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0.0-0.43</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76477003"/>
                  </a:ext>
                </a:extLst>
              </a:tr>
              <a:tr h="395196">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Dialogic</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1.16-3.33</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97245233"/>
                  </a:ext>
                </a:extLst>
              </a:tr>
              <a:tr h="395196">
                <a:tc>
                  <a:txBody>
                    <a:bodyPr/>
                    <a:lstStyle/>
                    <a:p>
                      <a:pPr algn="l" fontAlgn="b"/>
                      <a:r>
                        <a:rPr lang="en-US" sz="2400" u="none" strike="noStrike">
                          <a:effectLst/>
                          <a:latin typeface="Times New Roman" panose="02020603050405020304" pitchFamily="18" charset="0"/>
                          <a:cs typeface="Times New Roman" panose="02020603050405020304" pitchFamily="18" charset="0"/>
                        </a:rPr>
                        <a:t>Frances</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Baseline</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0.0-0.96</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93453710"/>
                  </a:ext>
                </a:extLst>
              </a:tr>
              <a:tr h="395196">
                <a:tc>
                  <a:txBody>
                    <a:bodyPr/>
                    <a:lstStyle/>
                    <a:p>
                      <a:pPr algn="l" fontAlgn="b"/>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a:effectLst/>
                          <a:latin typeface="Times New Roman" panose="02020603050405020304" pitchFamily="18" charset="0"/>
                          <a:cs typeface="Times New Roman" panose="02020603050405020304" pitchFamily="18" charset="0"/>
                        </a:rPr>
                        <a:t>Dialogic</a:t>
                      </a:r>
                      <a:endParaRPr lang="en-US"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400" u="none" strike="noStrike" dirty="0">
                          <a:effectLst/>
                          <a:latin typeface="Times New Roman" panose="02020603050405020304" pitchFamily="18" charset="0"/>
                          <a:cs typeface="Times New Roman" panose="02020603050405020304" pitchFamily="18" charset="0"/>
                        </a:rPr>
                        <a:t>1.35-1.77</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6260325"/>
                  </a:ext>
                </a:extLst>
              </a:tr>
            </a:tbl>
          </a:graphicData>
        </a:graphic>
      </p:graphicFrame>
      <p:sp>
        <p:nvSpPr>
          <p:cNvPr id="5" name="TextBox 4">
            <a:extLst>
              <a:ext uri="{FF2B5EF4-FFF2-40B4-BE49-F238E27FC236}">
                <a16:creationId xmlns:a16="http://schemas.microsoft.com/office/drawing/2014/main" id="{D65749DA-F226-A84C-B486-0BEEC694C81C}"/>
              </a:ext>
            </a:extLst>
          </p:cNvPr>
          <p:cNvSpPr txBox="1"/>
          <p:nvPr/>
        </p:nvSpPr>
        <p:spPr>
          <a:xfrm>
            <a:off x="16609965" y="23919730"/>
            <a:ext cx="19307603" cy="4278094"/>
          </a:xfrm>
          <a:prstGeom prst="rect">
            <a:avLst/>
          </a:prstGeom>
          <a:noFill/>
        </p:spPr>
        <p:txBody>
          <a:bodyPr wrap="square" rtlCol="0">
            <a:spAutoFit/>
          </a:bodyPr>
          <a:lstStyle/>
          <a:p>
            <a:endParaRPr lang="en-US" sz="4800" dirty="0">
              <a:latin typeface="Times" pitchFamily="2" charset="0"/>
            </a:endParaRPr>
          </a:p>
          <a:p>
            <a:r>
              <a:rPr lang="en-US" sz="2800" dirty="0">
                <a:latin typeface="Times" pitchFamily="2" charset="0"/>
              </a:rPr>
              <a:t>In her dissertation “The Effect of Dialogic Reading on Early Literacy Outcomes for Children with Autism Spectrum Disorders,” Veronica </a:t>
            </a:r>
            <a:r>
              <a:rPr lang="en-US" sz="2800" dirty="0" err="1">
                <a:latin typeface="Times" pitchFamily="2" charset="0"/>
              </a:rPr>
              <a:t>Pamparo</a:t>
            </a:r>
            <a:r>
              <a:rPr lang="en-US" sz="2800" dirty="0">
                <a:latin typeface="Times" pitchFamily="2" charset="0"/>
              </a:rPr>
              <a:t> conducted a study examining the effects of dialogic reading on 14 preschool students with ASD. From this study, it was found that oral language skills improved, as well as these students verbal participation, book-specific vocabulary, and listening comprehension skills when compared to standard reading sessions. From these results, it can be concluded that dialogic reading is a beneficial practice for students with ASD (</a:t>
            </a:r>
            <a:r>
              <a:rPr lang="en-US" sz="2800" dirty="0" err="1">
                <a:latin typeface="Times" pitchFamily="2" charset="0"/>
              </a:rPr>
              <a:t>Pamparo</a:t>
            </a:r>
            <a:r>
              <a:rPr lang="en-US" sz="2800" dirty="0">
                <a:latin typeface="Times" pitchFamily="2" charset="0"/>
              </a:rPr>
              <a:t>, 2012). </a:t>
            </a:r>
          </a:p>
          <a:p>
            <a:br>
              <a:rPr lang="en-US" sz="2800" dirty="0">
                <a:latin typeface="Times" pitchFamily="2" charset="0"/>
              </a:rPr>
            </a:br>
            <a:endParaRPr lang="en-US" sz="2800" dirty="0">
              <a:latin typeface="Times" pitchFamily="2" charset="0"/>
            </a:endParaRPr>
          </a:p>
          <a:p>
            <a:br>
              <a:rPr lang="en-US" dirty="0"/>
            </a:br>
            <a:endParaRPr lang="en-US" dirty="0"/>
          </a:p>
        </p:txBody>
      </p:sp>
      <p:sp>
        <p:nvSpPr>
          <p:cNvPr id="7" name="TextBox 6">
            <a:extLst>
              <a:ext uri="{FF2B5EF4-FFF2-40B4-BE49-F238E27FC236}">
                <a16:creationId xmlns:a16="http://schemas.microsoft.com/office/drawing/2014/main" id="{EE33452F-7ED5-5043-B3AC-DB8F01E55104}"/>
              </a:ext>
            </a:extLst>
          </p:cNvPr>
          <p:cNvSpPr txBox="1"/>
          <p:nvPr/>
        </p:nvSpPr>
        <p:spPr>
          <a:xfrm>
            <a:off x="16620518" y="13708472"/>
            <a:ext cx="19344901" cy="2893100"/>
          </a:xfrm>
          <a:prstGeom prst="rect">
            <a:avLst/>
          </a:prstGeom>
          <a:noFill/>
        </p:spPr>
        <p:txBody>
          <a:bodyPr wrap="square" rtlCol="0">
            <a:spAutoFit/>
          </a:bodyPr>
          <a:lstStyle/>
          <a:p>
            <a:r>
              <a:rPr lang="en-US" sz="2800" dirty="0">
                <a:latin typeface="Times" pitchFamily="2" charset="0"/>
              </a:rPr>
              <a:t>In “A Rationale and Strategy for Adapting Dialogic Reading for Children with Autism Spectrum Disorder: RECALL,” a report by The National Early Literacy Panel in 2008 found that students who are at risk saw an improvement in oral language, expressive vocabulary, receptive vocabulary, alphabetic knowledge, and phonological sensitivity following shared reading. Students with ASD often show difficulties with reading and language, and therefore, may have difficulties with reading comprehension. Because of this, early intervention, especially using shared or dialogic reading, can improve language acquisition in students with ASD (</a:t>
            </a:r>
            <a:r>
              <a:rPr lang="en-US" sz="2800" dirty="0" err="1">
                <a:latin typeface="Times" pitchFamily="2" charset="0"/>
              </a:rPr>
              <a:t>Whalon</a:t>
            </a:r>
            <a:r>
              <a:rPr lang="en-US" sz="2800" dirty="0">
                <a:latin typeface="Times" pitchFamily="2" charset="0"/>
              </a:rPr>
              <a:t> et al., 2013, p. 94).</a:t>
            </a:r>
          </a:p>
          <a:p>
            <a:endParaRPr lang="en-US" dirty="0"/>
          </a:p>
        </p:txBody>
      </p:sp>
      <p:sp>
        <p:nvSpPr>
          <p:cNvPr id="8" name="TextBox 7">
            <a:extLst>
              <a:ext uri="{FF2B5EF4-FFF2-40B4-BE49-F238E27FC236}">
                <a16:creationId xmlns:a16="http://schemas.microsoft.com/office/drawing/2014/main" id="{8B3C335C-D244-6B49-8D69-05D2778564ED}"/>
              </a:ext>
            </a:extLst>
          </p:cNvPr>
          <p:cNvSpPr txBox="1"/>
          <p:nvPr/>
        </p:nvSpPr>
        <p:spPr>
          <a:xfrm>
            <a:off x="18045315" y="16653400"/>
            <a:ext cx="119888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Rate of Verbalizations per Minute During Baseline and Dialogic Reading Sessions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1305</Words>
  <Application>Microsoft Macintosh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Narrow</vt:lpstr>
      <vt:lpstr>Times New Roman</vt:lpstr>
      <vt:lpstr>Times</vt: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Jeannine</dc:creator>
  <cp:lastModifiedBy>Microsoft Office User</cp:lastModifiedBy>
  <cp:revision>37</cp:revision>
  <dcterms:modified xsi:type="dcterms:W3CDTF">2019-11-21T02:29:24Z</dcterms:modified>
</cp:coreProperties>
</file>