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1" r:id="rId1"/>
  </p:sldMasterIdLst>
  <p:sldIdLst>
    <p:sldId id="256" r:id="rId2"/>
    <p:sldId id="273" r:id="rId3"/>
    <p:sldId id="257" r:id="rId4"/>
    <p:sldId id="269" r:id="rId5"/>
    <p:sldId id="259" r:id="rId6"/>
    <p:sldId id="270" r:id="rId7"/>
    <p:sldId id="260" r:id="rId8"/>
    <p:sldId id="271" r:id="rId9"/>
    <p:sldId id="261" r:id="rId10"/>
    <p:sldId id="272" r:id="rId11"/>
    <p:sldId id="262" r:id="rId12"/>
    <p:sldId id="263" r:id="rId13"/>
    <p:sldId id="264" r:id="rId14"/>
    <p:sldId id="265" r:id="rId15"/>
    <p:sldId id="266" r:id="rId16"/>
    <p:sldId id="275" r:id="rId17"/>
    <p:sldId id="276" r:id="rId18"/>
    <p:sldId id="267" r:id="rId19"/>
    <p:sldId id="274" r:id="rId20"/>
    <p:sldId id="26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166292-5AF9-2141-BEF5-2D915A1C4164}">
          <p14:sldIdLst>
            <p14:sldId id="256"/>
            <p14:sldId id="273"/>
          </p14:sldIdLst>
        </p14:section>
        <p14:section name="Untitled Section" id="{59063838-758A-DC4A-BC7F-74E2D7E768B2}">
          <p14:sldIdLst>
            <p14:sldId id="257"/>
            <p14:sldId id="269"/>
            <p14:sldId id="259"/>
            <p14:sldId id="270"/>
            <p14:sldId id="260"/>
            <p14:sldId id="271"/>
            <p14:sldId id="261"/>
            <p14:sldId id="272"/>
            <p14:sldId id="262"/>
            <p14:sldId id="263"/>
            <p14:sldId id="264"/>
            <p14:sldId id="265"/>
            <p14:sldId id="266"/>
            <p14:sldId id="275"/>
            <p14:sldId id="276"/>
            <p14:sldId id="267"/>
            <p14:sldId id="274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40"/>
    <p:restoredTop sz="94624"/>
  </p:normalViewPr>
  <p:slideViewPr>
    <p:cSldViewPr snapToGrid="0" snapToObjects="1">
      <p:cViewPr varScale="1">
        <p:scale>
          <a:sx n="113" d="100"/>
          <a:sy n="113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F32F40-200C-4019-8617-BA4D9E59050C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CC2A5A-0837-4667-93B6-8D7005C19BD6}">
      <dgm:prSet/>
      <dgm:spPr/>
      <dgm:t>
        <a:bodyPr/>
        <a:lstStyle/>
        <a:p>
          <a:r>
            <a:rPr lang="en-US"/>
            <a:t>Mark</a:t>
          </a:r>
        </a:p>
      </dgm:t>
    </dgm:pt>
    <dgm:pt modelId="{9AD0AAEC-5C7B-4166-AC0C-FD132DA7EB36}" type="parTrans" cxnId="{47C65A46-1785-4BB6-95E1-385D72785088}">
      <dgm:prSet/>
      <dgm:spPr/>
      <dgm:t>
        <a:bodyPr/>
        <a:lstStyle/>
        <a:p>
          <a:endParaRPr lang="en-US"/>
        </a:p>
      </dgm:t>
    </dgm:pt>
    <dgm:pt modelId="{371DE640-5948-4E82-98A3-947A866F7D8E}" type="sibTrans" cxnId="{47C65A46-1785-4BB6-95E1-385D72785088}">
      <dgm:prSet/>
      <dgm:spPr/>
      <dgm:t>
        <a:bodyPr/>
        <a:lstStyle/>
        <a:p>
          <a:endParaRPr lang="en-US"/>
        </a:p>
      </dgm:t>
    </dgm:pt>
    <dgm:pt modelId="{D4B12321-00C4-48ED-8625-0DE60C401FDC}">
      <dgm:prSet/>
      <dgm:spPr/>
      <dgm:t>
        <a:bodyPr/>
        <a:lstStyle/>
        <a:p>
          <a:r>
            <a:rPr lang="en-US"/>
            <a:t>5 years old</a:t>
          </a:r>
        </a:p>
      </dgm:t>
    </dgm:pt>
    <dgm:pt modelId="{D64A12E0-F957-4183-AE1B-02EB2C67194C}" type="parTrans" cxnId="{B883A830-516C-4DD9-9AE1-A8E8A44A33B1}">
      <dgm:prSet/>
      <dgm:spPr/>
      <dgm:t>
        <a:bodyPr/>
        <a:lstStyle/>
        <a:p>
          <a:endParaRPr lang="en-US"/>
        </a:p>
      </dgm:t>
    </dgm:pt>
    <dgm:pt modelId="{B02A5400-6E76-4487-BB9B-6BEC6BDDB331}" type="sibTrans" cxnId="{B883A830-516C-4DD9-9AE1-A8E8A44A33B1}">
      <dgm:prSet/>
      <dgm:spPr/>
      <dgm:t>
        <a:bodyPr/>
        <a:lstStyle/>
        <a:p>
          <a:endParaRPr lang="en-US"/>
        </a:p>
      </dgm:t>
    </dgm:pt>
    <dgm:pt modelId="{AD0F9D17-9B4F-461C-A477-979DDC408032}">
      <dgm:prSet/>
      <dgm:spPr/>
      <dgm:t>
        <a:bodyPr/>
        <a:lstStyle/>
        <a:p>
          <a:r>
            <a:rPr lang="en-US"/>
            <a:t>Early Childhood</a:t>
          </a:r>
        </a:p>
      </dgm:t>
    </dgm:pt>
    <dgm:pt modelId="{CC4B728E-FA14-420E-A97F-4290853A9C8E}" type="parTrans" cxnId="{1272C626-A552-4EBB-A905-C3602841B12E}">
      <dgm:prSet/>
      <dgm:spPr/>
      <dgm:t>
        <a:bodyPr/>
        <a:lstStyle/>
        <a:p>
          <a:endParaRPr lang="en-US"/>
        </a:p>
      </dgm:t>
    </dgm:pt>
    <dgm:pt modelId="{08AE08B7-358E-4F66-9914-711BA574C7B2}" type="sibTrans" cxnId="{1272C626-A552-4EBB-A905-C3602841B12E}">
      <dgm:prSet/>
      <dgm:spPr/>
      <dgm:t>
        <a:bodyPr/>
        <a:lstStyle/>
        <a:p>
          <a:endParaRPr lang="en-US"/>
        </a:p>
      </dgm:t>
    </dgm:pt>
    <dgm:pt modelId="{87AFE55A-56F4-4D29-8FCD-D73488CF1861}">
      <dgm:prSet/>
      <dgm:spPr/>
      <dgm:t>
        <a:bodyPr/>
        <a:lstStyle/>
        <a:p>
          <a:r>
            <a:rPr lang="en-US"/>
            <a:t>Rose</a:t>
          </a:r>
        </a:p>
      </dgm:t>
    </dgm:pt>
    <dgm:pt modelId="{4D7EA5D4-B320-4963-A023-0968F8FA0BCD}" type="parTrans" cxnId="{E8FCA8E1-4B7A-43C7-A8DB-2B45D1373C5F}">
      <dgm:prSet/>
      <dgm:spPr/>
      <dgm:t>
        <a:bodyPr/>
        <a:lstStyle/>
        <a:p>
          <a:endParaRPr lang="en-US"/>
        </a:p>
      </dgm:t>
    </dgm:pt>
    <dgm:pt modelId="{E63B21B5-EDAF-4BFD-8AC8-8EB9B2959FEF}" type="sibTrans" cxnId="{E8FCA8E1-4B7A-43C7-A8DB-2B45D1373C5F}">
      <dgm:prSet/>
      <dgm:spPr/>
      <dgm:t>
        <a:bodyPr/>
        <a:lstStyle/>
        <a:p>
          <a:endParaRPr lang="en-US"/>
        </a:p>
      </dgm:t>
    </dgm:pt>
    <dgm:pt modelId="{C7E84C70-04F9-4EF6-A3F6-342493D1C41F}">
      <dgm:prSet/>
      <dgm:spPr/>
      <dgm:t>
        <a:bodyPr/>
        <a:lstStyle/>
        <a:p>
          <a:r>
            <a:rPr lang="en-US"/>
            <a:t>11 years old</a:t>
          </a:r>
        </a:p>
      </dgm:t>
    </dgm:pt>
    <dgm:pt modelId="{79B6D6F4-D791-4775-B36A-C8FF79C4123C}" type="parTrans" cxnId="{BF5B87CD-AC2D-47B6-822F-95A2218F5D32}">
      <dgm:prSet/>
      <dgm:spPr/>
      <dgm:t>
        <a:bodyPr/>
        <a:lstStyle/>
        <a:p>
          <a:endParaRPr lang="en-US"/>
        </a:p>
      </dgm:t>
    </dgm:pt>
    <dgm:pt modelId="{74FC2251-85A8-4C21-B31C-9A9ABA5B0512}" type="sibTrans" cxnId="{BF5B87CD-AC2D-47B6-822F-95A2218F5D32}">
      <dgm:prSet/>
      <dgm:spPr/>
      <dgm:t>
        <a:bodyPr/>
        <a:lstStyle/>
        <a:p>
          <a:endParaRPr lang="en-US"/>
        </a:p>
      </dgm:t>
    </dgm:pt>
    <dgm:pt modelId="{B4409617-0EB5-472D-9279-9376BC9ADB04}">
      <dgm:prSet/>
      <dgm:spPr/>
      <dgm:t>
        <a:bodyPr/>
        <a:lstStyle/>
        <a:p>
          <a:r>
            <a:rPr lang="en-US"/>
            <a:t>Later Childhood</a:t>
          </a:r>
        </a:p>
      </dgm:t>
    </dgm:pt>
    <dgm:pt modelId="{833D270B-42E8-4320-A51A-2416AF05B3B7}" type="parTrans" cxnId="{A9B80A3E-B8FE-4E42-85CE-1F775B880759}">
      <dgm:prSet/>
      <dgm:spPr/>
      <dgm:t>
        <a:bodyPr/>
        <a:lstStyle/>
        <a:p>
          <a:endParaRPr lang="en-US"/>
        </a:p>
      </dgm:t>
    </dgm:pt>
    <dgm:pt modelId="{F69D4040-E2E1-4DBD-8B82-3C1F9161FE27}" type="sibTrans" cxnId="{A9B80A3E-B8FE-4E42-85CE-1F775B880759}">
      <dgm:prSet/>
      <dgm:spPr/>
      <dgm:t>
        <a:bodyPr/>
        <a:lstStyle/>
        <a:p>
          <a:endParaRPr lang="en-US"/>
        </a:p>
      </dgm:t>
    </dgm:pt>
    <dgm:pt modelId="{1EEA5719-9C5D-425E-B50C-FBF93AD05FC7}">
      <dgm:prSet/>
      <dgm:spPr/>
      <dgm:t>
        <a:bodyPr/>
        <a:lstStyle/>
        <a:p>
          <a:r>
            <a:rPr lang="en-US"/>
            <a:t>Jason</a:t>
          </a:r>
        </a:p>
      </dgm:t>
    </dgm:pt>
    <dgm:pt modelId="{0A14BA03-B0CD-4F71-98E6-7DAC2E0E1D5E}" type="parTrans" cxnId="{D3FB20EB-2837-492D-A4D7-DFB890C468D9}">
      <dgm:prSet/>
      <dgm:spPr/>
      <dgm:t>
        <a:bodyPr/>
        <a:lstStyle/>
        <a:p>
          <a:endParaRPr lang="en-US"/>
        </a:p>
      </dgm:t>
    </dgm:pt>
    <dgm:pt modelId="{9385E11E-0B2D-4778-805D-F0388EA5B933}" type="sibTrans" cxnId="{D3FB20EB-2837-492D-A4D7-DFB890C468D9}">
      <dgm:prSet/>
      <dgm:spPr/>
      <dgm:t>
        <a:bodyPr/>
        <a:lstStyle/>
        <a:p>
          <a:endParaRPr lang="en-US"/>
        </a:p>
      </dgm:t>
    </dgm:pt>
    <dgm:pt modelId="{FC1E08B1-A53F-4B77-B164-72537A090E63}">
      <dgm:prSet/>
      <dgm:spPr/>
      <dgm:t>
        <a:bodyPr/>
        <a:lstStyle/>
        <a:p>
          <a:r>
            <a:rPr lang="en-US"/>
            <a:t>17 years old</a:t>
          </a:r>
        </a:p>
      </dgm:t>
    </dgm:pt>
    <dgm:pt modelId="{C61C50D6-6B44-47A2-92CC-710BFFBCF13D}" type="parTrans" cxnId="{FE4D32C3-DE34-4429-89E3-0401D358C152}">
      <dgm:prSet/>
      <dgm:spPr/>
      <dgm:t>
        <a:bodyPr/>
        <a:lstStyle/>
        <a:p>
          <a:endParaRPr lang="en-US"/>
        </a:p>
      </dgm:t>
    </dgm:pt>
    <dgm:pt modelId="{8625C52B-52C8-4AD8-ADA1-79BBC37F1530}" type="sibTrans" cxnId="{FE4D32C3-DE34-4429-89E3-0401D358C152}">
      <dgm:prSet/>
      <dgm:spPr/>
      <dgm:t>
        <a:bodyPr/>
        <a:lstStyle/>
        <a:p>
          <a:endParaRPr lang="en-US"/>
        </a:p>
      </dgm:t>
    </dgm:pt>
    <dgm:pt modelId="{5C8F0D29-3940-4B4C-AF37-064115FF1FBE}">
      <dgm:prSet/>
      <dgm:spPr/>
      <dgm:t>
        <a:bodyPr/>
        <a:lstStyle/>
        <a:p>
          <a:r>
            <a:rPr lang="en-US"/>
            <a:t>Adolescence</a:t>
          </a:r>
        </a:p>
      </dgm:t>
    </dgm:pt>
    <dgm:pt modelId="{2B7EE822-4AEA-4EE3-9D46-5F50F3EFEB05}" type="parTrans" cxnId="{C6ADEAFB-3D6E-4057-B486-E532F27807C7}">
      <dgm:prSet/>
      <dgm:spPr/>
      <dgm:t>
        <a:bodyPr/>
        <a:lstStyle/>
        <a:p>
          <a:endParaRPr lang="en-US"/>
        </a:p>
      </dgm:t>
    </dgm:pt>
    <dgm:pt modelId="{BF9EAAB7-E2B1-43EB-81C0-01AE99471306}" type="sibTrans" cxnId="{C6ADEAFB-3D6E-4057-B486-E532F27807C7}">
      <dgm:prSet/>
      <dgm:spPr/>
      <dgm:t>
        <a:bodyPr/>
        <a:lstStyle/>
        <a:p>
          <a:endParaRPr lang="en-US"/>
        </a:p>
      </dgm:t>
    </dgm:pt>
    <dgm:pt modelId="{ABEBE393-5717-F04E-9981-12E53D209D4F}" type="pres">
      <dgm:prSet presAssocID="{31F32F40-200C-4019-8617-BA4D9E59050C}" presName="Name0" presStyleCnt="0">
        <dgm:presLayoutVars>
          <dgm:dir/>
          <dgm:animLvl val="lvl"/>
          <dgm:resizeHandles val="exact"/>
        </dgm:presLayoutVars>
      </dgm:prSet>
      <dgm:spPr/>
    </dgm:pt>
    <dgm:pt modelId="{66348101-71F7-9449-8F09-AE29F326BBEC}" type="pres">
      <dgm:prSet presAssocID="{E4CC2A5A-0837-4667-93B6-8D7005C19BD6}" presName="linNode" presStyleCnt="0"/>
      <dgm:spPr/>
    </dgm:pt>
    <dgm:pt modelId="{B5452A70-D0EE-6640-862D-7BACF434ACEF}" type="pres">
      <dgm:prSet presAssocID="{E4CC2A5A-0837-4667-93B6-8D7005C19BD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F8A558B-429F-D347-AF54-397039A71BD3}" type="pres">
      <dgm:prSet presAssocID="{E4CC2A5A-0837-4667-93B6-8D7005C19BD6}" presName="descendantText" presStyleLbl="alignAccFollowNode1" presStyleIdx="0" presStyleCnt="3">
        <dgm:presLayoutVars>
          <dgm:bulletEnabled val="1"/>
        </dgm:presLayoutVars>
      </dgm:prSet>
      <dgm:spPr/>
    </dgm:pt>
    <dgm:pt modelId="{71405C6D-9E0E-484F-9747-3429A39ADDB5}" type="pres">
      <dgm:prSet presAssocID="{371DE640-5948-4E82-98A3-947A866F7D8E}" presName="sp" presStyleCnt="0"/>
      <dgm:spPr/>
    </dgm:pt>
    <dgm:pt modelId="{CB692486-825D-904A-ACC8-6B67EC70339F}" type="pres">
      <dgm:prSet presAssocID="{87AFE55A-56F4-4D29-8FCD-D73488CF1861}" presName="linNode" presStyleCnt="0"/>
      <dgm:spPr/>
    </dgm:pt>
    <dgm:pt modelId="{B77B2FCA-F9C2-F646-A5F5-F118F2551457}" type="pres">
      <dgm:prSet presAssocID="{87AFE55A-56F4-4D29-8FCD-D73488CF186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8306A63-CE70-154F-9D82-E261B489685D}" type="pres">
      <dgm:prSet presAssocID="{87AFE55A-56F4-4D29-8FCD-D73488CF1861}" presName="descendantText" presStyleLbl="alignAccFollowNode1" presStyleIdx="1" presStyleCnt="3">
        <dgm:presLayoutVars>
          <dgm:bulletEnabled val="1"/>
        </dgm:presLayoutVars>
      </dgm:prSet>
      <dgm:spPr/>
    </dgm:pt>
    <dgm:pt modelId="{94FD059F-9E04-2340-968F-DE6C06D66A15}" type="pres">
      <dgm:prSet presAssocID="{E63B21B5-EDAF-4BFD-8AC8-8EB9B2959FEF}" presName="sp" presStyleCnt="0"/>
      <dgm:spPr/>
    </dgm:pt>
    <dgm:pt modelId="{C54133F0-60F3-4343-B49C-A00B0ADEBDB7}" type="pres">
      <dgm:prSet presAssocID="{1EEA5719-9C5D-425E-B50C-FBF93AD05FC7}" presName="linNode" presStyleCnt="0"/>
      <dgm:spPr/>
    </dgm:pt>
    <dgm:pt modelId="{8B9CB2B4-5B27-5041-9E9E-A4C867D4626D}" type="pres">
      <dgm:prSet presAssocID="{1EEA5719-9C5D-425E-B50C-FBF93AD05FC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41C7D8B-5252-004D-8FF3-B1E6F6428D7B}" type="pres">
      <dgm:prSet presAssocID="{1EEA5719-9C5D-425E-B50C-FBF93AD05FC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F4F6306-AF7E-2A43-A152-5C8ED2004BE0}" type="presOf" srcId="{E4CC2A5A-0837-4667-93B6-8D7005C19BD6}" destId="{B5452A70-D0EE-6640-862D-7BACF434ACEF}" srcOrd="0" destOrd="0" presId="urn:microsoft.com/office/officeart/2005/8/layout/vList5"/>
    <dgm:cxn modelId="{1272C626-A552-4EBB-A905-C3602841B12E}" srcId="{E4CC2A5A-0837-4667-93B6-8D7005C19BD6}" destId="{AD0F9D17-9B4F-461C-A477-979DDC408032}" srcOrd="1" destOrd="0" parTransId="{CC4B728E-FA14-420E-A97F-4290853A9C8E}" sibTransId="{08AE08B7-358E-4F66-9914-711BA574C7B2}"/>
    <dgm:cxn modelId="{CAB2A128-2E20-EA43-9CEE-505878B3CBEE}" type="presOf" srcId="{FC1E08B1-A53F-4B77-B164-72537A090E63}" destId="{541C7D8B-5252-004D-8FF3-B1E6F6428D7B}" srcOrd="0" destOrd="0" presId="urn:microsoft.com/office/officeart/2005/8/layout/vList5"/>
    <dgm:cxn modelId="{B883A830-516C-4DD9-9AE1-A8E8A44A33B1}" srcId="{E4CC2A5A-0837-4667-93B6-8D7005C19BD6}" destId="{D4B12321-00C4-48ED-8625-0DE60C401FDC}" srcOrd="0" destOrd="0" parTransId="{D64A12E0-F957-4183-AE1B-02EB2C67194C}" sibTransId="{B02A5400-6E76-4487-BB9B-6BEC6BDDB331}"/>
    <dgm:cxn modelId="{3769D233-3256-3344-A7A4-52A4E3A4C079}" type="presOf" srcId="{C7E84C70-04F9-4EF6-A3F6-342493D1C41F}" destId="{F8306A63-CE70-154F-9D82-E261B489685D}" srcOrd="0" destOrd="0" presId="urn:microsoft.com/office/officeart/2005/8/layout/vList5"/>
    <dgm:cxn modelId="{A9B80A3E-B8FE-4E42-85CE-1F775B880759}" srcId="{87AFE55A-56F4-4D29-8FCD-D73488CF1861}" destId="{B4409617-0EB5-472D-9279-9376BC9ADB04}" srcOrd="1" destOrd="0" parTransId="{833D270B-42E8-4320-A51A-2416AF05B3B7}" sibTransId="{F69D4040-E2E1-4DBD-8B82-3C1F9161FE27}"/>
    <dgm:cxn modelId="{3D2F0641-4C09-7344-8E95-4B62897C6A9C}" type="presOf" srcId="{AD0F9D17-9B4F-461C-A477-979DDC408032}" destId="{FF8A558B-429F-D347-AF54-397039A71BD3}" srcOrd="0" destOrd="1" presId="urn:microsoft.com/office/officeart/2005/8/layout/vList5"/>
    <dgm:cxn modelId="{47C65A46-1785-4BB6-95E1-385D72785088}" srcId="{31F32F40-200C-4019-8617-BA4D9E59050C}" destId="{E4CC2A5A-0837-4667-93B6-8D7005C19BD6}" srcOrd="0" destOrd="0" parTransId="{9AD0AAEC-5C7B-4166-AC0C-FD132DA7EB36}" sibTransId="{371DE640-5948-4E82-98A3-947A866F7D8E}"/>
    <dgm:cxn modelId="{5C8DD348-53FC-2043-A31A-783BEEEAE43A}" type="presOf" srcId="{B4409617-0EB5-472D-9279-9376BC9ADB04}" destId="{F8306A63-CE70-154F-9D82-E261B489685D}" srcOrd="0" destOrd="1" presId="urn:microsoft.com/office/officeart/2005/8/layout/vList5"/>
    <dgm:cxn modelId="{D0F9C249-D68C-CF46-8C58-AC16AE8CAFF2}" type="presOf" srcId="{31F32F40-200C-4019-8617-BA4D9E59050C}" destId="{ABEBE393-5717-F04E-9981-12E53D209D4F}" srcOrd="0" destOrd="0" presId="urn:microsoft.com/office/officeart/2005/8/layout/vList5"/>
    <dgm:cxn modelId="{4D29A57B-1FF9-5349-9833-3299B95CEF69}" type="presOf" srcId="{1EEA5719-9C5D-425E-B50C-FBF93AD05FC7}" destId="{8B9CB2B4-5B27-5041-9E9E-A4C867D4626D}" srcOrd="0" destOrd="0" presId="urn:microsoft.com/office/officeart/2005/8/layout/vList5"/>
    <dgm:cxn modelId="{049BA399-E8AE-D64E-8FF9-87875C343BFD}" type="presOf" srcId="{D4B12321-00C4-48ED-8625-0DE60C401FDC}" destId="{FF8A558B-429F-D347-AF54-397039A71BD3}" srcOrd="0" destOrd="0" presId="urn:microsoft.com/office/officeart/2005/8/layout/vList5"/>
    <dgm:cxn modelId="{6410C2A2-BF76-5946-A8F6-F24F54A538F1}" type="presOf" srcId="{87AFE55A-56F4-4D29-8FCD-D73488CF1861}" destId="{B77B2FCA-F9C2-F646-A5F5-F118F2551457}" srcOrd="0" destOrd="0" presId="urn:microsoft.com/office/officeart/2005/8/layout/vList5"/>
    <dgm:cxn modelId="{FE4D32C3-DE34-4429-89E3-0401D358C152}" srcId="{1EEA5719-9C5D-425E-B50C-FBF93AD05FC7}" destId="{FC1E08B1-A53F-4B77-B164-72537A090E63}" srcOrd="0" destOrd="0" parTransId="{C61C50D6-6B44-47A2-92CC-710BFFBCF13D}" sibTransId="{8625C52B-52C8-4AD8-ADA1-79BBC37F1530}"/>
    <dgm:cxn modelId="{BF5B87CD-AC2D-47B6-822F-95A2218F5D32}" srcId="{87AFE55A-56F4-4D29-8FCD-D73488CF1861}" destId="{C7E84C70-04F9-4EF6-A3F6-342493D1C41F}" srcOrd="0" destOrd="0" parTransId="{79B6D6F4-D791-4775-B36A-C8FF79C4123C}" sibTransId="{74FC2251-85A8-4C21-B31C-9A9ABA5B0512}"/>
    <dgm:cxn modelId="{E8FCA8E1-4B7A-43C7-A8DB-2B45D1373C5F}" srcId="{31F32F40-200C-4019-8617-BA4D9E59050C}" destId="{87AFE55A-56F4-4D29-8FCD-D73488CF1861}" srcOrd="1" destOrd="0" parTransId="{4D7EA5D4-B320-4963-A023-0968F8FA0BCD}" sibTransId="{E63B21B5-EDAF-4BFD-8AC8-8EB9B2959FEF}"/>
    <dgm:cxn modelId="{D3FB20EB-2837-492D-A4D7-DFB890C468D9}" srcId="{31F32F40-200C-4019-8617-BA4D9E59050C}" destId="{1EEA5719-9C5D-425E-B50C-FBF93AD05FC7}" srcOrd="2" destOrd="0" parTransId="{0A14BA03-B0CD-4F71-98E6-7DAC2E0E1D5E}" sibTransId="{9385E11E-0B2D-4778-805D-F0388EA5B933}"/>
    <dgm:cxn modelId="{C6ADEAFB-3D6E-4057-B486-E532F27807C7}" srcId="{1EEA5719-9C5D-425E-B50C-FBF93AD05FC7}" destId="{5C8F0D29-3940-4B4C-AF37-064115FF1FBE}" srcOrd="1" destOrd="0" parTransId="{2B7EE822-4AEA-4EE3-9D46-5F50F3EFEB05}" sibTransId="{BF9EAAB7-E2B1-43EB-81C0-01AE99471306}"/>
    <dgm:cxn modelId="{82D121FC-1F99-C54F-9719-88ADB919FF41}" type="presOf" srcId="{5C8F0D29-3940-4B4C-AF37-064115FF1FBE}" destId="{541C7D8B-5252-004D-8FF3-B1E6F6428D7B}" srcOrd="0" destOrd="1" presId="urn:microsoft.com/office/officeart/2005/8/layout/vList5"/>
    <dgm:cxn modelId="{43973826-35F4-164A-9E32-33E2E3077A34}" type="presParOf" srcId="{ABEBE393-5717-F04E-9981-12E53D209D4F}" destId="{66348101-71F7-9449-8F09-AE29F326BBEC}" srcOrd="0" destOrd="0" presId="urn:microsoft.com/office/officeart/2005/8/layout/vList5"/>
    <dgm:cxn modelId="{E73271B1-0E0E-4843-8215-8808EF792934}" type="presParOf" srcId="{66348101-71F7-9449-8F09-AE29F326BBEC}" destId="{B5452A70-D0EE-6640-862D-7BACF434ACEF}" srcOrd="0" destOrd="0" presId="urn:microsoft.com/office/officeart/2005/8/layout/vList5"/>
    <dgm:cxn modelId="{3F605ACE-A57A-744A-9841-3602C629BBBF}" type="presParOf" srcId="{66348101-71F7-9449-8F09-AE29F326BBEC}" destId="{FF8A558B-429F-D347-AF54-397039A71BD3}" srcOrd="1" destOrd="0" presId="urn:microsoft.com/office/officeart/2005/8/layout/vList5"/>
    <dgm:cxn modelId="{83C34464-6D17-0E4A-840D-4DE74EC24CEE}" type="presParOf" srcId="{ABEBE393-5717-F04E-9981-12E53D209D4F}" destId="{71405C6D-9E0E-484F-9747-3429A39ADDB5}" srcOrd="1" destOrd="0" presId="urn:microsoft.com/office/officeart/2005/8/layout/vList5"/>
    <dgm:cxn modelId="{6C5AE418-AC74-0F45-B5A6-F69F830B2927}" type="presParOf" srcId="{ABEBE393-5717-F04E-9981-12E53D209D4F}" destId="{CB692486-825D-904A-ACC8-6B67EC70339F}" srcOrd="2" destOrd="0" presId="urn:microsoft.com/office/officeart/2005/8/layout/vList5"/>
    <dgm:cxn modelId="{01E0D6AE-8C3B-B14D-A116-A82565A37B1C}" type="presParOf" srcId="{CB692486-825D-904A-ACC8-6B67EC70339F}" destId="{B77B2FCA-F9C2-F646-A5F5-F118F2551457}" srcOrd="0" destOrd="0" presId="urn:microsoft.com/office/officeart/2005/8/layout/vList5"/>
    <dgm:cxn modelId="{FBB3390E-3EF8-2D4D-AD7D-7E4A240E76A8}" type="presParOf" srcId="{CB692486-825D-904A-ACC8-6B67EC70339F}" destId="{F8306A63-CE70-154F-9D82-E261B489685D}" srcOrd="1" destOrd="0" presId="urn:microsoft.com/office/officeart/2005/8/layout/vList5"/>
    <dgm:cxn modelId="{09F4F448-3B60-B940-BC03-C3CC2AEED288}" type="presParOf" srcId="{ABEBE393-5717-F04E-9981-12E53D209D4F}" destId="{94FD059F-9E04-2340-968F-DE6C06D66A15}" srcOrd="3" destOrd="0" presId="urn:microsoft.com/office/officeart/2005/8/layout/vList5"/>
    <dgm:cxn modelId="{B3796D19-5812-4048-BA97-D4F708A68082}" type="presParOf" srcId="{ABEBE393-5717-F04E-9981-12E53D209D4F}" destId="{C54133F0-60F3-4343-B49C-A00B0ADEBDB7}" srcOrd="4" destOrd="0" presId="urn:microsoft.com/office/officeart/2005/8/layout/vList5"/>
    <dgm:cxn modelId="{09DE597A-BD96-3A4A-98DD-8BB71A9F8193}" type="presParOf" srcId="{C54133F0-60F3-4343-B49C-A00B0ADEBDB7}" destId="{8B9CB2B4-5B27-5041-9E9E-A4C867D4626D}" srcOrd="0" destOrd="0" presId="urn:microsoft.com/office/officeart/2005/8/layout/vList5"/>
    <dgm:cxn modelId="{B808FF4C-C320-6740-97AA-9C674CF28D53}" type="presParOf" srcId="{C54133F0-60F3-4343-B49C-A00B0ADEBDB7}" destId="{541C7D8B-5252-004D-8FF3-B1E6F6428D7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A558B-429F-D347-AF54-397039A71BD3}">
      <dsp:nvSpPr>
        <dsp:cNvPr id="0" name=""/>
        <dsp:cNvSpPr/>
      </dsp:nvSpPr>
      <dsp:spPr>
        <a:xfrm rot="5400000">
          <a:off x="6742779" y="-2833370"/>
          <a:ext cx="867472" cy="67543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5 years old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Early Childhood</a:t>
          </a:r>
        </a:p>
      </dsp:txBody>
      <dsp:txXfrm rot="-5400000">
        <a:off x="3799331" y="152424"/>
        <a:ext cx="6712022" cy="782780"/>
      </dsp:txXfrm>
    </dsp:sp>
    <dsp:sp modelId="{B5452A70-D0EE-6640-862D-7BACF434ACEF}">
      <dsp:nvSpPr>
        <dsp:cNvPr id="0" name=""/>
        <dsp:cNvSpPr/>
      </dsp:nvSpPr>
      <dsp:spPr>
        <a:xfrm>
          <a:off x="0" y="1642"/>
          <a:ext cx="3799332" cy="10843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Mark</a:t>
          </a:r>
        </a:p>
      </dsp:txBody>
      <dsp:txXfrm>
        <a:off x="52933" y="54575"/>
        <a:ext cx="3693466" cy="978474"/>
      </dsp:txXfrm>
    </dsp:sp>
    <dsp:sp modelId="{F8306A63-CE70-154F-9D82-E261B489685D}">
      <dsp:nvSpPr>
        <dsp:cNvPr id="0" name=""/>
        <dsp:cNvSpPr/>
      </dsp:nvSpPr>
      <dsp:spPr>
        <a:xfrm rot="5400000">
          <a:off x="6742779" y="-1694813"/>
          <a:ext cx="867472" cy="67543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11 years old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Later Childhood</a:t>
          </a:r>
        </a:p>
      </dsp:txBody>
      <dsp:txXfrm rot="-5400000">
        <a:off x="3799331" y="1290981"/>
        <a:ext cx="6712022" cy="782780"/>
      </dsp:txXfrm>
    </dsp:sp>
    <dsp:sp modelId="{B77B2FCA-F9C2-F646-A5F5-F118F2551457}">
      <dsp:nvSpPr>
        <dsp:cNvPr id="0" name=""/>
        <dsp:cNvSpPr/>
      </dsp:nvSpPr>
      <dsp:spPr>
        <a:xfrm>
          <a:off x="0" y="1140200"/>
          <a:ext cx="3799332" cy="10843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Rose</a:t>
          </a:r>
        </a:p>
      </dsp:txBody>
      <dsp:txXfrm>
        <a:off x="52933" y="1193133"/>
        <a:ext cx="3693466" cy="978474"/>
      </dsp:txXfrm>
    </dsp:sp>
    <dsp:sp modelId="{541C7D8B-5252-004D-8FF3-B1E6F6428D7B}">
      <dsp:nvSpPr>
        <dsp:cNvPr id="0" name=""/>
        <dsp:cNvSpPr/>
      </dsp:nvSpPr>
      <dsp:spPr>
        <a:xfrm rot="5400000">
          <a:off x="6742779" y="-556256"/>
          <a:ext cx="867472" cy="67543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17 years old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Adolescence</a:t>
          </a:r>
        </a:p>
      </dsp:txBody>
      <dsp:txXfrm rot="-5400000">
        <a:off x="3799331" y="2429538"/>
        <a:ext cx="6712022" cy="782780"/>
      </dsp:txXfrm>
    </dsp:sp>
    <dsp:sp modelId="{8B9CB2B4-5B27-5041-9E9E-A4C867D4626D}">
      <dsp:nvSpPr>
        <dsp:cNvPr id="0" name=""/>
        <dsp:cNvSpPr/>
      </dsp:nvSpPr>
      <dsp:spPr>
        <a:xfrm>
          <a:off x="0" y="2278757"/>
          <a:ext cx="3799332" cy="10843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Jason</a:t>
          </a:r>
        </a:p>
      </dsp:txBody>
      <dsp:txXfrm>
        <a:off x="52933" y="2331690"/>
        <a:ext cx="3693466" cy="978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3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26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524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049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80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6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1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5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3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3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8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BC48EC7-AF6A-48D3-8284-14BACBEBDD84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697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4/17/19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18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plypsychology.org/Erik-Erikson.html" TargetMode="External"/><Relationship Id="rId2" Type="http://schemas.openxmlformats.org/officeDocument/2006/relationships/hyperlink" Target="https://www.verywellmind.com/gardners-theory-of-multiple-intelligences-27951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sychologynoteshq.com/vygotsky-theor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4EB552-FBC4-4D42-8364-A010F9635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559" y="1286935"/>
            <a:ext cx="9638153" cy="2668377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Three Ages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709EC-D276-9A4C-AF20-A2AC0E9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559" y="4116179"/>
            <a:ext cx="9638153" cy="1599642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/>
              <a:t>Haley Schweigert</a:t>
            </a:r>
          </a:p>
        </p:txBody>
      </p:sp>
    </p:spTree>
    <p:extLst>
      <p:ext uri="{BB962C8B-B14F-4D97-AF65-F5344CB8AC3E}">
        <p14:creationId xmlns:p14="http://schemas.microsoft.com/office/powerpoint/2010/main" val="365844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1DEDB7-2CCE-874A-935C-D2F4C7056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Special Interest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01898-2FE5-164E-9205-AED28C4EB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7" y="411479"/>
            <a:ext cx="5365218" cy="6035040"/>
          </a:xfrm>
          <a:effectLst/>
        </p:spPr>
        <p:txBody>
          <a:bodyPr>
            <a:normAutofit/>
          </a:bodyPr>
          <a:lstStyle/>
          <a:p>
            <a:pPr lvl="0"/>
            <a:r>
              <a:rPr lang="en-US" sz="2400" dirty="0"/>
              <a:t>What do you want to be when you grow up and why?</a:t>
            </a:r>
          </a:p>
          <a:p>
            <a:pPr lvl="0"/>
            <a:r>
              <a:rPr lang="en-US" sz="2400" dirty="0"/>
              <a:t>What is your favorite show or movie to watch on TV and why? (Early Childhood)</a:t>
            </a:r>
          </a:p>
          <a:p>
            <a:pPr lvl="0"/>
            <a:r>
              <a:rPr lang="en-US" sz="2400" dirty="0"/>
              <a:t>What is your favorite form of entertainment (TV, music, etc.) and why? (Later childhood &amp; Adolescence)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9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C52E4-CEC1-DA41-8197-E947FABF4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267BD-464E-594C-AA0C-AA87D9F0D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 numCol="3"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/>
              <a:t>Mark</a:t>
            </a:r>
          </a:p>
          <a:p>
            <a:r>
              <a:rPr lang="en-US" sz="2200" dirty="0"/>
              <a:t>Race car driver—can “ride fast”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“My Little Pony because I love unicorns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Rose </a:t>
            </a:r>
          </a:p>
          <a:p>
            <a:r>
              <a:rPr lang="en-US" sz="2200" dirty="0"/>
              <a:t>Teacher—story of her experience in fifth grade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Music—fun, helps her relax</a:t>
            </a:r>
          </a:p>
          <a:p>
            <a:r>
              <a:rPr lang="en-US" sz="2200" dirty="0"/>
              <a:t>Videos, reading, roller skating, bowling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Jason</a:t>
            </a:r>
          </a:p>
          <a:p>
            <a:r>
              <a:rPr lang="en-US" sz="2200" dirty="0"/>
              <a:t>Christian counselor—”people need people to help them do things”</a:t>
            </a:r>
          </a:p>
          <a:p>
            <a:r>
              <a:rPr lang="en-US" sz="2200" dirty="0"/>
              <a:t>“I’m a Christian and want to be a counselor”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YouTube—hours watching anything, accessible, can leave people if they annoy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1150-4B09-B149-AA77-C68A4365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AA06A-F490-4141-A062-A03BBEEFB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/>
          <a:lstStyle/>
          <a:p>
            <a:r>
              <a:rPr lang="en-US" sz="2000" dirty="0"/>
              <a:t>Girls experience growth spurt at 9-10 years while boys experience growth spurt around 11-12 years (Levine, 2016, p. 467)</a:t>
            </a:r>
          </a:p>
          <a:p>
            <a:r>
              <a:rPr lang="en-US" sz="2000" dirty="0"/>
              <a:t>Rose should have experienced growth spurt and in a few years, most of the boys her age should be taller after their growth spurt</a:t>
            </a:r>
          </a:p>
          <a:p>
            <a:r>
              <a:rPr lang="en-US" sz="2000" dirty="0"/>
              <a:t>Girls are usually shorter than boys because they experience growth spurts at earlier age (Levine, 2016, p. 468)</a:t>
            </a:r>
          </a:p>
          <a:p>
            <a:r>
              <a:rPr lang="en-US" sz="2000" dirty="0"/>
              <a:t>Jason is taller than his friends who are girls, but shorter than most of his peers who are boys</a:t>
            </a:r>
          </a:p>
          <a:p>
            <a:pPr lvl="1"/>
            <a:r>
              <a:rPr lang="en-US" sz="2000" dirty="0"/>
              <a:t>Could be genetic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58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F299E-8DE8-6C48-9A21-7DB6C6C4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Vygotsky’s Sociocultural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10628-0C0A-AC45-8DCA-350CAE3B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>
            <a:normAutofit/>
          </a:bodyPr>
          <a:lstStyle/>
          <a:p>
            <a:r>
              <a:rPr lang="en-US" sz="2400" dirty="0"/>
              <a:t>ZPD is where child can almost perform a certain task but needs assistance from a more skilled adult/peer, known as scaffolding, to accomplish the task (“Vygotsky’s Sociocultural,” 2018)</a:t>
            </a:r>
          </a:p>
          <a:p>
            <a:r>
              <a:rPr lang="en-US" sz="2400" dirty="0"/>
              <a:t>Rose and Jason continue working on problem and then ask someone more skilled than they are in that area</a:t>
            </a:r>
          </a:p>
          <a:p>
            <a:r>
              <a:rPr lang="en-US" sz="2400" dirty="0"/>
              <a:t>Ask for explanation, not answer, so they can solve similar problems in the future</a:t>
            </a:r>
          </a:p>
        </p:txBody>
      </p:sp>
    </p:spTree>
    <p:extLst>
      <p:ext uri="{BB962C8B-B14F-4D97-AF65-F5344CB8AC3E}">
        <p14:creationId xmlns:p14="http://schemas.microsoft.com/office/powerpoint/2010/main" val="4092080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B31E-4072-4C40-8F94-F22ECDB8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Gardner’s Theory of Multiple Intelligences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F6360-4746-EB42-AEC9-E8E66BB16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>
            <a:normAutofit/>
          </a:bodyPr>
          <a:lstStyle/>
          <a:p>
            <a:r>
              <a:rPr lang="en-US" sz="2400" dirty="0"/>
              <a:t>Bodily-kinesthetic intelligence: physical movements, motor control, more likely to remember by doing rather than seeing or hearing (Cherry, 2019)</a:t>
            </a:r>
          </a:p>
          <a:p>
            <a:r>
              <a:rPr lang="en-US" sz="2400" dirty="0"/>
              <a:t>All participants stated they learn best through hands-on activities in at least a few subjects</a:t>
            </a:r>
          </a:p>
          <a:p>
            <a:r>
              <a:rPr lang="en-US" sz="2400" dirty="0"/>
              <a:t>Logical-mathematical intelligence: reasoning, logically analyzing and solving problems, think about abstract concepts (Cherry, 2019)</a:t>
            </a:r>
          </a:p>
          <a:p>
            <a:r>
              <a:rPr lang="en-US" sz="2400" dirty="0"/>
              <a:t>Rose’s favorite subject is math and loves doing experiments in science</a:t>
            </a:r>
          </a:p>
        </p:txBody>
      </p:sp>
    </p:spTree>
    <p:extLst>
      <p:ext uri="{BB962C8B-B14F-4D97-AF65-F5344CB8AC3E}">
        <p14:creationId xmlns:p14="http://schemas.microsoft.com/office/powerpoint/2010/main" val="34407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0C78-7C78-7C40-B141-728F9A32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Erikson’s Psychosocial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CEF4-DA5C-FD44-A771-E4BCB1146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>
            <a:noAutofit/>
          </a:bodyPr>
          <a:lstStyle/>
          <a:p>
            <a:r>
              <a:rPr lang="en-US" sz="2400" dirty="0"/>
              <a:t>Initiative vs. Guilt (3-5 years): virtue of purpose—children more assertive/aggressive</a:t>
            </a:r>
          </a:p>
          <a:p>
            <a:pPr lvl="1"/>
            <a:r>
              <a:rPr lang="en-US" sz="2400" dirty="0"/>
              <a:t>interact with others, initiate activities, and develop interpersonal skills through play (McLeod, 2018)</a:t>
            </a:r>
          </a:p>
          <a:p>
            <a:r>
              <a:rPr lang="en-US" sz="2400" dirty="0"/>
              <a:t>Mark more aggressive—”slap people in the face”</a:t>
            </a:r>
          </a:p>
          <a:p>
            <a:r>
              <a:rPr lang="en-US" sz="2400" dirty="0"/>
              <a:t>Wants to play with “one hundred” friends</a:t>
            </a:r>
          </a:p>
        </p:txBody>
      </p:sp>
    </p:spTree>
    <p:extLst>
      <p:ext uri="{BB962C8B-B14F-4D97-AF65-F5344CB8AC3E}">
        <p14:creationId xmlns:p14="http://schemas.microsoft.com/office/powerpoint/2010/main" val="119338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7AD5-C452-454D-A7F7-A456781A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Erikson’s Psychosocial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7D836-9F7F-6445-BA11-61A64BFE4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Industry vs. Inferiority</a:t>
            </a:r>
            <a:r>
              <a:rPr lang="en-US" sz="2400" dirty="0">
                <a:sym typeface="Wingdings" pitchFamily="2" charset="2"/>
              </a:rPr>
              <a:t> (5-12 years): friend groups are more important, children seek approval and take pride in accomplishments</a:t>
            </a:r>
          </a:p>
          <a:p>
            <a:r>
              <a:rPr lang="en-US" sz="2400" dirty="0">
                <a:sym typeface="Wingdings" pitchFamily="2" charset="2"/>
              </a:rPr>
              <a:t>Rose likes smaller groups—more intimate connections</a:t>
            </a:r>
          </a:p>
          <a:p>
            <a:r>
              <a:rPr lang="en-US" sz="2400" dirty="0">
                <a:sym typeface="Wingdings" pitchFamily="2" charset="2"/>
              </a:rPr>
              <a:t>Has A in all classes except an A- in math—poor performance on tests &amp; panic attacks can be making </a:t>
            </a:r>
            <a:r>
              <a:rPr lang="en-US" sz="2400">
                <a:sym typeface="Wingdings" pitchFamily="2" charset="2"/>
              </a:rPr>
              <a:t>her fel </a:t>
            </a:r>
            <a:r>
              <a:rPr lang="en-US" sz="2400" dirty="0">
                <a:sym typeface="Wingdings" pitchFamily="2" charset="2"/>
              </a:rPr>
              <a:t>inferior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7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6DFAE-D4BC-1A49-8568-EC7FDA2B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Erikson’s Psychosocial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2A930-9B44-4B4F-9416-21BC22B1D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ym typeface="Wingdings" pitchFamily="2" charset="2"/>
              </a:rPr>
              <a:t>Identity vs. Role Confusion (12-18 years): sexual and occupational identities (McLeod, 2018)</a:t>
            </a:r>
          </a:p>
          <a:p>
            <a:r>
              <a:rPr lang="en-US" sz="2400" dirty="0">
                <a:sym typeface="Wingdings" pitchFamily="2" charset="2"/>
              </a:rPr>
              <a:t>Jason’s new involvement in church and desire to help others led to career choice </a:t>
            </a:r>
          </a:p>
          <a:p>
            <a:r>
              <a:rPr lang="en-US" sz="2400" dirty="0">
                <a:sym typeface="Wingdings" pitchFamily="2" charset="2"/>
              </a:rPr>
              <a:t>Likes to work out—trying to improve body image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4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DB9E-3FFC-7F46-98AD-651967F8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DEE65-88F9-8E43-84C8-25A7F03BE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Mark</a:t>
            </a:r>
          </a:p>
          <a:p>
            <a:r>
              <a:rPr lang="en-US" sz="2000" dirty="0"/>
              <a:t>Handle emotions with language rather than physical actions/outbursts</a:t>
            </a:r>
          </a:p>
          <a:p>
            <a:pPr marL="0" indent="0">
              <a:buNone/>
            </a:pPr>
            <a:r>
              <a:rPr lang="en-US" sz="2400" dirty="0"/>
              <a:t>Rose</a:t>
            </a:r>
          </a:p>
          <a:p>
            <a:r>
              <a:rPr lang="en-US" sz="2000" dirty="0"/>
              <a:t>Different ways to calm down when she if feeling nervous, like listening to/playing music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Jason</a:t>
            </a:r>
          </a:p>
          <a:p>
            <a:r>
              <a:rPr lang="en-US" sz="2000" dirty="0"/>
              <a:t>Handle emotions—talk about them or leave situation before he explodes</a:t>
            </a:r>
          </a:p>
        </p:txBody>
      </p:sp>
    </p:spTree>
    <p:extLst>
      <p:ext uri="{BB962C8B-B14F-4D97-AF65-F5344CB8AC3E}">
        <p14:creationId xmlns:p14="http://schemas.microsoft.com/office/powerpoint/2010/main" val="1233153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5000-4AE6-B944-9058-2C20C0A49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B9FB3-22B7-634C-9B17-C5BF0A208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>
            <a:normAutofit/>
          </a:bodyPr>
          <a:lstStyle/>
          <a:p>
            <a:r>
              <a:rPr lang="en-US" sz="2800" dirty="0"/>
              <a:t>Most responses did become more thoughtful/developed as the ages increased</a:t>
            </a:r>
          </a:p>
          <a:p>
            <a:r>
              <a:rPr lang="en-US" sz="2800" dirty="0"/>
              <a:t>Rose’s answers seemed to be the most thoughtful</a:t>
            </a:r>
          </a:p>
          <a:p>
            <a:pPr lvl="1"/>
            <a:r>
              <a:rPr lang="en-US" sz="2800" dirty="0"/>
              <a:t>Favorite subjects, handling emotions, career choice</a:t>
            </a:r>
          </a:p>
          <a:p>
            <a:r>
              <a:rPr lang="en-US" sz="2800" dirty="0"/>
              <a:t>Max’s answers were least developed, answered almost immediately </a:t>
            </a:r>
          </a:p>
        </p:txBody>
      </p:sp>
    </p:spTree>
    <p:extLst>
      <p:ext uri="{BB962C8B-B14F-4D97-AF65-F5344CB8AC3E}">
        <p14:creationId xmlns:p14="http://schemas.microsoft.com/office/powerpoint/2010/main" val="68887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140A-2323-5F45-A0AE-1BE3432F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Goals &amp;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00B11-B4A8-5443-ABBE-E5BDE867C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>
            <a:normAutofit/>
          </a:bodyPr>
          <a:lstStyle/>
          <a:p>
            <a:r>
              <a:rPr lang="en-US" sz="2800" dirty="0"/>
              <a:t>How physical, cognitive, and social-emotional development occurs from early childhood to later childhood to adolescence</a:t>
            </a:r>
          </a:p>
          <a:p>
            <a:r>
              <a:rPr lang="en-US" sz="2800" dirty="0"/>
              <a:t>Expected answers to be more detailed or thoughtful in each proceeding age group</a:t>
            </a:r>
          </a:p>
        </p:txBody>
      </p:sp>
    </p:spTree>
    <p:extLst>
      <p:ext uri="{BB962C8B-B14F-4D97-AF65-F5344CB8AC3E}">
        <p14:creationId xmlns:p14="http://schemas.microsoft.com/office/powerpoint/2010/main" val="3417272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5D668-7562-8F48-980A-9C61D2A4B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3F73-8F5F-544F-94B6-5B7118297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Cherry, K. (2019, April 03). </a:t>
            </a:r>
            <a:r>
              <a:rPr lang="en-US" i="1" dirty="0"/>
              <a:t>Gardner’s theory of multiple intelligences.</a:t>
            </a:r>
            <a:r>
              <a:rPr lang="en-US" dirty="0"/>
              <a:t> Retrieved from </a:t>
            </a:r>
            <a:r>
              <a:rPr lang="en-US" u="sng" dirty="0">
                <a:hlinkClick r:id="rId2"/>
              </a:rPr>
              <a:t>https://www.verywellmind.com/gardners-theory-of-multiple-intelligences-2795161</a:t>
            </a:r>
            <a:r>
              <a:rPr lang="en-US" dirty="0"/>
              <a:t>. </a:t>
            </a:r>
          </a:p>
          <a:p>
            <a:r>
              <a:rPr lang="en-US" dirty="0"/>
              <a:t>Levine, L. E. &amp; Munsch, J. (2016). </a:t>
            </a:r>
            <a:r>
              <a:rPr lang="en-US" i="1" dirty="0"/>
              <a:t>Child Development from infancy to adolescence: An active learning approach.</a:t>
            </a:r>
            <a:r>
              <a:rPr lang="en-US" dirty="0"/>
              <a:t> Canada: Sage. </a:t>
            </a:r>
          </a:p>
          <a:p>
            <a:r>
              <a:rPr lang="en-US" dirty="0"/>
              <a:t>McLeod, S. A. (2018, May 03). </a:t>
            </a:r>
            <a:r>
              <a:rPr lang="en-US" i="1" dirty="0"/>
              <a:t>Erik Erikson’s stages of psychosocial development.</a:t>
            </a:r>
            <a:r>
              <a:rPr lang="en-US" dirty="0"/>
              <a:t> Retrieved from </a:t>
            </a:r>
            <a:r>
              <a:rPr lang="en-US" u="sng" dirty="0">
                <a:hlinkClick r:id="rId3"/>
              </a:rPr>
              <a:t>https://www.simplypsychology.org/Erik-Erikson.html</a:t>
            </a:r>
            <a:r>
              <a:rPr lang="en-US" dirty="0"/>
              <a:t>. </a:t>
            </a:r>
          </a:p>
          <a:p>
            <a:r>
              <a:rPr lang="en-US" dirty="0"/>
              <a:t>Vygotsky’s Sociocultural Theory of Cognitive Development. (2008, May 2). Retrieved from </a:t>
            </a:r>
            <a:r>
              <a:rPr lang="en-US" u="sng" dirty="0">
                <a:hlinkClick r:id="rId4"/>
              </a:rPr>
              <a:t>https://www.psychologynoteshq.com/vygotsky-theory/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6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6824CE-083D-4ED5-94A5-655345BB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0785D83B-2124-40CD-9E29-811BC2B7C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428A9-4406-FC41-BDBC-B5D2F95E3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Participants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540FB4-F8B3-4453-9D39-9C3EDB904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505244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4201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78996-B8CB-1641-8950-1BD98C5C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Physical Development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FAF89-C6DA-764C-BADA-E0E1956B1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372531"/>
            <a:ext cx="5365218" cy="6035040"/>
          </a:xfrm>
          <a:effectLst/>
        </p:spPr>
        <p:txBody>
          <a:bodyPr>
            <a:normAutofit/>
          </a:bodyPr>
          <a:lstStyle/>
          <a:p>
            <a:pPr lvl="0"/>
            <a:r>
              <a:rPr lang="en-US" sz="2400" dirty="0"/>
              <a:t>What sports do you play? What is your favorite thing to do outside? (Early Childhood)</a:t>
            </a:r>
          </a:p>
          <a:p>
            <a:pPr lvl="0"/>
            <a:r>
              <a:rPr lang="en-US" sz="2400" dirty="0"/>
              <a:t>What sports are you involved in or what is your favorite physical activity and why? (Later Childhood &amp; Adolescence)</a:t>
            </a:r>
          </a:p>
          <a:p>
            <a:pPr lvl="0"/>
            <a:r>
              <a:rPr lang="en-US" sz="2400" dirty="0"/>
              <a:t>Are you shorter, taller, or the same size as most of your friends/classmates? (Early &amp; Later Childhood)</a:t>
            </a:r>
          </a:p>
          <a:p>
            <a:pPr lvl="0"/>
            <a:r>
              <a:rPr lang="en-US" sz="2400" dirty="0"/>
              <a:t>How does your height compare to your peers? (Adolescence)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9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4804-265B-CE4C-A4F5-7CE8AA3C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2612B-8CBF-7F4E-8B4F-63F4A3018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 numCol="3"/>
          <a:lstStyle/>
          <a:p>
            <a:pPr marL="0" indent="0">
              <a:buNone/>
            </a:pPr>
            <a:r>
              <a:rPr lang="en-US" sz="2400" dirty="0"/>
              <a:t>Mark</a:t>
            </a:r>
          </a:p>
          <a:p>
            <a:r>
              <a:rPr lang="en-US" sz="2000" dirty="0"/>
              <a:t>”basketball, wait, soccer ball”</a:t>
            </a:r>
          </a:p>
          <a:p>
            <a:r>
              <a:rPr lang="en-US" sz="2000" dirty="0"/>
              <a:t>Hula-hoop</a:t>
            </a:r>
          </a:p>
          <a:p>
            <a:r>
              <a:rPr lang="en-US" sz="2000" dirty="0"/>
              <a:t>Gymnastics</a:t>
            </a:r>
          </a:p>
          <a:p>
            <a:endParaRPr lang="en-US" sz="2000" dirty="0"/>
          </a:p>
          <a:p>
            <a:r>
              <a:rPr lang="en-US" sz="2000" dirty="0"/>
              <a:t>Same height as friends</a:t>
            </a:r>
          </a:p>
          <a:p>
            <a:r>
              <a:rPr lang="en-US" sz="2000" dirty="0"/>
              <a:t>Sister (11 years old) is taller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Rose</a:t>
            </a:r>
          </a:p>
          <a:p>
            <a:r>
              <a:rPr lang="en-US" sz="2000" dirty="0"/>
              <a:t>Basketball 2 years ago</a:t>
            </a:r>
          </a:p>
          <a:p>
            <a:r>
              <a:rPr lang="en-US" sz="2000" dirty="0"/>
              <a:t>”I like this game cause I’m actually good at it and can do stuff”</a:t>
            </a:r>
          </a:p>
          <a:p>
            <a:r>
              <a:rPr lang="en-US" sz="2000" dirty="0"/>
              <a:t>Track conditioning</a:t>
            </a:r>
          </a:p>
          <a:p>
            <a:endParaRPr lang="en-US" sz="2000" dirty="0"/>
          </a:p>
          <a:p>
            <a:r>
              <a:rPr lang="en-US" sz="2000" dirty="0"/>
              <a:t>4’10”—average height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Jason</a:t>
            </a:r>
          </a:p>
          <a:p>
            <a:r>
              <a:rPr lang="en-US" sz="2000" dirty="0"/>
              <a:t>Working out</a:t>
            </a:r>
          </a:p>
          <a:p>
            <a:r>
              <a:rPr lang="en-US" sz="2000" dirty="0"/>
              <a:t>“Fun and people don’t talk to me”</a:t>
            </a:r>
          </a:p>
          <a:p>
            <a:endParaRPr lang="en-US" sz="2000" dirty="0"/>
          </a:p>
          <a:p>
            <a:r>
              <a:rPr lang="en-US" sz="2000" dirty="0"/>
              <a:t>Taller than girls</a:t>
            </a:r>
          </a:p>
          <a:p>
            <a:r>
              <a:rPr lang="en-US" sz="2000" dirty="0"/>
              <a:t>Shorter than other boys</a:t>
            </a:r>
          </a:p>
        </p:txBody>
      </p:sp>
    </p:spTree>
    <p:extLst>
      <p:ext uri="{BB962C8B-B14F-4D97-AF65-F5344CB8AC3E}">
        <p14:creationId xmlns:p14="http://schemas.microsoft.com/office/powerpoint/2010/main" val="15044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FACC12-CAA7-D949-BE08-2BC76EDBC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Cognitive Development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06D47-8345-B643-B909-20DB83871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7" y="411479"/>
            <a:ext cx="5365218" cy="6035040"/>
          </a:xfrm>
          <a:effectLst/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2000" dirty="0"/>
              <a:t>What is your favorite thing to learn about in school and why? (Early Childhood)</a:t>
            </a:r>
          </a:p>
          <a:p>
            <a:pPr lvl="0">
              <a:lnSpc>
                <a:spcPct val="90000"/>
              </a:lnSpc>
            </a:pPr>
            <a:r>
              <a:rPr lang="en-US" sz="2000" dirty="0"/>
              <a:t>What is your favorite subject in school and are your grades in this subject better than your grades in other subjects? (Later Childhood &amp; Adolescence)</a:t>
            </a:r>
          </a:p>
          <a:p>
            <a:pPr lvl="0">
              <a:lnSpc>
                <a:spcPct val="90000"/>
              </a:lnSpc>
            </a:pPr>
            <a:r>
              <a:rPr lang="en-US" sz="2000" dirty="0"/>
              <a:t>When you are in school, do you learn best when you are doing a worksheet, reading, or when you get to do an activity or play a game? (Early Childhood)</a:t>
            </a:r>
          </a:p>
          <a:p>
            <a:pPr lvl="0">
              <a:lnSpc>
                <a:spcPct val="90000"/>
              </a:lnSpc>
            </a:pPr>
            <a:r>
              <a:rPr lang="en-US" sz="2000" dirty="0"/>
              <a:t>Do you learn better by reading, writing, listening, or doing a hands-on activity? (Later Childhood &amp; Adolescence)</a:t>
            </a:r>
          </a:p>
          <a:p>
            <a:pPr lvl="0">
              <a:lnSpc>
                <a:spcPct val="90000"/>
              </a:lnSpc>
            </a:pPr>
            <a:r>
              <a:rPr lang="en-US" sz="2000" dirty="0"/>
              <a:t>How do you generally solve difficult problems? (Later Childhood &amp; Adolescence)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741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228EA-A698-914D-B0A9-D10A35A32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E4BD6-625A-C94E-BCEA-B255E5F22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483314"/>
          </a:xfrm>
        </p:spPr>
        <p:txBody>
          <a:bodyPr numCol="3"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Mark</a:t>
            </a:r>
          </a:p>
          <a:p>
            <a:r>
              <a:rPr lang="en-US" sz="2200" dirty="0"/>
              <a:t>History is fine</a:t>
            </a:r>
          </a:p>
          <a:p>
            <a:r>
              <a:rPr lang="en-US" sz="2200" dirty="0"/>
              <a:t>Computer lab—My Little Pony game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Learns through games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600" dirty="0"/>
              <a:t>Rose</a:t>
            </a:r>
          </a:p>
          <a:p>
            <a:r>
              <a:rPr lang="en-US" sz="2200" dirty="0"/>
              <a:t>Math—easy and fun, A-</a:t>
            </a:r>
          </a:p>
          <a:p>
            <a:r>
              <a:rPr lang="en-US" sz="2200" dirty="0"/>
              <a:t>Band—easy, loves trombone and music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Worst with auditory learning, does not prefer one style over another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Try and solve it and then ask for help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600" dirty="0"/>
              <a:t>Jason</a:t>
            </a:r>
          </a:p>
          <a:p>
            <a:r>
              <a:rPr lang="en-US" sz="2200" dirty="0"/>
              <a:t>Psychology—good grade</a:t>
            </a:r>
          </a:p>
          <a:p>
            <a:pPr marL="0" indent="0">
              <a:buNone/>
            </a:pPr>
            <a:r>
              <a:rPr lang="en-US" sz="2200" dirty="0"/>
              <a:t> </a:t>
            </a:r>
          </a:p>
          <a:p>
            <a:r>
              <a:rPr lang="en-US" sz="2200" dirty="0"/>
              <a:t>Depends on task, usually hands-on</a:t>
            </a:r>
          </a:p>
          <a:p>
            <a:r>
              <a:rPr lang="en-US" sz="2200" dirty="0"/>
              <a:t>Does not listen to others talk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Try and solve it and then ask someone who is good at the task for help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726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FD4D2-3F4E-3942-9E08-FF6D9228B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Social-Emotional Development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D66BC-7003-D148-9DB5-D14A129B5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7" y="411479"/>
            <a:ext cx="5365218" cy="6035040"/>
          </a:xfrm>
          <a:effectLst/>
        </p:spPr>
        <p:txBody>
          <a:bodyPr>
            <a:normAutofit fontScale="92500"/>
          </a:bodyPr>
          <a:lstStyle/>
          <a:p>
            <a:pPr lvl="0"/>
            <a:r>
              <a:rPr lang="en-US" sz="2200" dirty="0"/>
              <a:t>Do you like to play with one or two friends or do you like to play with a lot of friends at one time? (Early Childhood) </a:t>
            </a:r>
          </a:p>
          <a:p>
            <a:pPr lvl="0"/>
            <a:r>
              <a:rPr lang="en-US" sz="2200" dirty="0"/>
              <a:t>Do you have a small or large group of friends?/Do you prefer to hang out with a few people or a larger group? (Later Childhood &amp; Adolescence)</a:t>
            </a:r>
          </a:p>
          <a:p>
            <a:pPr lvl="0"/>
            <a:r>
              <a:rPr lang="en-US" sz="2200" dirty="0"/>
              <a:t>What do you do when you get really mad? What about when you are scared or excited? (Early Childhood)</a:t>
            </a:r>
          </a:p>
          <a:p>
            <a:pPr lvl="0"/>
            <a:r>
              <a:rPr lang="en-US" sz="2200" dirty="0"/>
              <a:t>How do you react or what do you do when you are angry? What about when you are scared and excited? (Later Childhood)</a:t>
            </a:r>
          </a:p>
          <a:p>
            <a:pPr lvl="0"/>
            <a:r>
              <a:rPr lang="en-US" sz="2200" dirty="0"/>
              <a:t>How do you generally handle your emotions? (Adolescence)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5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F106C-E317-D148-9B17-B4824388F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Social-Emotional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AC66C-D255-4F45-A5DF-52C59F350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187952"/>
          </a:xfrm>
        </p:spPr>
        <p:txBody>
          <a:bodyPr numCol="3"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Mark</a:t>
            </a:r>
          </a:p>
          <a:p>
            <a:r>
              <a:rPr lang="en-US" sz="2000" dirty="0"/>
              <a:t>“one hundred” friends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Angry-”slap people in the face”</a:t>
            </a:r>
          </a:p>
          <a:p>
            <a:r>
              <a:rPr lang="en-US" sz="2000" dirty="0"/>
              <a:t>Excited-runs out of the house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Rose</a:t>
            </a:r>
          </a:p>
          <a:p>
            <a:r>
              <a:rPr lang="en-US" sz="2000" dirty="0"/>
              <a:t>Smaller group—”overwhelming”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Could not think of a time she has been very angry, scared, or excited</a:t>
            </a:r>
          </a:p>
          <a:p>
            <a:r>
              <a:rPr lang="en-US" sz="2000" dirty="0"/>
              <a:t>Laughs when nervous, can have panic attacks</a:t>
            </a:r>
          </a:p>
          <a:p>
            <a:r>
              <a:rPr lang="en-US" sz="2000" dirty="0"/>
              <a:t>Lazy when sad but does not cry much</a:t>
            </a:r>
          </a:p>
          <a:p>
            <a:pPr marL="0" indent="0">
              <a:buNone/>
            </a:pPr>
            <a:r>
              <a:rPr lang="en-US" sz="2400" dirty="0"/>
              <a:t>Jason</a:t>
            </a:r>
          </a:p>
          <a:p>
            <a:r>
              <a:rPr lang="en-US" sz="2000" dirty="0"/>
              <a:t>Depends on friends and how he is feeling</a:t>
            </a:r>
          </a:p>
          <a:p>
            <a:r>
              <a:rPr lang="en-US" sz="2000" dirty="0"/>
              <a:t>Usually around 7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“is not handling my emotions an option”</a:t>
            </a:r>
          </a:p>
          <a:p>
            <a:r>
              <a:rPr lang="en-US" sz="2000" dirty="0"/>
              <a:t>Ignores/brushes them off</a:t>
            </a:r>
          </a:p>
          <a:p>
            <a:r>
              <a:rPr lang="en-US" sz="2000" dirty="0"/>
              <a:t>Yells if he is pushed over the edge</a:t>
            </a:r>
          </a:p>
        </p:txBody>
      </p:sp>
    </p:spTree>
    <p:extLst>
      <p:ext uri="{BB962C8B-B14F-4D97-AF65-F5344CB8AC3E}">
        <p14:creationId xmlns:p14="http://schemas.microsoft.com/office/powerpoint/2010/main" val="3618348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1377</Words>
  <Application>Microsoft Macintosh PowerPoint</Application>
  <PresentationFormat>Widescreen</PresentationFormat>
  <Paragraphs>178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Century Gothic</vt:lpstr>
      <vt:lpstr>Wingdings 2</vt:lpstr>
      <vt:lpstr>Quotable</vt:lpstr>
      <vt:lpstr>Three Ages Project</vt:lpstr>
      <vt:lpstr>Goals &amp; Expectations</vt:lpstr>
      <vt:lpstr>Participants</vt:lpstr>
      <vt:lpstr>Physical Development Questions </vt:lpstr>
      <vt:lpstr>Physical Development</vt:lpstr>
      <vt:lpstr>Cognitive Development Questions</vt:lpstr>
      <vt:lpstr>Cognitive Development</vt:lpstr>
      <vt:lpstr>Social-Emotional Development Questions</vt:lpstr>
      <vt:lpstr>Social-Emotional Development</vt:lpstr>
      <vt:lpstr>Special Interest Questions</vt:lpstr>
      <vt:lpstr>Special Interests</vt:lpstr>
      <vt:lpstr>Puberty</vt:lpstr>
      <vt:lpstr>Vygotsky’s Sociocultural Theory</vt:lpstr>
      <vt:lpstr>Gardner’s Theory of Multiple Intelligences</vt:lpstr>
      <vt:lpstr>Erikson’s Psychosocial Theory</vt:lpstr>
      <vt:lpstr>Erikson’s Psychosocial Theory</vt:lpstr>
      <vt:lpstr>Erikson’s Psychosocial Theory</vt:lpstr>
      <vt:lpstr>Recommendations</vt:lpstr>
      <vt:lpstr>Results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Ages Project</dc:title>
  <dc:creator>Microsoft Office User</dc:creator>
  <cp:lastModifiedBy>Microsoft Office User</cp:lastModifiedBy>
  <cp:revision>11</cp:revision>
  <dcterms:created xsi:type="dcterms:W3CDTF">2019-04-17T03:21:37Z</dcterms:created>
  <dcterms:modified xsi:type="dcterms:W3CDTF">2019-04-18T02:30:10Z</dcterms:modified>
</cp:coreProperties>
</file>