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57" r:id="rId4"/>
    <p:sldId id="259" r:id="rId5"/>
    <p:sldId id="260" r:id="rId6"/>
    <p:sldId id="261" r:id="rId7"/>
    <p:sldId id="264" r:id="rId8"/>
    <p:sldId id="262" r:id="rId9"/>
    <p:sldId id="263" r:id="rId10"/>
    <p:sldId id="265" r:id="rId11"/>
    <p:sldId id="267" r:id="rId12"/>
    <p:sldId id="268" r:id="rId13"/>
    <p:sldId id="269" r:id="rId14"/>
    <p:sldId id="270" r:id="rId15"/>
    <p:sldId id="271" r:id="rId16"/>
    <p:sldId id="266"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5DD41-8B33-4CAD-8DCA-20ED5E85A2E0}" type="datetimeFigureOut">
              <a:rPr lang="en-US" smtClean="0"/>
              <a:pPr/>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68FAE-5D22-4697-91D9-E8B573B698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768FAE-5D22-4697-91D9-E8B573B69864}"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6D4DB7E-16EB-49EA-AF8F-874321785F4F}" type="datetimeFigureOut">
              <a:rPr lang="en-US" smtClean="0"/>
              <a:pPr/>
              <a:t>11/7/2016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E555656A-D431-4605-BB18-663DB3B1159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D4DB7E-16EB-49EA-AF8F-874321785F4F}"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5656A-D431-4605-BB18-663DB3B115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D4DB7E-16EB-49EA-AF8F-874321785F4F}"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5656A-D431-4605-BB18-663DB3B1159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6D4DB7E-16EB-49EA-AF8F-874321785F4F}"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5656A-D431-4605-BB18-663DB3B1159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6D4DB7E-16EB-49EA-AF8F-874321785F4F}" type="datetimeFigureOut">
              <a:rPr lang="en-US" smtClean="0"/>
              <a:pPr/>
              <a:t>11/7/2016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E555656A-D431-4605-BB18-663DB3B1159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6D4DB7E-16EB-49EA-AF8F-874321785F4F}" type="datetimeFigureOut">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5656A-D431-4605-BB18-663DB3B1159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6D4DB7E-16EB-49EA-AF8F-874321785F4F}" type="datetimeFigureOut">
              <a:rPr lang="en-US" smtClean="0"/>
              <a:pPr/>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5656A-D431-4605-BB18-663DB3B1159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D4DB7E-16EB-49EA-AF8F-874321785F4F}" type="datetimeFigureOut">
              <a:rPr lang="en-US" smtClean="0"/>
              <a:pPr/>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5656A-D431-4605-BB18-663DB3B1159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4DB7E-16EB-49EA-AF8F-874321785F4F}" type="datetimeFigureOut">
              <a:rPr lang="en-US" smtClean="0"/>
              <a:pPr/>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5656A-D431-4605-BB18-663DB3B1159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D4DB7E-16EB-49EA-AF8F-874321785F4F}" type="datetimeFigureOut">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5656A-D431-4605-BB18-663DB3B1159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D4DB7E-16EB-49EA-AF8F-874321785F4F}" type="datetimeFigureOut">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5656A-D431-4605-BB18-663DB3B1159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6D4DB7E-16EB-49EA-AF8F-874321785F4F}" type="datetimeFigureOut">
              <a:rPr lang="en-US" smtClean="0"/>
              <a:pPr/>
              <a:t>11/7/2016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555656A-D431-4605-BB18-663DB3B1159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YOU-Owners-Manual-Teens-Healthy/dp/0743292588/ref=pd_bxgy_14_img_2?_encoding=UTF8&amp;psc=1&amp;refRID=J9X7V08ZN3DKF82Z678S"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azon.com/Eating-Alphabet-Lois-Ehlert/dp/015201036X/ref=zg_bs_3230_21"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mazon.com/Gregory-Terrible-Eater-Mitchell-Sharmat/dp/0545129311/ref=sr_1_1?s=books&amp;ie=UTF8&amp;qid=1477252538&amp;sr=1-1&amp;keywords=gregory+the+terrible+eate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mazon.com/Why-Should-Eat-Well-Books/dp/0764132172/ref=sr_1_2?s=books&amp;ie=UTF8&amp;qid=1477253032&amp;sr=1-2&amp;keywords=childrens+health+book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azon.com/My-Amazing-Body-Health-Fitness/dp/0764121197/ref=zg_bs_3237_43"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mazon.com/Sync-Activity-Cards-Activities-Children/dp/1935567357/ref=zg_bs_3237_97"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amazon.com/Busy-Body-Book-Guide-Fitness/dp/0553113747/ref=zg_bs_3237_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om/Be-Healthy-Its-Girl-Thing/dp/0679890297/ref=zg_bs_3237_22"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com/Boys-Fitness-Guide-Coaching-English/dp/0979321913/ref=zg_bs_3237_63"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mazon.com/Harcourt-Health-Fitness-Grade-4/dp/0153551259/ref=pd_sim_14_1?_encoding=UTF8&amp;psc=1&amp;refRID=KQPY1RZVXNRQ35CJ28V2"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mazon.com/Happy-Feet-Healthy-Food-Exercise/dp/1891369466/ref=zg_bs_3237_4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733800"/>
            <a:ext cx="6858000" cy="990600"/>
          </a:xfrm>
        </p:spPr>
        <p:txBody>
          <a:bodyPr>
            <a:normAutofit fontScale="90000"/>
          </a:bodyPr>
          <a:lstStyle/>
          <a:p>
            <a:r>
              <a:rPr lang="en-US" sz="5300" b="1" dirty="0" smtClean="0"/>
              <a:t>Text Set</a:t>
            </a:r>
            <a:r>
              <a:rPr lang="en-US" dirty="0"/>
              <a:t/>
            </a:r>
            <a:br>
              <a:rPr lang="en-US" dirty="0"/>
            </a:br>
            <a:r>
              <a:rPr lang="en-US" dirty="0" smtClean="0"/>
              <a:t>Theme: Health Education</a:t>
            </a:r>
            <a:br>
              <a:rPr lang="en-US" dirty="0" smtClean="0"/>
            </a:b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Karlie Schauer </a:t>
            </a:r>
          </a:p>
          <a:p>
            <a:r>
              <a:rPr lang="en-US" dirty="0" err="1" smtClean="0"/>
              <a:t>EDUC</a:t>
            </a:r>
            <a:r>
              <a:rPr lang="en-US" dirty="0" smtClean="0"/>
              <a:t> 432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YOU: The Owner’s Manual for Teens</a:t>
            </a:r>
            <a:endParaRPr lang="en-US" dirty="0"/>
          </a:p>
        </p:txBody>
      </p:sp>
      <p:pic>
        <p:nvPicPr>
          <p:cNvPr id="4" name="Content Placeholder 3" descr="YOU.jpg"/>
          <p:cNvPicPr>
            <a:picLocks noGrp="1" noChangeAspect="1"/>
          </p:cNvPicPr>
          <p:nvPr>
            <p:ph sz="quarter" idx="1"/>
          </p:nvPr>
        </p:nvPicPr>
        <p:blipFill>
          <a:blip r:embed="rId2" cstate="print"/>
          <a:stretch>
            <a:fillRect/>
          </a:stretch>
        </p:blipFill>
        <p:spPr>
          <a:xfrm>
            <a:off x="457200" y="1828800"/>
            <a:ext cx="3656978" cy="4525963"/>
          </a:xfrm>
        </p:spPr>
      </p:pic>
      <p:sp>
        <p:nvSpPr>
          <p:cNvPr id="5" name="TextBox 4"/>
          <p:cNvSpPr txBox="1"/>
          <p:nvPr/>
        </p:nvSpPr>
        <p:spPr>
          <a:xfrm>
            <a:off x="4191000" y="1219200"/>
            <a:ext cx="4419600" cy="6217087"/>
          </a:xfrm>
          <a:prstGeom prst="rect">
            <a:avLst/>
          </a:prstGeom>
          <a:noFill/>
        </p:spPr>
        <p:txBody>
          <a:bodyPr wrap="square" rtlCol="0">
            <a:spAutoFit/>
          </a:bodyPr>
          <a:lstStyle/>
          <a:p>
            <a:r>
              <a:rPr lang="en-US" sz="2200" dirty="0" smtClean="0"/>
              <a:t>By: Dr. Michael </a:t>
            </a:r>
            <a:r>
              <a:rPr lang="en-US" sz="2200" dirty="0" err="1" smtClean="0"/>
              <a:t>Roizen</a:t>
            </a:r>
            <a:r>
              <a:rPr lang="en-US" sz="2200" dirty="0" smtClean="0"/>
              <a:t> &amp; Dr. </a:t>
            </a:r>
            <a:r>
              <a:rPr lang="en-US" sz="2200" dirty="0" err="1" smtClean="0"/>
              <a:t>Mehmet</a:t>
            </a:r>
            <a:r>
              <a:rPr lang="en-US" sz="2200" dirty="0" smtClean="0"/>
              <a:t> Oz</a:t>
            </a:r>
          </a:p>
          <a:p>
            <a:endParaRPr lang="en-US" sz="2200" dirty="0"/>
          </a:p>
          <a:p>
            <a:r>
              <a:rPr lang="en-US" sz="2200" dirty="0" smtClean="0"/>
              <a:t>This book not only cover my goal </a:t>
            </a:r>
            <a:r>
              <a:rPr lang="en-US" sz="2200" dirty="0" err="1" smtClean="0"/>
              <a:t>SOL’s</a:t>
            </a:r>
            <a:r>
              <a:rPr lang="en-US" sz="2200" dirty="0" smtClean="0"/>
              <a:t> about exercise and eating right, but also discusses topics such as sexual health and biological changes in the brain/overall body. This book seems to cover most of the topic these young students need. </a:t>
            </a:r>
          </a:p>
          <a:p>
            <a:endParaRPr lang="en-US" sz="2200" dirty="0"/>
          </a:p>
          <a:p>
            <a:r>
              <a:rPr lang="en-US" sz="2200" dirty="0" smtClean="0"/>
              <a:t>Grade level 6 and up</a:t>
            </a:r>
          </a:p>
          <a:p>
            <a:endParaRPr lang="en-US" sz="2200" dirty="0"/>
          </a:p>
          <a:p>
            <a:r>
              <a:rPr lang="en-US" sz="1600" dirty="0" smtClean="0"/>
              <a:t>Scribner. </a:t>
            </a:r>
            <a:r>
              <a:rPr lang="en-US" sz="1600" i="1" dirty="0" smtClean="0"/>
              <a:t>YOU: The Owner's Manual for Teens: A Guide to a Healthy Body and Happy Life. </a:t>
            </a:r>
            <a:r>
              <a:rPr lang="en-US" sz="1600" dirty="0" smtClean="0"/>
              <a:t>Retrieved from </a:t>
            </a:r>
            <a:r>
              <a:rPr lang="en-US" sz="1600" dirty="0" smtClean="0">
                <a:hlinkClick r:id="rId3"/>
              </a:rPr>
              <a:t>https://www.amazon.com/YOU-Owners-Manual-Teens-Healthy/dp/0743292588/ref=pd_bxgy_14_img_2?_encoding=UTF8&amp;psc=1&amp;refRID=J9X7V08ZN3DKF82Z678S</a:t>
            </a:r>
            <a:r>
              <a:rPr lang="en-US" sz="1600" dirty="0" smtClean="0"/>
              <a:t>. </a:t>
            </a:r>
            <a:endParaRPr lang="en-US" sz="16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Eating the Alphabet</a:t>
            </a:r>
            <a:endParaRPr lang="en-US" dirty="0"/>
          </a:p>
        </p:txBody>
      </p:sp>
      <p:pic>
        <p:nvPicPr>
          <p:cNvPr id="4" name="Content Placeholder 3" descr="Eating The Alphabet.jpg"/>
          <p:cNvPicPr>
            <a:picLocks noGrp="1" noChangeAspect="1"/>
          </p:cNvPicPr>
          <p:nvPr>
            <p:ph sz="quarter" idx="1"/>
          </p:nvPr>
        </p:nvPicPr>
        <p:blipFill>
          <a:blip r:embed="rId2" cstate="print"/>
          <a:stretch>
            <a:fillRect/>
          </a:stretch>
        </p:blipFill>
        <p:spPr>
          <a:xfrm>
            <a:off x="381000" y="1752600"/>
            <a:ext cx="4762500" cy="4171950"/>
          </a:xfrm>
        </p:spPr>
      </p:pic>
      <p:sp>
        <p:nvSpPr>
          <p:cNvPr id="5" name="TextBox 4"/>
          <p:cNvSpPr txBox="1"/>
          <p:nvPr/>
        </p:nvSpPr>
        <p:spPr>
          <a:xfrm>
            <a:off x="5334000" y="1371600"/>
            <a:ext cx="3810000" cy="5940088"/>
          </a:xfrm>
          <a:prstGeom prst="rect">
            <a:avLst/>
          </a:prstGeom>
          <a:noFill/>
        </p:spPr>
        <p:txBody>
          <a:bodyPr wrap="square" rtlCol="0">
            <a:spAutoFit/>
          </a:bodyPr>
          <a:lstStyle/>
          <a:p>
            <a:r>
              <a:rPr lang="en-US" sz="2200" dirty="0" smtClean="0"/>
              <a:t>By: Lois </a:t>
            </a:r>
            <a:r>
              <a:rPr lang="en-US" sz="2200" dirty="0" err="1" smtClean="0"/>
              <a:t>Ehlert</a:t>
            </a:r>
            <a:endParaRPr lang="en-US" sz="2200" dirty="0" smtClean="0"/>
          </a:p>
          <a:p>
            <a:endParaRPr lang="en-US" sz="2200" dirty="0" smtClean="0"/>
          </a:p>
          <a:p>
            <a:r>
              <a:rPr lang="en-US" sz="2200" dirty="0" smtClean="0"/>
              <a:t>This book teaches students upper and lower case letters while also teaching them about various fruits and vegetables from around the world. </a:t>
            </a:r>
          </a:p>
          <a:p>
            <a:endParaRPr lang="en-US" sz="2200" dirty="0" smtClean="0"/>
          </a:p>
          <a:p>
            <a:r>
              <a:rPr lang="en-US" sz="2200" dirty="0" smtClean="0"/>
              <a:t>Grade level  Pre-k</a:t>
            </a:r>
          </a:p>
          <a:p>
            <a:endParaRPr lang="en-US" sz="2200" dirty="0" smtClean="0"/>
          </a:p>
          <a:p>
            <a:r>
              <a:rPr lang="en-US" sz="1600" dirty="0" err="1" smtClean="0"/>
              <a:t>HMH</a:t>
            </a:r>
            <a:r>
              <a:rPr lang="en-US" sz="1600" dirty="0" smtClean="0"/>
              <a:t> Books for Young Readers. </a:t>
            </a:r>
            <a:r>
              <a:rPr lang="en-US" sz="1600" i="1" dirty="0" smtClean="0"/>
              <a:t>Eating the Alphabet. </a:t>
            </a:r>
            <a:r>
              <a:rPr lang="en-US" sz="1600" dirty="0" smtClean="0"/>
              <a:t>Retrieved from </a:t>
            </a:r>
            <a:r>
              <a:rPr lang="en-US" sz="1600" dirty="0" smtClean="0">
                <a:hlinkClick r:id="rId3"/>
              </a:rPr>
              <a:t>https://www.amazon.com/Eating-Alphabet-Lois-Ehlert/dp/015201036X/ref=zg_bs_3230_21</a:t>
            </a:r>
            <a:r>
              <a:rPr lang="en-US" sz="1600" dirty="0" smtClean="0"/>
              <a:t>. </a:t>
            </a:r>
          </a:p>
          <a:p>
            <a:endParaRPr lang="en-US" sz="2200" dirty="0" smtClean="0"/>
          </a:p>
          <a:p>
            <a:endParaRPr lang="en-US" sz="2200" dirty="0" smtClean="0"/>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Gregory, the Terrible Eater</a:t>
            </a:r>
            <a:endParaRPr lang="en-US" dirty="0"/>
          </a:p>
        </p:txBody>
      </p:sp>
      <p:pic>
        <p:nvPicPr>
          <p:cNvPr id="4" name="Content Placeholder 3" descr="Terrible Eater.jpg"/>
          <p:cNvPicPr>
            <a:picLocks noGrp="1" noChangeAspect="1"/>
          </p:cNvPicPr>
          <p:nvPr>
            <p:ph sz="quarter" idx="1"/>
          </p:nvPr>
        </p:nvPicPr>
        <p:blipFill>
          <a:blip r:embed="rId2" cstate="print"/>
          <a:stretch>
            <a:fillRect/>
          </a:stretch>
        </p:blipFill>
        <p:spPr>
          <a:xfrm>
            <a:off x="381000" y="1981200"/>
            <a:ext cx="4752975" cy="3800475"/>
          </a:xfrm>
        </p:spPr>
      </p:pic>
      <p:sp>
        <p:nvSpPr>
          <p:cNvPr id="5" name="TextBox 4"/>
          <p:cNvSpPr txBox="1"/>
          <p:nvPr/>
        </p:nvSpPr>
        <p:spPr>
          <a:xfrm>
            <a:off x="5334000" y="1371600"/>
            <a:ext cx="3581400" cy="6063198"/>
          </a:xfrm>
          <a:prstGeom prst="rect">
            <a:avLst/>
          </a:prstGeom>
          <a:noFill/>
        </p:spPr>
        <p:txBody>
          <a:bodyPr wrap="square" rtlCol="0">
            <a:spAutoFit/>
          </a:bodyPr>
          <a:lstStyle/>
          <a:p>
            <a:r>
              <a:rPr lang="en-US" sz="2200" dirty="0" smtClean="0"/>
              <a:t>By: Mitchell </a:t>
            </a:r>
            <a:r>
              <a:rPr lang="en-US" sz="2200" dirty="0" err="1" smtClean="0"/>
              <a:t>Sharmat</a:t>
            </a:r>
            <a:endParaRPr lang="en-US" sz="2200" dirty="0" smtClean="0"/>
          </a:p>
          <a:p>
            <a:endParaRPr lang="en-US" sz="2200" dirty="0" smtClean="0"/>
          </a:p>
          <a:p>
            <a:r>
              <a:rPr lang="en-US" sz="2200" dirty="0" smtClean="0"/>
              <a:t>This book tells of a goat and how he is made fun of for eating healthy. He begins to eat poorly to please everyone, but then loses control. He must then try to find the balance between healthy and unhealthy eating. </a:t>
            </a:r>
          </a:p>
          <a:p>
            <a:endParaRPr lang="en-US" sz="2200" dirty="0" smtClean="0"/>
          </a:p>
          <a:p>
            <a:r>
              <a:rPr lang="en-US" sz="2200" dirty="0" smtClean="0"/>
              <a:t>Grade level Pre-k-3 </a:t>
            </a:r>
          </a:p>
          <a:p>
            <a:endParaRPr lang="en-US" sz="2200" dirty="0" smtClean="0"/>
          </a:p>
          <a:p>
            <a:r>
              <a:rPr lang="en-US" sz="1400" dirty="0" smtClean="0"/>
              <a:t>Scholastic Paperbacks. </a:t>
            </a:r>
            <a:r>
              <a:rPr lang="en-US" sz="1400" i="1" dirty="0" smtClean="0"/>
              <a:t>Gregory, the Terrible Eater. </a:t>
            </a:r>
            <a:r>
              <a:rPr lang="en-US" sz="1400" dirty="0" smtClean="0"/>
              <a:t>Retrieved from </a:t>
            </a:r>
            <a:r>
              <a:rPr lang="en-US" sz="1400" dirty="0" smtClean="0">
                <a:hlinkClick r:id="rId3"/>
              </a:rPr>
              <a:t>https://www.amazon.com/Gregory-Terrible-Eater-Mitchell-Sharmat/dp/0545129311/ref=sr_1_1?s=books&amp;ie=UTF8&amp;qid=1477252538&amp;sr=1-1&amp;keywords=gregory+the+terrible+eater</a:t>
            </a:r>
            <a:r>
              <a:rPr lang="en-US"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Should I Eat Well?</a:t>
            </a:r>
            <a:endParaRPr lang="en-US" dirty="0"/>
          </a:p>
        </p:txBody>
      </p:sp>
      <p:pic>
        <p:nvPicPr>
          <p:cNvPr id="4" name="Content Placeholder 3" descr="Why Should I.jpg"/>
          <p:cNvPicPr>
            <a:picLocks noGrp="1" noChangeAspect="1"/>
          </p:cNvPicPr>
          <p:nvPr>
            <p:ph sz="quarter" idx="1"/>
          </p:nvPr>
        </p:nvPicPr>
        <p:blipFill>
          <a:blip r:embed="rId2" cstate="print"/>
          <a:stretch>
            <a:fillRect/>
          </a:stretch>
        </p:blipFill>
        <p:spPr>
          <a:xfrm>
            <a:off x="533400" y="1752600"/>
            <a:ext cx="4109574" cy="4525963"/>
          </a:xfrm>
        </p:spPr>
      </p:pic>
      <p:sp>
        <p:nvSpPr>
          <p:cNvPr id="5" name="TextBox 4"/>
          <p:cNvSpPr txBox="1"/>
          <p:nvPr/>
        </p:nvSpPr>
        <p:spPr>
          <a:xfrm>
            <a:off x="4876800" y="1371600"/>
            <a:ext cx="3733800" cy="4862870"/>
          </a:xfrm>
          <a:prstGeom prst="rect">
            <a:avLst/>
          </a:prstGeom>
          <a:noFill/>
        </p:spPr>
        <p:txBody>
          <a:bodyPr wrap="square" rtlCol="0">
            <a:spAutoFit/>
          </a:bodyPr>
          <a:lstStyle/>
          <a:p>
            <a:r>
              <a:rPr lang="en-US" sz="2200" dirty="0" smtClean="0"/>
              <a:t>By: Claire Llewellyn</a:t>
            </a:r>
          </a:p>
          <a:p>
            <a:endParaRPr lang="en-US" sz="2200" dirty="0" smtClean="0"/>
          </a:p>
          <a:p>
            <a:r>
              <a:rPr lang="en-US" sz="2200" dirty="0" smtClean="0"/>
              <a:t>This picture book helps to tell children the importance of eating right and how it impacts health and fitness. </a:t>
            </a:r>
          </a:p>
          <a:p>
            <a:endParaRPr lang="en-US" sz="2200" dirty="0" smtClean="0"/>
          </a:p>
          <a:p>
            <a:r>
              <a:rPr lang="en-US" sz="2200" dirty="0" smtClean="0"/>
              <a:t>Grade level Pre-k-3</a:t>
            </a:r>
          </a:p>
          <a:p>
            <a:endParaRPr lang="en-US" sz="2200" dirty="0" smtClean="0"/>
          </a:p>
          <a:p>
            <a:r>
              <a:rPr lang="en-US" sz="1600" dirty="0" smtClean="0"/>
              <a:t>Barron’s Educational Series. </a:t>
            </a:r>
            <a:r>
              <a:rPr lang="en-US" sz="1600" i="1" dirty="0" smtClean="0"/>
              <a:t>Why Should I Eat Well?. </a:t>
            </a:r>
            <a:r>
              <a:rPr lang="en-US" sz="1600" dirty="0" smtClean="0"/>
              <a:t>Retrieved from </a:t>
            </a:r>
            <a:r>
              <a:rPr lang="en-US" sz="1600" dirty="0" smtClean="0">
                <a:hlinkClick r:id="rId3"/>
              </a:rPr>
              <a:t>https://www.amazon.com/Why-Should-Eat-Well-Books/dp/0764132172/ref=sr_1_2?s=books&amp;ie=UTF8&amp;qid=1477253032&amp;sr=1-2&amp;keywords=childrens+health+books</a:t>
            </a:r>
            <a:r>
              <a:rPr lang="en-US" sz="1600" dirty="0" smtClean="0"/>
              <a:t>.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Amazing Body</a:t>
            </a:r>
            <a:endParaRPr lang="en-US" dirty="0"/>
          </a:p>
        </p:txBody>
      </p:sp>
      <p:pic>
        <p:nvPicPr>
          <p:cNvPr id="4" name="Content Placeholder 3" descr="Amazing Body.jpg"/>
          <p:cNvPicPr>
            <a:picLocks noGrp="1" noChangeAspect="1"/>
          </p:cNvPicPr>
          <p:nvPr>
            <p:ph sz="quarter" idx="1"/>
          </p:nvPr>
        </p:nvPicPr>
        <p:blipFill>
          <a:blip r:embed="rId2" cstate="print"/>
          <a:stretch>
            <a:fillRect/>
          </a:stretch>
        </p:blipFill>
        <p:spPr>
          <a:xfrm>
            <a:off x="457200" y="1905000"/>
            <a:ext cx="4762500" cy="4171950"/>
          </a:xfrm>
        </p:spPr>
      </p:pic>
      <p:sp>
        <p:nvSpPr>
          <p:cNvPr id="5" name="TextBox 4"/>
          <p:cNvSpPr txBox="1"/>
          <p:nvPr/>
        </p:nvSpPr>
        <p:spPr>
          <a:xfrm>
            <a:off x="5410200" y="1318022"/>
            <a:ext cx="3276600" cy="5539978"/>
          </a:xfrm>
          <a:prstGeom prst="rect">
            <a:avLst/>
          </a:prstGeom>
          <a:noFill/>
        </p:spPr>
        <p:txBody>
          <a:bodyPr wrap="square" rtlCol="0">
            <a:spAutoFit/>
          </a:bodyPr>
          <a:lstStyle/>
          <a:p>
            <a:r>
              <a:rPr lang="en-US" sz="2200" dirty="0" smtClean="0"/>
              <a:t>By: Pat Thomas </a:t>
            </a:r>
          </a:p>
          <a:p>
            <a:endParaRPr lang="en-US" sz="2200" dirty="0" smtClean="0"/>
          </a:p>
          <a:p>
            <a:r>
              <a:rPr lang="en-US" sz="2200" dirty="0" smtClean="0"/>
              <a:t>This book talks more about health and fitness verse just eating well. This book also helps prepare students to make positive decisions for themselves.</a:t>
            </a:r>
          </a:p>
          <a:p>
            <a:endParaRPr lang="en-US" sz="2200" dirty="0" smtClean="0"/>
          </a:p>
          <a:p>
            <a:r>
              <a:rPr lang="en-US" sz="2200" dirty="0" smtClean="0"/>
              <a:t>Grade level Pre-k-2</a:t>
            </a:r>
          </a:p>
          <a:p>
            <a:endParaRPr lang="en-US" sz="2200" dirty="0" smtClean="0"/>
          </a:p>
          <a:p>
            <a:r>
              <a:rPr lang="en-US" sz="1600" dirty="0" smtClean="0"/>
              <a:t>Barron’s  Educational Series. </a:t>
            </a:r>
            <a:r>
              <a:rPr lang="en-US" sz="1600" i="1" dirty="0" smtClean="0"/>
              <a:t>My Amazing Body. </a:t>
            </a:r>
            <a:r>
              <a:rPr lang="en-US" sz="1600" dirty="0" smtClean="0"/>
              <a:t>Retrieved from </a:t>
            </a:r>
            <a:r>
              <a:rPr lang="en-US" sz="1600" dirty="0" smtClean="0">
                <a:hlinkClick r:id="rId3"/>
              </a:rPr>
              <a:t>https://www.amazon.com/My-Amazing-Body-Health-Fitness/dp/0764121197/ref=zg_bs_3237_43</a:t>
            </a:r>
            <a:r>
              <a:rPr lang="en-US" sz="1600" dirty="0" smtClean="0"/>
              <a:t>.</a:t>
            </a:r>
          </a:p>
          <a:p>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Play Food</a:t>
            </a:r>
            <a:endParaRPr lang="en-US" dirty="0"/>
          </a:p>
        </p:txBody>
      </p:sp>
      <p:pic>
        <p:nvPicPr>
          <p:cNvPr id="4" name="Content Placeholder 3" descr="Play Food.png"/>
          <p:cNvPicPr>
            <a:picLocks noGrp="1" noChangeAspect="1"/>
          </p:cNvPicPr>
          <p:nvPr>
            <p:ph sz="quarter" idx="1"/>
          </p:nvPr>
        </p:nvPicPr>
        <p:blipFill>
          <a:blip r:embed="rId2" cstate="print"/>
          <a:stretch>
            <a:fillRect/>
          </a:stretch>
        </p:blipFill>
        <p:spPr>
          <a:xfrm>
            <a:off x="321528" y="2057400"/>
            <a:ext cx="4572000" cy="3124200"/>
          </a:xfrm>
        </p:spPr>
      </p:pic>
      <p:sp>
        <p:nvSpPr>
          <p:cNvPr id="5" name="TextBox 4"/>
          <p:cNvSpPr txBox="1"/>
          <p:nvPr/>
        </p:nvSpPr>
        <p:spPr>
          <a:xfrm>
            <a:off x="5181600" y="1905000"/>
            <a:ext cx="3581400" cy="3139321"/>
          </a:xfrm>
          <a:prstGeom prst="rect">
            <a:avLst/>
          </a:prstGeom>
          <a:noFill/>
        </p:spPr>
        <p:txBody>
          <a:bodyPr wrap="square" rtlCol="0">
            <a:spAutoFit/>
          </a:bodyPr>
          <a:lstStyle/>
          <a:p>
            <a:r>
              <a:rPr lang="en-US" sz="2200" dirty="0" smtClean="0"/>
              <a:t>Play food can be used in a variety of ways for multiple grade levels. Younger children can simply sort the foods into healthy and unhealthy piles. Older students can use the play food to show a substitute for an unhealthy choice.</a:t>
            </a:r>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In-Sync Activity Cards</a:t>
            </a:r>
            <a:endParaRPr lang="en-US" dirty="0"/>
          </a:p>
        </p:txBody>
      </p:sp>
      <p:pic>
        <p:nvPicPr>
          <p:cNvPr id="4" name="Content Placeholder 3" descr="Activity Cards.jpg"/>
          <p:cNvPicPr>
            <a:picLocks noGrp="1" noChangeAspect="1"/>
          </p:cNvPicPr>
          <p:nvPr>
            <p:ph sz="quarter" idx="1"/>
          </p:nvPr>
        </p:nvPicPr>
        <p:blipFill>
          <a:blip r:embed="rId2" cstate="print"/>
          <a:stretch>
            <a:fillRect/>
          </a:stretch>
        </p:blipFill>
        <p:spPr>
          <a:xfrm>
            <a:off x="533400" y="1752600"/>
            <a:ext cx="3020332" cy="4525963"/>
          </a:xfrm>
        </p:spPr>
      </p:pic>
      <p:sp>
        <p:nvSpPr>
          <p:cNvPr id="5" name="TextBox 4"/>
          <p:cNvSpPr txBox="1"/>
          <p:nvPr/>
        </p:nvSpPr>
        <p:spPr>
          <a:xfrm>
            <a:off x="3810000" y="1295400"/>
            <a:ext cx="4876800" cy="5139869"/>
          </a:xfrm>
          <a:prstGeom prst="rect">
            <a:avLst/>
          </a:prstGeom>
          <a:noFill/>
        </p:spPr>
        <p:txBody>
          <a:bodyPr wrap="square" rtlCol="0">
            <a:spAutoFit/>
          </a:bodyPr>
          <a:lstStyle/>
          <a:p>
            <a:r>
              <a:rPr lang="en-US" sz="2200" dirty="0" smtClean="0"/>
              <a:t>By: </a:t>
            </a:r>
            <a:r>
              <a:rPr lang="en-US" sz="2200" dirty="0" err="1" smtClean="0"/>
              <a:t>Joye</a:t>
            </a:r>
            <a:r>
              <a:rPr lang="en-US" sz="2200" dirty="0" smtClean="0"/>
              <a:t> Newman &amp; Carol </a:t>
            </a:r>
            <a:r>
              <a:rPr lang="en-US" sz="2200" dirty="0" err="1" smtClean="0"/>
              <a:t>Kranowitz</a:t>
            </a:r>
            <a:r>
              <a:rPr lang="en-US" sz="2200" dirty="0" smtClean="0"/>
              <a:t> </a:t>
            </a:r>
          </a:p>
          <a:p>
            <a:endParaRPr lang="en-US" sz="2200" dirty="0"/>
          </a:p>
          <a:p>
            <a:r>
              <a:rPr lang="en-US" sz="2200" dirty="0" smtClean="0"/>
              <a:t>These activity cards range from beginner level up to advanced level. Each card tell the user why and how the activity work, any equipment you may need, and ways to make each card more difficult. </a:t>
            </a:r>
          </a:p>
          <a:p>
            <a:endParaRPr lang="en-US" sz="2200" dirty="0"/>
          </a:p>
          <a:p>
            <a:r>
              <a:rPr lang="en-US" sz="2200" dirty="0" smtClean="0"/>
              <a:t>Grade level PreK-6</a:t>
            </a:r>
          </a:p>
          <a:p>
            <a:endParaRPr lang="en-US" dirty="0"/>
          </a:p>
          <a:p>
            <a:r>
              <a:rPr lang="en-US" dirty="0" smtClean="0"/>
              <a:t>Sensory World.</a:t>
            </a:r>
            <a:r>
              <a:rPr lang="en-US" i="1" dirty="0" smtClean="0"/>
              <a:t> In-Sync Activity Cards: 50 Simple, New Activities to Help Children Develop, Learn, and Grow! </a:t>
            </a:r>
            <a:r>
              <a:rPr lang="en-US" dirty="0" err="1" smtClean="0"/>
              <a:t>Retreived</a:t>
            </a:r>
            <a:r>
              <a:rPr lang="en-US" dirty="0" smtClean="0"/>
              <a:t> from </a:t>
            </a:r>
            <a:r>
              <a:rPr lang="en-US" dirty="0" smtClean="0">
                <a:hlinkClick r:id="rId3"/>
              </a:rPr>
              <a:t>https://www.amazon.com/Sync-Activity-Cards-Activities-Children/dp/1935567357/ref=zg_bs_3237_97</a:t>
            </a:r>
            <a:r>
              <a:rPr lang="en-US" dirty="0" smtClean="0"/>
              <a:t>. </a:t>
            </a: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Myplate.com</a:t>
            </a:r>
            <a:endParaRPr lang="en-US" dirty="0"/>
          </a:p>
        </p:txBody>
      </p:sp>
      <p:pic>
        <p:nvPicPr>
          <p:cNvPr id="4" name="Content Placeholder 3" descr="Myplate.png"/>
          <p:cNvPicPr>
            <a:picLocks noGrp="1" noChangeAspect="1"/>
          </p:cNvPicPr>
          <p:nvPr>
            <p:ph sz="quarter" idx="1"/>
          </p:nvPr>
        </p:nvPicPr>
        <p:blipFill>
          <a:blip r:embed="rId2" cstate="print"/>
          <a:stretch>
            <a:fillRect/>
          </a:stretch>
        </p:blipFill>
        <p:spPr>
          <a:xfrm>
            <a:off x="457200" y="1600200"/>
            <a:ext cx="4518589" cy="4114800"/>
          </a:xfrm>
        </p:spPr>
      </p:pic>
      <p:sp>
        <p:nvSpPr>
          <p:cNvPr id="5" name="TextBox 4"/>
          <p:cNvSpPr txBox="1"/>
          <p:nvPr/>
        </p:nvSpPr>
        <p:spPr>
          <a:xfrm>
            <a:off x="5334000" y="2057400"/>
            <a:ext cx="3352800" cy="2800767"/>
          </a:xfrm>
          <a:prstGeom prst="rect">
            <a:avLst/>
          </a:prstGeom>
          <a:noFill/>
        </p:spPr>
        <p:txBody>
          <a:bodyPr wrap="square" rtlCol="0">
            <a:spAutoFit/>
          </a:bodyPr>
          <a:lstStyle/>
          <a:p>
            <a:r>
              <a:rPr lang="en-US" sz="2200" dirty="0" smtClean="0"/>
              <a:t>Myplate.com allows the student to interact with the plate portions as well as learn more about each food group. The website also has a handful of games for students to test their knowledge through.</a:t>
            </a:r>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Markers </a:t>
            </a:r>
            <a:endParaRPr lang="en-US" dirty="0"/>
          </a:p>
        </p:txBody>
      </p:sp>
      <p:pic>
        <p:nvPicPr>
          <p:cNvPr id="4" name="Content Placeholder 3" descr="Markers.png"/>
          <p:cNvPicPr>
            <a:picLocks noGrp="1" noChangeAspect="1"/>
          </p:cNvPicPr>
          <p:nvPr>
            <p:ph sz="quarter" idx="1"/>
          </p:nvPr>
        </p:nvPicPr>
        <p:blipFill>
          <a:blip r:embed="rId2" cstate="print"/>
          <a:stretch>
            <a:fillRect/>
          </a:stretch>
        </p:blipFill>
        <p:spPr>
          <a:xfrm>
            <a:off x="533400" y="2057400"/>
            <a:ext cx="3810000" cy="3810000"/>
          </a:xfrm>
        </p:spPr>
      </p:pic>
      <p:sp>
        <p:nvSpPr>
          <p:cNvPr id="5" name="TextBox 4"/>
          <p:cNvSpPr txBox="1"/>
          <p:nvPr/>
        </p:nvSpPr>
        <p:spPr>
          <a:xfrm>
            <a:off x="4648200" y="2133600"/>
            <a:ext cx="3886200" cy="2800767"/>
          </a:xfrm>
          <a:prstGeom prst="rect">
            <a:avLst/>
          </a:prstGeom>
          <a:noFill/>
        </p:spPr>
        <p:txBody>
          <a:bodyPr wrap="square" rtlCol="0">
            <a:spAutoFit/>
          </a:bodyPr>
          <a:lstStyle/>
          <a:p>
            <a:r>
              <a:rPr lang="en-US" sz="2200" dirty="0" smtClean="0"/>
              <a:t>Markers could be used for a variety of things in the health classroom. Younger students can simply be given pictures of healthy foods to color. The older students could be asked to color what they think a dinner would look like according to myplate.</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Kahoot</a:t>
            </a:r>
            <a:endParaRPr lang="en-US" dirty="0"/>
          </a:p>
        </p:txBody>
      </p:sp>
      <p:pic>
        <p:nvPicPr>
          <p:cNvPr id="4" name="Content Placeholder 3" descr="Kahoot.gif"/>
          <p:cNvPicPr>
            <a:picLocks noGrp="1" noChangeAspect="1"/>
          </p:cNvPicPr>
          <p:nvPr>
            <p:ph sz="quarter" idx="1"/>
          </p:nvPr>
        </p:nvPicPr>
        <p:blipFill>
          <a:blip r:embed="rId2" cstate="print"/>
          <a:stretch>
            <a:fillRect/>
          </a:stretch>
        </p:blipFill>
        <p:spPr>
          <a:xfrm>
            <a:off x="381000" y="1828800"/>
            <a:ext cx="3962400" cy="3962400"/>
          </a:xfrm>
        </p:spPr>
      </p:pic>
      <p:sp>
        <p:nvSpPr>
          <p:cNvPr id="5" name="TextBox 4"/>
          <p:cNvSpPr txBox="1"/>
          <p:nvPr/>
        </p:nvSpPr>
        <p:spPr>
          <a:xfrm>
            <a:off x="4495800" y="1981200"/>
            <a:ext cx="3962400" cy="3077766"/>
          </a:xfrm>
          <a:prstGeom prst="rect">
            <a:avLst/>
          </a:prstGeom>
          <a:noFill/>
        </p:spPr>
        <p:txBody>
          <a:bodyPr wrap="square" rtlCol="0">
            <a:spAutoFit/>
          </a:bodyPr>
          <a:lstStyle/>
          <a:p>
            <a:r>
              <a:rPr lang="en-US" dirty="0" smtClean="0"/>
              <a:t> </a:t>
            </a:r>
          </a:p>
          <a:p>
            <a:r>
              <a:rPr lang="en-US" sz="2200" dirty="0" smtClean="0"/>
              <a:t>Kahoot is an online resource that teachers could use to help the students prepare for a test or simply review new material. The teacher just needs to put in questions and answers, then the students can use classroom </a:t>
            </a:r>
            <a:r>
              <a:rPr lang="en-US" sz="2200" dirty="0" err="1" smtClean="0"/>
              <a:t>iPads</a:t>
            </a:r>
            <a:r>
              <a:rPr lang="en-US" sz="2200" dirty="0" smtClean="0"/>
              <a:t>/laptops to play the game.</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Rational</a:t>
            </a:r>
            <a:endParaRPr lang="en-US" dirty="0"/>
          </a:p>
        </p:txBody>
      </p:sp>
      <p:sp>
        <p:nvSpPr>
          <p:cNvPr id="3" name="Content Placeholder 2"/>
          <p:cNvSpPr>
            <a:spLocks noGrp="1"/>
          </p:cNvSpPr>
          <p:nvPr>
            <p:ph sz="quarter" idx="1"/>
          </p:nvPr>
        </p:nvSpPr>
        <p:spPr/>
        <p:txBody>
          <a:bodyPr/>
          <a:lstStyle/>
          <a:p>
            <a:r>
              <a:rPr lang="en-US" dirty="0" smtClean="0"/>
              <a:t>Why I chose this topic</a:t>
            </a:r>
          </a:p>
          <a:p>
            <a:pPr lvl="1"/>
            <a:r>
              <a:rPr lang="en-US" dirty="0" smtClean="0"/>
              <a:t>Most PE teachers seem to speed through health so that they can get back into the gymnasium.</a:t>
            </a:r>
          </a:p>
          <a:p>
            <a:pPr lvl="1"/>
            <a:r>
              <a:rPr lang="en-US" dirty="0" smtClean="0"/>
              <a:t>With this new generation being labeled Generation O, health is a big concern.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SOL’s</a:t>
            </a:r>
            <a:endParaRPr lang="en-US" dirty="0"/>
          </a:p>
        </p:txBody>
      </p:sp>
      <p:sp>
        <p:nvSpPr>
          <p:cNvPr id="3" name="Content Placeholder 2"/>
          <p:cNvSpPr>
            <a:spLocks noGrp="1"/>
          </p:cNvSpPr>
          <p:nvPr>
            <p:ph sz="quarter" idx="1"/>
          </p:nvPr>
        </p:nvSpPr>
        <p:spPr/>
        <p:txBody>
          <a:bodyPr>
            <a:normAutofit/>
          </a:bodyPr>
          <a:lstStyle/>
          <a:p>
            <a:r>
              <a:rPr lang="en-US" sz="2800" dirty="0"/>
              <a:t>K.1 The student will identify and describe key health and safety </a:t>
            </a:r>
            <a:r>
              <a:rPr lang="en-US" sz="2800" dirty="0" smtClean="0"/>
              <a:t>concepts</a:t>
            </a:r>
            <a:r>
              <a:rPr lang="en-US" dirty="0" smtClean="0"/>
              <a:t>.</a:t>
            </a:r>
          </a:p>
          <a:p>
            <a:pPr>
              <a:buNone/>
            </a:pPr>
            <a:r>
              <a:rPr lang="en-US" dirty="0"/>
              <a:t> </a:t>
            </a:r>
            <a:r>
              <a:rPr lang="en-US" dirty="0" smtClean="0"/>
              <a:t>  </a:t>
            </a:r>
            <a:r>
              <a:rPr lang="en-US" sz="2000" dirty="0" smtClean="0"/>
              <a:t>a</a:t>
            </a:r>
            <a:r>
              <a:rPr lang="en-US" sz="2000" dirty="0"/>
              <a:t>) Recognize the importance of making healthy </a:t>
            </a:r>
            <a:r>
              <a:rPr lang="en-US" sz="2000" dirty="0" smtClean="0"/>
              <a:t>   food </a:t>
            </a:r>
            <a:r>
              <a:rPr lang="en-US" sz="2000" dirty="0"/>
              <a:t>choices (e.g., eating a variety of foods </a:t>
            </a:r>
            <a:r>
              <a:rPr lang="en-US" sz="2000" dirty="0" smtClean="0"/>
              <a:t> from all </a:t>
            </a:r>
            <a:r>
              <a:rPr lang="en-US" sz="2000" dirty="0"/>
              <a:t>food groups, eating breakfast, </a:t>
            </a:r>
            <a:r>
              <a:rPr lang="en-US" sz="2000" dirty="0" smtClean="0"/>
              <a:t> choosing </a:t>
            </a:r>
            <a:r>
              <a:rPr lang="en-US" sz="2000" dirty="0"/>
              <a:t>healthy snacks, eating at least five </a:t>
            </a:r>
            <a:r>
              <a:rPr lang="en-US" sz="2000" dirty="0" smtClean="0"/>
              <a:t> fruits and vegetables </a:t>
            </a:r>
            <a:r>
              <a:rPr lang="en-US" sz="2000" dirty="0"/>
              <a:t>a day).</a:t>
            </a:r>
            <a:r>
              <a:rPr lang="en-US" sz="2000" dirty="0" smtClean="0"/>
              <a:t> </a:t>
            </a:r>
          </a:p>
          <a:p>
            <a:pPr>
              <a:buNone/>
            </a:pPr>
            <a:r>
              <a:rPr lang="en-US" sz="2000" dirty="0"/>
              <a:t> </a:t>
            </a:r>
            <a:r>
              <a:rPr lang="en-US" sz="2000" dirty="0" smtClean="0"/>
              <a:t>  c</a:t>
            </a:r>
            <a:r>
              <a:rPr lang="en-US" sz="2000" dirty="0"/>
              <a:t>) Describe different types of physical activity.</a:t>
            </a:r>
          </a:p>
          <a:p>
            <a:r>
              <a:rPr lang="en-US" sz="2800" dirty="0"/>
              <a:t>2.2 The student will identify personal health decisions and health habits that influence health </a:t>
            </a:r>
            <a:r>
              <a:rPr lang="en-US" sz="2800" dirty="0" smtClean="0"/>
              <a:t>and wellness </a:t>
            </a:r>
            <a:r>
              <a:rPr lang="en-US" sz="2800" dirty="0"/>
              <a:t>throughout life</a:t>
            </a:r>
            <a:r>
              <a:rPr lang="en-US" sz="2800" dirty="0" smtClean="0"/>
              <a:t>.</a:t>
            </a:r>
          </a:p>
          <a:p>
            <a:pPr>
              <a:buNone/>
            </a:pPr>
            <a:r>
              <a:rPr lang="en-US" sz="2000" dirty="0" smtClean="0"/>
              <a:t>       b</a:t>
            </a:r>
            <a:r>
              <a:rPr lang="en-US" sz="2000" dirty="0"/>
              <a:t>) Describe how food choices, regular physical activity, and getting enough sleep are </a:t>
            </a:r>
            <a:r>
              <a:rPr lang="en-US" sz="2000" dirty="0" smtClean="0"/>
              <a:t>essential components </a:t>
            </a:r>
            <a:r>
              <a:rPr lang="en-US" sz="2000" dirty="0"/>
              <a:t>of a healthy lifestyle.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SOL’s</a:t>
            </a:r>
            <a:r>
              <a:rPr lang="en-US" dirty="0" smtClean="0"/>
              <a:t> (</a:t>
            </a:r>
            <a:r>
              <a:rPr lang="en-US" dirty="0" err="1" smtClean="0"/>
              <a:t>con’t</a:t>
            </a:r>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sz="2800" dirty="0"/>
              <a:t>3.1 The student will explain that health habits and practices impact personal growth and development</a:t>
            </a:r>
            <a:r>
              <a:rPr lang="en-US" sz="2800" dirty="0" smtClean="0"/>
              <a:t>.</a:t>
            </a:r>
          </a:p>
          <a:p>
            <a:pPr lvl="1">
              <a:buNone/>
            </a:pPr>
            <a:r>
              <a:rPr lang="en-US" sz="2000" dirty="0" smtClean="0"/>
              <a:t>e) Describe the benefits of physical activity and personal fitness.</a:t>
            </a:r>
            <a:endParaRPr lang="en-US" sz="2400" dirty="0"/>
          </a:p>
          <a:p>
            <a:r>
              <a:rPr lang="en-US" sz="2800" dirty="0"/>
              <a:t>5.1 The student will analyze the impact of positive health behaviors and risky behaviors on </a:t>
            </a:r>
            <a:r>
              <a:rPr lang="en-US" sz="2800" dirty="0" smtClean="0"/>
              <a:t>personal health.</a:t>
            </a:r>
          </a:p>
          <a:p>
            <a:pPr lvl="1">
              <a:buNone/>
            </a:pPr>
            <a:r>
              <a:rPr lang="en-US" sz="2000" dirty="0"/>
              <a:t>h) Describe how physical activity, sleep, and good health are related.</a:t>
            </a:r>
          </a:p>
          <a:p>
            <a:endParaRPr lang="en-US" sz="2800" dirty="0" smtClean="0"/>
          </a:p>
          <a:p>
            <a:pPr lvl="1">
              <a:buNone/>
            </a:pPr>
            <a:endParaRPr lang="en-US" sz="2000" dirty="0" smtClean="0"/>
          </a:p>
          <a:p>
            <a:pPr lvl="1">
              <a:buNone/>
            </a:pPr>
            <a:endParaRPr lang="en-US" sz="2000" dirty="0"/>
          </a:p>
          <a:p>
            <a:pPr lvl="1">
              <a:buNone/>
            </a:pPr>
            <a:endParaRPr lang="en-US" sz="2000" dirty="0"/>
          </a:p>
          <a:p>
            <a:pPr lvl="1">
              <a:buNone/>
            </a:pPr>
            <a:endParaRPr lang="en-US" sz="2000" dirty="0" smtClean="0"/>
          </a:p>
          <a:p>
            <a:pPr lvl="1">
              <a:buNone/>
            </a:pPr>
            <a:endParaRPr lang="en-US" sz="2000" dirty="0"/>
          </a:p>
          <a:p>
            <a:pPr lvl="1">
              <a:buNone/>
            </a:pP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Busy Body Book: A Kid’s Guide to Fitness</a:t>
            </a:r>
            <a:endParaRPr lang="en-US" dirty="0"/>
          </a:p>
        </p:txBody>
      </p:sp>
      <p:pic>
        <p:nvPicPr>
          <p:cNvPr id="4" name="Content Placeholder 3" descr="BusyBody.jpg"/>
          <p:cNvPicPr>
            <a:picLocks noGrp="1" noChangeAspect="1"/>
          </p:cNvPicPr>
          <p:nvPr>
            <p:ph sz="quarter" idx="1"/>
          </p:nvPr>
        </p:nvPicPr>
        <p:blipFill>
          <a:blip r:embed="rId3" cstate="print"/>
          <a:stretch>
            <a:fillRect/>
          </a:stretch>
        </p:blipFill>
        <p:spPr>
          <a:xfrm>
            <a:off x="381000" y="1752600"/>
            <a:ext cx="3501046" cy="4525963"/>
          </a:xfrm>
        </p:spPr>
      </p:pic>
      <p:sp>
        <p:nvSpPr>
          <p:cNvPr id="5" name="TextBox 4"/>
          <p:cNvSpPr txBox="1"/>
          <p:nvPr/>
        </p:nvSpPr>
        <p:spPr>
          <a:xfrm>
            <a:off x="4191000" y="1295400"/>
            <a:ext cx="4191000" cy="5201424"/>
          </a:xfrm>
          <a:prstGeom prst="rect">
            <a:avLst/>
          </a:prstGeom>
          <a:noFill/>
        </p:spPr>
        <p:txBody>
          <a:bodyPr wrap="square" rtlCol="0">
            <a:spAutoFit/>
          </a:bodyPr>
          <a:lstStyle/>
          <a:p>
            <a:r>
              <a:rPr lang="en-US" sz="2200" dirty="0" smtClean="0"/>
              <a:t>By: </a:t>
            </a:r>
            <a:r>
              <a:rPr lang="en-US" sz="2200" dirty="0" err="1" smtClean="0"/>
              <a:t>Lizzy</a:t>
            </a:r>
            <a:r>
              <a:rPr lang="en-US" sz="2200" dirty="0" smtClean="0"/>
              <a:t> Rockwell</a:t>
            </a:r>
          </a:p>
          <a:p>
            <a:endParaRPr lang="en-US" sz="2200" dirty="0"/>
          </a:p>
          <a:p>
            <a:r>
              <a:rPr lang="en-US" sz="2200" dirty="0" smtClean="0"/>
              <a:t>I chose this book because it isn’t just a book for the teacher to read to the class. This is an interactive book that will help motivate students to get up off the couch and get  moving.</a:t>
            </a:r>
          </a:p>
          <a:p>
            <a:endParaRPr lang="en-US" sz="2200" dirty="0"/>
          </a:p>
          <a:p>
            <a:r>
              <a:rPr lang="en-US" sz="2200" dirty="0" smtClean="0"/>
              <a:t>Grade level PreK-3</a:t>
            </a:r>
          </a:p>
          <a:p>
            <a:endParaRPr lang="en-US" sz="1600" dirty="0"/>
          </a:p>
          <a:p>
            <a:r>
              <a:rPr lang="en-US" sz="1600" dirty="0" smtClean="0"/>
              <a:t>Dragonfly Books. </a:t>
            </a:r>
            <a:r>
              <a:rPr lang="en-US" sz="1600" i="1" dirty="0" smtClean="0"/>
              <a:t>The Busty Body Book: A Kid’s Guide to Fitness. </a:t>
            </a:r>
            <a:r>
              <a:rPr lang="en-US" sz="1600" dirty="0" smtClean="0"/>
              <a:t>Retrieved from </a:t>
            </a:r>
            <a:r>
              <a:rPr lang="en-US" sz="1600" dirty="0" smtClean="0">
                <a:hlinkClick r:id="rId4"/>
              </a:rPr>
              <a:t>https://www.amazon.com/Busy-Body-Book-Guide-Fitness/dp/0553113747/ref=zg_bs_3237_9</a:t>
            </a:r>
            <a:r>
              <a:rPr lang="en-US" sz="1600" dirty="0" smtClean="0"/>
              <a:t>.</a:t>
            </a:r>
          </a:p>
          <a:p>
            <a:endParaRPr lang="en-US" sz="1600" i="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Be Healthy! It’s a Girl Thing: Food, Fitness and Feeling Great</a:t>
            </a:r>
            <a:endParaRPr lang="en-US" dirty="0"/>
          </a:p>
        </p:txBody>
      </p:sp>
      <p:pic>
        <p:nvPicPr>
          <p:cNvPr id="4" name="Content Placeholder 3" descr="Be Healthy.jpg"/>
          <p:cNvPicPr>
            <a:picLocks noGrp="1" noChangeAspect="1"/>
          </p:cNvPicPr>
          <p:nvPr>
            <p:ph sz="quarter" idx="1"/>
          </p:nvPr>
        </p:nvPicPr>
        <p:blipFill>
          <a:blip r:embed="rId2" cstate="print"/>
          <a:stretch>
            <a:fillRect/>
          </a:stretch>
        </p:blipFill>
        <p:spPr>
          <a:xfrm>
            <a:off x="533400" y="1752600"/>
            <a:ext cx="3537326" cy="4525963"/>
          </a:xfrm>
        </p:spPr>
      </p:pic>
      <p:sp>
        <p:nvSpPr>
          <p:cNvPr id="6" name="TextBox 5"/>
          <p:cNvSpPr txBox="1"/>
          <p:nvPr/>
        </p:nvSpPr>
        <p:spPr>
          <a:xfrm>
            <a:off x="4267200" y="1371600"/>
            <a:ext cx="4648200" cy="5047536"/>
          </a:xfrm>
          <a:prstGeom prst="rect">
            <a:avLst/>
          </a:prstGeom>
          <a:noFill/>
        </p:spPr>
        <p:txBody>
          <a:bodyPr wrap="square" rtlCol="0">
            <a:spAutoFit/>
          </a:bodyPr>
          <a:lstStyle/>
          <a:p>
            <a:r>
              <a:rPr lang="en-US" sz="2200" dirty="0" smtClean="0"/>
              <a:t>By: Mavis Jukes </a:t>
            </a:r>
          </a:p>
          <a:p>
            <a:endParaRPr lang="en-US" sz="2200" dirty="0"/>
          </a:p>
          <a:p>
            <a:r>
              <a:rPr lang="en-US" sz="2200" dirty="0" smtClean="0"/>
              <a:t>I chose this book because it tackles some very important topics for  young girls. This book covers thing such as basic nutritional information, safe exercising, tips on how to eat right, and even tough topic of body image issues.</a:t>
            </a:r>
          </a:p>
          <a:p>
            <a:endParaRPr lang="en-US" sz="2200" dirty="0"/>
          </a:p>
          <a:p>
            <a:r>
              <a:rPr lang="en-US" sz="2200" dirty="0" smtClean="0"/>
              <a:t>Grade level </a:t>
            </a:r>
            <a:r>
              <a:rPr lang="en-US" sz="2200" dirty="0" err="1" smtClean="0"/>
              <a:t>PreK</a:t>
            </a:r>
            <a:r>
              <a:rPr lang="en-US" sz="2200" dirty="0" smtClean="0"/>
              <a:t> and up</a:t>
            </a:r>
          </a:p>
          <a:p>
            <a:endParaRPr lang="en-US" dirty="0"/>
          </a:p>
          <a:p>
            <a:r>
              <a:rPr lang="en-US" sz="1600" dirty="0" smtClean="0"/>
              <a:t>Knopf Books for Young Readers. </a:t>
            </a:r>
            <a:r>
              <a:rPr lang="en-US" sz="1600" i="1" dirty="0" smtClean="0"/>
              <a:t>Be Healthy! It’s a Girl Thing: Food, Fitness and Feeling Great. </a:t>
            </a:r>
            <a:r>
              <a:rPr lang="en-US" sz="1600" dirty="0" smtClean="0"/>
              <a:t>Retrieved from </a:t>
            </a:r>
            <a:r>
              <a:rPr lang="en-US" sz="1600" dirty="0" smtClean="0">
                <a:hlinkClick r:id="rId3"/>
              </a:rPr>
              <a:t>https://www.amazon.com/Be-Healthy-Its-Girl-Thing/dp/0679890297/ref=zg_bs_3237_22</a:t>
            </a:r>
            <a:r>
              <a:rPr lang="en-US" dirty="0" smtClean="0"/>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Boy’s Fitness Guide</a:t>
            </a:r>
            <a:endParaRPr lang="en-US" dirty="0"/>
          </a:p>
        </p:txBody>
      </p:sp>
      <p:pic>
        <p:nvPicPr>
          <p:cNvPr id="4" name="Content Placeholder 3" descr="Boys Fitness Guide.jpg"/>
          <p:cNvPicPr>
            <a:picLocks noGrp="1" noChangeAspect="1"/>
          </p:cNvPicPr>
          <p:nvPr>
            <p:ph sz="quarter" idx="1"/>
          </p:nvPr>
        </p:nvPicPr>
        <p:blipFill>
          <a:blip r:embed="rId2" cstate="print"/>
          <a:stretch>
            <a:fillRect/>
          </a:stretch>
        </p:blipFill>
        <p:spPr>
          <a:xfrm>
            <a:off x="381000" y="1752600"/>
            <a:ext cx="3020332" cy="4525963"/>
          </a:xfrm>
        </p:spPr>
      </p:pic>
      <p:sp>
        <p:nvSpPr>
          <p:cNvPr id="5" name="TextBox 4"/>
          <p:cNvSpPr txBox="1"/>
          <p:nvPr/>
        </p:nvSpPr>
        <p:spPr>
          <a:xfrm>
            <a:off x="3733800" y="1219200"/>
            <a:ext cx="4876800" cy="6309420"/>
          </a:xfrm>
          <a:prstGeom prst="rect">
            <a:avLst/>
          </a:prstGeom>
          <a:noFill/>
        </p:spPr>
        <p:txBody>
          <a:bodyPr wrap="square" rtlCol="0">
            <a:spAutoFit/>
          </a:bodyPr>
          <a:lstStyle/>
          <a:p>
            <a:r>
              <a:rPr lang="en-US" sz="2200" dirty="0" smtClean="0"/>
              <a:t>By: Frank Hawkins</a:t>
            </a:r>
          </a:p>
          <a:p>
            <a:endParaRPr lang="en-US" sz="2200" dirty="0"/>
          </a:p>
          <a:p>
            <a:r>
              <a:rPr lang="en-US" sz="2200" dirty="0" smtClean="0"/>
              <a:t>Similar to the previous book, this book is specifically designed to help young boys learn more and achieve their fitness goals. This book talks about the basics of exercise, eating right, and also building confidence and self-esteem. </a:t>
            </a:r>
          </a:p>
          <a:p>
            <a:endParaRPr lang="en-US" sz="2200" dirty="0"/>
          </a:p>
          <a:p>
            <a:r>
              <a:rPr lang="en-US" sz="2200" dirty="0" smtClean="0"/>
              <a:t>Grade Level 7 and up</a:t>
            </a:r>
          </a:p>
          <a:p>
            <a:endParaRPr lang="en-US" sz="2200" dirty="0"/>
          </a:p>
          <a:p>
            <a:r>
              <a:rPr lang="en-US" dirty="0" smtClean="0"/>
              <a:t>Big Book Press. </a:t>
            </a:r>
            <a:r>
              <a:rPr lang="en-US" i="1" dirty="0" smtClean="0"/>
              <a:t>The Boy's Fitness Guide: Expert Coaching for the Young Man Who Wants to Look and Feel His Best. </a:t>
            </a:r>
            <a:r>
              <a:rPr lang="en-US" dirty="0" smtClean="0"/>
              <a:t>Retrieved from </a:t>
            </a:r>
            <a:r>
              <a:rPr lang="en-US" dirty="0" smtClean="0">
                <a:hlinkClick r:id="rId3"/>
              </a:rPr>
              <a:t>https://www.amazon.com/Boys-Fitness-Guide-Coaching-English/dp/0979321913/ref=zg_bs_3237_63</a:t>
            </a:r>
            <a:r>
              <a:rPr lang="en-US" dirty="0" smtClean="0"/>
              <a:t>.</a:t>
            </a:r>
          </a:p>
          <a:p>
            <a:endParaRPr lang="en-US" i="1" dirty="0" smtClean="0"/>
          </a:p>
          <a:p>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and Fitness</a:t>
            </a:r>
            <a:endParaRPr lang="en-US" dirty="0"/>
          </a:p>
        </p:txBody>
      </p:sp>
      <p:pic>
        <p:nvPicPr>
          <p:cNvPr id="4" name="Content Placeholder 3" descr="Health and Fitness.jpg"/>
          <p:cNvPicPr>
            <a:picLocks noGrp="1" noChangeAspect="1"/>
          </p:cNvPicPr>
          <p:nvPr>
            <p:ph sz="quarter" idx="1"/>
          </p:nvPr>
        </p:nvPicPr>
        <p:blipFill>
          <a:blip r:embed="rId2" cstate="print"/>
          <a:stretch>
            <a:fillRect/>
          </a:stretch>
        </p:blipFill>
        <p:spPr>
          <a:xfrm>
            <a:off x="457200" y="1447800"/>
            <a:ext cx="3464765" cy="4525963"/>
          </a:xfrm>
        </p:spPr>
      </p:pic>
      <p:sp>
        <p:nvSpPr>
          <p:cNvPr id="5" name="TextBox 4"/>
          <p:cNvSpPr txBox="1"/>
          <p:nvPr/>
        </p:nvSpPr>
        <p:spPr>
          <a:xfrm>
            <a:off x="4267200" y="1219200"/>
            <a:ext cx="4267200" cy="6432530"/>
          </a:xfrm>
          <a:prstGeom prst="rect">
            <a:avLst/>
          </a:prstGeom>
          <a:noFill/>
        </p:spPr>
        <p:txBody>
          <a:bodyPr wrap="square" rtlCol="0">
            <a:spAutoFit/>
          </a:bodyPr>
          <a:lstStyle/>
          <a:p>
            <a:r>
              <a:rPr lang="en-US" sz="2200" dirty="0" smtClean="0"/>
              <a:t>By: Harcourt School Publishers</a:t>
            </a:r>
          </a:p>
          <a:p>
            <a:endParaRPr lang="en-US" sz="2200" dirty="0"/>
          </a:p>
          <a:p>
            <a:r>
              <a:rPr lang="en-US" sz="2200" dirty="0" smtClean="0"/>
              <a:t>I found a textbook company that makes these books for each grade level. This particular book is geared toward the fourth grade and their specific standards. There is also and optional workbook that teachers can use alongside the textbook.</a:t>
            </a:r>
          </a:p>
          <a:p>
            <a:endParaRPr lang="en-US" sz="2200" dirty="0"/>
          </a:p>
          <a:p>
            <a:r>
              <a:rPr lang="en-US" sz="2200" dirty="0" smtClean="0"/>
              <a:t>Grade level 4 </a:t>
            </a:r>
          </a:p>
          <a:p>
            <a:endParaRPr lang="en-US" sz="2200" dirty="0"/>
          </a:p>
          <a:p>
            <a:r>
              <a:rPr lang="en-US" sz="1600" dirty="0" smtClean="0"/>
              <a:t>Harcourt School Publishers. </a:t>
            </a:r>
            <a:r>
              <a:rPr lang="en-US" sz="1600" i="1" dirty="0" smtClean="0"/>
              <a:t>Health and Fitness. </a:t>
            </a:r>
            <a:r>
              <a:rPr lang="en-US" sz="1600" dirty="0" smtClean="0"/>
              <a:t>Retrieved from </a:t>
            </a:r>
            <a:r>
              <a:rPr lang="en-US" sz="1600" dirty="0" smtClean="0">
                <a:hlinkClick r:id="rId3"/>
              </a:rPr>
              <a:t>https://www.amazon.com/Harcourt-Health-Fitness-Grade-4/dp/0153551259/ref=pd_sim_14_1?_encoding=UTF8&amp;psc=1&amp;refRID=KQPY1RZVXNRQ35CJ28V2</a:t>
            </a:r>
            <a:r>
              <a:rPr lang="en-US" sz="1600" dirty="0" smtClean="0"/>
              <a:t>.</a:t>
            </a:r>
          </a:p>
          <a:p>
            <a:endParaRPr lang="en-US" sz="1600" dirty="0" smtClean="0"/>
          </a:p>
          <a:p>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Happy Feet, Healthy Food</a:t>
            </a:r>
            <a:endParaRPr lang="en-US" dirty="0"/>
          </a:p>
        </p:txBody>
      </p:sp>
      <p:pic>
        <p:nvPicPr>
          <p:cNvPr id="4" name="Content Placeholder 3" descr="Happy Feet.jpg"/>
          <p:cNvPicPr>
            <a:picLocks noGrp="1" noChangeAspect="1"/>
          </p:cNvPicPr>
          <p:nvPr>
            <p:ph sz="quarter" idx="1"/>
          </p:nvPr>
        </p:nvPicPr>
        <p:blipFill>
          <a:blip r:embed="rId2" cstate="print"/>
          <a:stretch>
            <a:fillRect/>
          </a:stretch>
        </p:blipFill>
        <p:spPr>
          <a:xfrm>
            <a:off x="533400" y="1676400"/>
            <a:ext cx="2820791" cy="4525963"/>
          </a:xfrm>
        </p:spPr>
      </p:pic>
      <p:sp>
        <p:nvSpPr>
          <p:cNvPr id="5" name="TextBox 4"/>
          <p:cNvSpPr txBox="1"/>
          <p:nvPr/>
        </p:nvSpPr>
        <p:spPr>
          <a:xfrm>
            <a:off x="3733800" y="1371600"/>
            <a:ext cx="4876800" cy="5878532"/>
          </a:xfrm>
          <a:prstGeom prst="rect">
            <a:avLst/>
          </a:prstGeom>
          <a:noFill/>
        </p:spPr>
        <p:txBody>
          <a:bodyPr wrap="square" rtlCol="0">
            <a:spAutoFit/>
          </a:bodyPr>
          <a:lstStyle/>
          <a:p>
            <a:r>
              <a:rPr lang="en-US" sz="2200" dirty="0" smtClean="0"/>
              <a:t>By: Carol </a:t>
            </a:r>
            <a:r>
              <a:rPr lang="en-US" sz="2200" dirty="0" err="1" smtClean="0"/>
              <a:t>Goodrow</a:t>
            </a:r>
            <a:endParaRPr lang="en-US" sz="2200" dirty="0" smtClean="0"/>
          </a:p>
          <a:p>
            <a:endParaRPr lang="en-US" sz="2200" dirty="0"/>
          </a:p>
          <a:p>
            <a:r>
              <a:rPr lang="en-US" sz="2200" dirty="0" smtClean="0"/>
              <a:t>This book is another </a:t>
            </a:r>
            <a:r>
              <a:rPr lang="en-US" sz="2200" dirty="0" err="1" smtClean="0"/>
              <a:t>ineractive</a:t>
            </a:r>
            <a:r>
              <a:rPr lang="en-US" sz="2200" dirty="0" smtClean="0"/>
              <a:t> book, designed to get the students moving and conscious of their activity and diet. </a:t>
            </a:r>
            <a:r>
              <a:rPr lang="en-US" sz="2200" dirty="0"/>
              <a:t> </a:t>
            </a:r>
            <a:r>
              <a:rPr lang="en-US" sz="2200" dirty="0" smtClean="0"/>
              <a:t>This book is broken down into weeks, with diet/exercise logs, snack suggestions, and lists of activities and games to keep the student active.</a:t>
            </a:r>
          </a:p>
          <a:p>
            <a:endParaRPr lang="en-US" sz="2200" dirty="0"/>
          </a:p>
          <a:p>
            <a:r>
              <a:rPr lang="en-US" sz="2200" dirty="0" smtClean="0"/>
              <a:t>Grade Level 4-7</a:t>
            </a:r>
          </a:p>
          <a:p>
            <a:endParaRPr lang="en-US" sz="2200" dirty="0"/>
          </a:p>
          <a:p>
            <a:r>
              <a:rPr lang="en-US" dirty="0" smtClean="0"/>
              <a:t>Breakaway Books. </a:t>
            </a:r>
            <a:r>
              <a:rPr lang="en-US" i="1" dirty="0" smtClean="0"/>
              <a:t>Happy Feet, Healthy Food: Your Child’s First Journal of Exercise and Healthy Eating. </a:t>
            </a:r>
            <a:r>
              <a:rPr lang="en-US" dirty="0" smtClean="0"/>
              <a:t>Retrieved from </a:t>
            </a:r>
            <a:r>
              <a:rPr lang="en-US" dirty="0" smtClean="0">
                <a:hlinkClick r:id="rId3"/>
              </a:rPr>
              <a:t>https://www.amazon.com/Happy-Feet-Healthy-Food-Exercise/dp/1891369466/ref=zg_bs_3237_40</a:t>
            </a:r>
            <a:r>
              <a:rPr lang="en-US" dirty="0" smtClean="0"/>
              <a:t>.</a:t>
            </a:r>
          </a:p>
          <a:p>
            <a:endParaRPr lang="en-US" sz="2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20C8F7"/>
      </a:accent4>
      <a:accent5>
        <a:srgbClr val="89DEFF"/>
      </a:accent5>
      <a:accent6>
        <a:srgbClr val="21B2C8"/>
      </a:accent6>
      <a:hlink>
        <a:srgbClr val="C7E2FA"/>
      </a:hlink>
      <a:folHlink>
        <a:srgbClr val="89DEF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243</TotalTime>
  <Words>1202</Words>
  <Application>Microsoft Office PowerPoint</Application>
  <PresentationFormat>On-screen Show (4:3)</PresentationFormat>
  <Paragraphs>125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Origin</vt:lpstr>
      <vt:lpstr>Text Set Theme: Health Education </vt:lpstr>
      <vt:lpstr>Rational</vt:lpstr>
      <vt:lpstr>SOL’s</vt:lpstr>
      <vt:lpstr>SOL’s (con’t)</vt:lpstr>
      <vt:lpstr>The Busy Body Book: A Kid’s Guide to Fitness</vt:lpstr>
      <vt:lpstr>Be Healthy! It’s a Girl Thing: Food, Fitness and Feeling Great</vt:lpstr>
      <vt:lpstr>The Boy’s Fitness Guide</vt:lpstr>
      <vt:lpstr>Health and Fitness</vt:lpstr>
      <vt:lpstr>Happy Feet, Healthy Food</vt:lpstr>
      <vt:lpstr>YOU: The Owner’s Manual for Teens</vt:lpstr>
      <vt:lpstr>Eating the Alphabet</vt:lpstr>
      <vt:lpstr>Gregory, the Terrible Eater</vt:lpstr>
      <vt:lpstr>Why Should I Eat Well?</vt:lpstr>
      <vt:lpstr>My Amazing Body</vt:lpstr>
      <vt:lpstr>Play Food</vt:lpstr>
      <vt:lpstr>In-Sync Activity Cards</vt:lpstr>
      <vt:lpstr>Myplate.com</vt:lpstr>
      <vt:lpstr>Markers </vt:lpstr>
      <vt:lpstr>Kahoot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Set Theme: Health Education</dc:title>
  <dc:creator>Karlie</dc:creator>
  <cp:lastModifiedBy>Karlie</cp:lastModifiedBy>
  <cp:revision>28</cp:revision>
  <dcterms:created xsi:type="dcterms:W3CDTF">2016-10-18T19:04:22Z</dcterms:created>
  <dcterms:modified xsi:type="dcterms:W3CDTF">2016-11-07T21:45:29Z</dcterms:modified>
</cp:coreProperties>
</file>