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9" r:id="rId9"/>
    <p:sldId id="263" r:id="rId10"/>
    <p:sldId id="264" r:id="rId11"/>
    <p:sldId id="270" r:id="rId12"/>
    <p:sldId id="265" r:id="rId13"/>
    <p:sldId id="271" r:id="rId14"/>
    <p:sldId id="266" r:id="rId15"/>
    <p:sldId id="272" r:id="rId16"/>
    <p:sldId id="268" r:id="rId17"/>
    <p:sldId id="273"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11/19/2018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rIns="45720"/>
          <a:lstStyle/>
          <a:p>
            <a:fld id="{6D22F896-40B5-4ADD-8801-0D06FADFA09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9325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11/19/2018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55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11/19/2018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270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11/19/2018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3605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11/19/2018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8470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11/19/2018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77772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11/19/2018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2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11/19/2018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79254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smtClean="0"/>
              <a:t>11/19/2018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905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11/19/2018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896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11/19/2018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3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a:p>
            <a:pPr lvl="4"/>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smtClean="0"/>
              <a:t>11/19/2018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smtClean="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33250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55C6-98D2-449F-B1AE-69AD8F21BF2E}"/>
              </a:ext>
            </a:extLst>
          </p:cNvPr>
          <p:cNvSpPr>
            <a:spLocks noGrp="1"/>
          </p:cNvSpPr>
          <p:nvPr>
            <p:ph type="ctrTitle"/>
          </p:nvPr>
        </p:nvSpPr>
        <p:spPr>
          <a:xfrm>
            <a:off x="1754155" y="1455714"/>
            <a:ext cx="6883884" cy="2268559"/>
          </a:xfrm>
        </p:spPr>
        <p:txBody>
          <a:bodyPr/>
          <a:lstStyle/>
          <a:p>
            <a:r>
              <a:rPr lang="en-US" dirty="0">
                <a:latin typeface="Andalus" panose="02020603050405020304" pitchFamily="18" charset="-78"/>
                <a:cs typeface="Andalus" panose="02020603050405020304" pitchFamily="18" charset="-78"/>
              </a:rPr>
              <a:t>Three Ages Project </a:t>
            </a:r>
          </a:p>
        </p:txBody>
      </p:sp>
      <p:sp>
        <p:nvSpPr>
          <p:cNvPr id="3" name="Subtitle 2">
            <a:extLst>
              <a:ext uri="{FF2B5EF4-FFF2-40B4-BE49-F238E27FC236}">
                <a16:creationId xmlns:a16="http://schemas.microsoft.com/office/drawing/2014/main" id="{AD8FF8A3-0A55-481C-9DC4-CF358B8DF038}"/>
              </a:ext>
            </a:extLst>
          </p:cNvPr>
          <p:cNvSpPr>
            <a:spLocks noGrp="1"/>
          </p:cNvSpPr>
          <p:nvPr>
            <p:ph type="subTitle" idx="1"/>
          </p:nvPr>
        </p:nvSpPr>
        <p:spPr>
          <a:xfrm>
            <a:off x="3280439" y="2002085"/>
            <a:ext cx="5357600" cy="1160213"/>
          </a:xfrm>
        </p:spPr>
        <p:txBody>
          <a:bodyPr>
            <a:normAutofit/>
          </a:bodyPr>
          <a:lstStyle/>
          <a:p>
            <a:pPr>
              <a:lnSpc>
                <a:spcPct val="100000"/>
              </a:lnSpc>
              <a:spcBef>
                <a:spcPts val="0"/>
              </a:spcBef>
              <a:spcAft>
                <a:spcPts val="0"/>
              </a:spcAft>
            </a:pPr>
            <a:r>
              <a:rPr lang="en-US" sz="2000" dirty="0">
                <a:latin typeface="Bell MT" panose="02020503060305020303" pitchFamily="18" charset="0"/>
              </a:rPr>
              <a:t>Hannah Ramey</a:t>
            </a:r>
          </a:p>
          <a:p>
            <a:pPr>
              <a:lnSpc>
                <a:spcPct val="100000"/>
              </a:lnSpc>
              <a:spcBef>
                <a:spcPts val="0"/>
              </a:spcBef>
              <a:spcAft>
                <a:spcPts val="0"/>
              </a:spcAft>
            </a:pPr>
            <a:r>
              <a:rPr lang="en-US" sz="2000" dirty="0">
                <a:latin typeface="Bell MT" panose="02020503060305020303" pitchFamily="18" charset="0"/>
              </a:rPr>
              <a:t>Longwood University</a:t>
            </a:r>
          </a:p>
        </p:txBody>
      </p:sp>
      <p:pic>
        <p:nvPicPr>
          <p:cNvPr id="6" name="Picture 5">
            <a:extLst>
              <a:ext uri="{FF2B5EF4-FFF2-40B4-BE49-F238E27FC236}">
                <a16:creationId xmlns:a16="http://schemas.microsoft.com/office/drawing/2014/main" id="{0A9623AD-F75C-4C57-8733-9B94B3305368}"/>
              </a:ext>
            </a:extLst>
          </p:cNvPr>
          <p:cNvPicPr>
            <a:picLocks noChangeAspect="1"/>
          </p:cNvPicPr>
          <p:nvPr/>
        </p:nvPicPr>
        <p:blipFill>
          <a:blip r:embed="rId2"/>
          <a:stretch>
            <a:fillRect/>
          </a:stretch>
        </p:blipFill>
        <p:spPr>
          <a:xfrm>
            <a:off x="1754155" y="3162298"/>
            <a:ext cx="819150" cy="476250"/>
          </a:xfrm>
          <a:prstGeom prst="rect">
            <a:avLst/>
          </a:prstGeom>
        </p:spPr>
      </p:pic>
    </p:spTree>
    <p:extLst>
      <p:ext uri="{BB962C8B-B14F-4D97-AF65-F5344CB8AC3E}">
        <p14:creationId xmlns:p14="http://schemas.microsoft.com/office/powerpoint/2010/main" val="2351821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A643-A92D-4C44-AD43-6F9B4DDE65A5}"/>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Physical Development </a:t>
            </a:r>
          </a:p>
        </p:txBody>
      </p:sp>
      <p:sp>
        <p:nvSpPr>
          <p:cNvPr id="3" name="Content Placeholder 2">
            <a:extLst>
              <a:ext uri="{FF2B5EF4-FFF2-40B4-BE49-F238E27FC236}">
                <a16:creationId xmlns:a16="http://schemas.microsoft.com/office/drawing/2014/main" id="{8BAE3358-E8E9-4C09-B69C-2B0E71C86DB7}"/>
              </a:ext>
            </a:extLst>
          </p:cNvPr>
          <p:cNvSpPr>
            <a:spLocks noGrp="1"/>
          </p:cNvSpPr>
          <p:nvPr>
            <p:ph idx="1"/>
          </p:nvPr>
        </p:nvSpPr>
        <p:spPr>
          <a:xfrm>
            <a:off x="1621861" y="1885285"/>
            <a:ext cx="6673708" cy="3997828"/>
          </a:xfrm>
        </p:spPr>
        <p:txBody>
          <a:bodyPr>
            <a:noAutofit/>
          </a:bodyPr>
          <a:lstStyle/>
          <a:p>
            <a:r>
              <a:rPr lang="en-US" sz="2400" dirty="0">
                <a:latin typeface="Bell MT" panose="02020503060305020303" pitchFamily="18" charset="0"/>
              </a:rPr>
              <a:t>What is your favorite thing to do for exercise and how often do you do this?</a:t>
            </a:r>
          </a:p>
          <a:p>
            <a:pPr lvl="1"/>
            <a:r>
              <a:rPr lang="en-US" sz="2400" dirty="0">
                <a:latin typeface="Bell MT" panose="02020503060305020303" pitchFamily="18" charset="0"/>
              </a:rPr>
              <a:t>“I like to take hikes and play tennis. I play tennis once a week right now because it is cross country season and I do that every day after school. But during the spring season I play tennis every day.” </a:t>
            </a:r>
          </a:p>
          <a:p>
            <a:endParaRPr lang="en-US" sz="2400" dirty="0">
              <a:latin typeface="Bell MT" panose="02020503060305020303" pitchFamily="18" charset="0"/>
            </a:endParaRPr>
          </a:p>
        </p:txBody>
      </p:sp>
      <p:pic>
        <p:nvPicPr>
          <p:cNvPr id="6146" name="Picture 2" descr="Image result for high school girls tennis">
            <a:extLst>
              <a:ext uri="{FF2B5EF4-FFF2-40B4-BE49-F238E27FC236}">
                <a16:creationId xmlns:a16="http://schemas.microsoft.com/office/drawing/2014/main" id="{932C003B-53E3-4F5F-AD7F-0E18E6A36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492" y="1885285"/>
            <a:ext cx="25654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77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B790-6006-49B3-8DAD-1DAD8F3243A2}"/>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Physical Development</a:t>
            </a:r>
          </a:p>
        </p:txBody>
      </p:sp>
      <p:sp>
        <p:nvSpPr>
          <p:cNvPr id="3" name="Content Placeholder 2">
            <a:extLst>
              <a:ext uri="{FF2B5EF4-FFF2-40B4-BE49-F238E27FC236}">
                <a16:creationId xmlns:a16="http://schemas.microsoft.com/office/drawing/2014/main" id="{562B632E-1F1C-4916-8E53-3DEEBB1B4B1B}"/>
              </a:ext>
            </a:extLst>
          </p:cNvPr>
          <p:cNvSpPr>
            <a:spLocks noGrp="1"/>
          </p:cNvSpPr>
          <p:nvPr>
            <p:ph idx="1"/>
          </p:nvPr>
        </p:nvSpPr>
        <p:spPr>
          <a:xfrm>
            <a:off x="2197730" y="1885285"/>
            <a:ext cx="7796540" cy="3997828"/>
          </a:xfrm>
        </p:spPr>
        <p:txBody>
          <a:bodyPr>
            <a:normAutofit/>
          </a:bodyPr>
          <a:lstStyle/>
          <a:p>
            <a:r>
              <a:rPr lang="en-US" sz="2800" dirty="0">
                <a:latin typeface="Bell MT" panose="02020503060305020303" pitchFamily="18" charset="0"/>
              </a:rPr>
              <a:t>Studies show that there is a general decline in the physical activity of adolescences as their age increases. However, with Emma participating in two different sports throughout the school year and hiking outside of school she is doing good with not conforming to this statistic.</a:t>
            </a:r>
          </a:p>
          <a:p>
            <a:endParaRPr lang="en-US" sz="2800" dirty="0"/>
          </a:p>
        </p:txBody>
      </p:sp>
    </p:spTree>
    <p:extLst>
      <p:ext uri="{BB962C8B-B14F-4D97-AF65-F5344CB8AC3E}">
        <p14:creationId xmlns:p14="http://schemas.microsoft.com/office/powerpoint/2010/main" val="146911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A643-A92D-4C44-AD43-6F9B4DDE65A5}"/>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Cognitive Development </a:t>
            </a:r>
          </a:p>
        </p:txBody>
      </p:sp>
      <p:sp>
        <p:nvSpPr>
          <p:cNvPr id="3" name="Content Placeholder 2">
            <a:extLst>
              <a:ext uri="{FF2B5EF4-FFF2-40B4-BE49-F238E27FC236}">
                <a16:creationId xmlns:a16="http://schemas.microsoft.com/office/drawing/2014/main" id="{8BAE3358-E8E9-4C09-B69C-2B0E71C86DB7}"/>
              </a:ext>
            </a:extLst>
          </p:cNvPr>
          <p:cNvSpPr>
            <a:spLocks noGrp="1"/>
          </p:cNvSpPr>
          <p:nvPr>
            <p:ph idx="1"/>
          </p:nvPr>
        </p:nvSpPr>
        <p:spPr>
          <a:xfrm>
            <a:off x="1991083" y="929880"/>
            <a:ext cx="8807656" cy="3997828"/>
          </a:xfrm>
        </p:spPr>
        <p:txBody>
          <a:bodyPr>
            <a:noAutofit/>
          </a:bodyPr>
          <a:lstStyle/>
          <a:p>
            <a:r>
              <a:rPr lang="en-US" sz="2400" dirty="0">
                <a:latin typeface="Bell MT" panose="02020503060305020303" pitchFamily="18" charset="0"/>
              </a:rPr>
              <a:t>What do you want to be when you grow up?</a:t>
            </a:r>
          </a:p>
          <a:p>
            <a:pPr lvl="1"/>
            <a:r>
              <a:rPr lang="en-US" sz="2400" dirty="0">
                <a:latin typeface="Bell MT" panose="02020503060305020303" pitchFamily="18" charset="0"/>
              </a:rPr>
              <a:t>“I want to be a dentist because I have never had a cavity in my life and I find it interesting how some people are more likely to get them, and some are not. The science behind how to locate and fix certain problems with teeth fascinates me.” </a:t>
            </a:r>
          </a:p>
        </p:txBody>
      </p:sp>
      <p:pic>
        <p:nvPicPr>
          <p:cNvPr id="9218" name="Picture 2" descr="Image result for dentisty">
            <a:extLst>
              <a:ext uri="{FF2B5EF4-FFF2-40B4-BE49-F238E27FC236}">
                <a16:creationId xmlns:a16="http://schemas.microsoft.com/office/drawing/2014/main" id="{391513FB-D475-4F4A-8EF3-3DFCABD03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9368" y="4521087"/>
            <a:ext cx="2973264" cy="198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6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DEB1-B4BA-4294-B915-234A8FD388F3}"/>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Cognitive Development</a:t>
            </a:r>
          </a:p>
        </p:txBody>
      </p:sp>
      <p:sp>
        <p:nvSpPr>
          <p:cNvPr id="3" name="Content Placeholder 2">
            <a:extLst>
              <a:ext uri="{FF2B5EF4-FFF2-40B4-BE49-F238E27FC236}">
                <a16:creationId xmlns:a16="http://schemas.microsoft.com/office/drawing/2014/main" id="{DA325982-5FE2-4648-BEBF-ED3F7F21EE80}"/>
              </a:ext>
            </a:extLst>
          </p:cNvPr>
          <p:cNvSpPr>
            <a:spLocks noGrp="1"/>
          </p:cNvSpPr>
          <p:nvPr>
            <p:ph idx="1"/>
          </p:nvPr>
        </p:nvSpPr>
        <p:spPr>
          <a:xfrm>
            <a:off x="2039815" y="1705708"/>
            <a:ext cx="8530324" cy="4476121"/>
          </a:xfrm>
        </p:spPr>
        <p:txBody>
          <a:bodyPr>
            <a:normAutofit/>
          </a:bodyPr>
          <a:lstStyle/>
          <a:p>
            <a:r>
              <a:rPr lang="en-US" sz="2400" dirty="0">
                <a:latin typeface="Bell MT" panose="02020503060305020303" pitchFamily="18" charset="0"/>
              </a:rPr>
              <a:t>As the </a:t>
            </a:r>
            <a:r>
              <a:rPr lang="en-US" sz="2400" dirty="0" err="1">
                <a:latin typeface="Bell MT" panose="02020503060305020303" pitchFamily="18" charset="0"/>
              </a:rPr>
              <a:t>Ginzberg</a:t>
            </a:r>
            <a:r>
              <a:rPr lang="en-US" sz="2400" dirty="0">
                <a:latin typeface="Bell MT" panose="02020503060305020303" pitchFamily="18" charset="0"/>
              </a:rPr>
              <a:t> approach states that adolescence’s career choices are based on developmental periods in people’s lives such as the fantasy period, tentative period, and realistic period. I believe that Emma is in the tentative period, which is when people begin to think in pragmatic terms about the requirements of various jobs and how their own abilities might fit with those requirements. As she is interested in the science behind dentistry, and that being a topic that is also required for that schooling and job. </a:t>
            </a:r>
          </a:p>
          <a:p>
            <a:endParaRPr lang="en-US" sz="2400" dirty="0"/>
          </a:p>
        </p:txBody>
      </p:sp>
    </p:spTree>
    <p:extLst>
      <p:ext uri="{BB962C8B-B14F-4D97-AF65-F5344CB8AC3E}">
        <p14:creationId xmlns:p14="http://schemas.microsoft.com/office/powerpoint/2010/main" val="387127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A643-A92D-4C44-AD43-6F9B4DDE65A5}"/>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Socio-Emotional Development </a:t>
            </a:r>
          </a:p>
        </p:txBody>
      </p:sp>
      <p:sp>
        <p:nvSpPr>
          <p:cNvPr id="3" name="Content Placeholder 2">
            <a:extLst>
              <a:ext uri="{FF2B5EF4-FFF2-40B4-BE49-F238E27FC236}">
                <a16:creationId xmlns:a16="http://schemas.microsoft.com/office/drawing/2014/main" id="{8BAE3358-E8E9-4C09-B69C-2B0E71C86DB7}"/>
              </a:ext>
            </a:extLst>
          </p:cNvPr>
          <p:cNvSpPr>
            <a:spLocks noGrp="1"/>
          </p:cNvSpPr>
          <p:nvPr>
            <p:ph idx="1"/>
          </p:nvPr>
        </p:nvSpPr>
        <p:spPr>
          <a:xfrm>
            <a:off x="1656152" y="1613415"/>
            <a:ext cx="5756406" cy="3997828"/>
          </a:xfrm>
        </p:spPr>
        <p:txBody>
          <a:bodyPr>
            <a:noAutofit/>
          </a:bodyPr>
          <a:lstStyle/>
          <a:p>
            <a:r>
              <a:rPr lang="en-US" sz="2400" dirty="0">
                <a:latin typeface="Bell MT" panose="02020503060305020303" pitchFamily="18" charset="0"/>
              </a:rPr>
              <a:t>How is your school life and your community of friends?</a:t>
            </a:r>
          </a:p>
          <a:p>
            <a:pPr lvl="1"/>
            <a:r>
              <a:rPr lang="en-US" sz="2400" dirty="0">
                <a:latin typeface="Bell MT" panose="02020503060305020303" pitchFamily="18" charset="0"/>
              </a:rPr>
              <a:t>“It is pretty average. I go to school and classes which is not too stressful. I have a lot of acquaintances that I will talk to at school, but only one close friend that I hang out with sometimes outside of school.” </a:t>
            </a:r>
          </a:p>
        </p:txBody>
      </p:sp>
      <p:pic>
        <p:nvPicPr>
          <p:cNvPr id="7170" name="Picture 2" descr="Image result for family hanging out">
            <a:extLst>
              <a:ext uri="{FF2B5EF4-FFF2-40B4-BE49-F238E27FC236}">
                <a16:creationId xmlns:a16="http://schemas.microsoft.com/office/drawing/2014/main" id="{C76FD7D4-11C0-4392-BC1C-2DB394ED2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558" y="2507266"/>
            <a:ext cx="3308570" cy="22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38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B7B0-9288-477D-A7FC-F53D44D8E44F}"/>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Emma: Socio-Emotional Development</a:t>
            </a:r>
          </a:p>
        </p:txBody>
      </p:sp>
      <p:sp>
        <p:nvSpPr>
          <p:cNvPr id="3" name="Content Placeholder 2">
            <a:extLst>
              <a:ext uri="{FF2B5EF4-FFF2-40B4-BE49-F238E27FC236}">
                <a16:creationId xmlns:a16="http://schemas.microsoft.com/office/drawing/2014/main" id="{5F53F008-D07A-495A-AA67-337C11B12046}"/>
              </a:ext>
            </a:extLst>
          </p:cNvPr>
          <p:cNvSpPr>
            <a:spLocks noGrp="1"/>
          </p:cNvSpPr>
          <p:nvPr>
            <p:ph idx="1"/>
          </p:nvPr>
        </p:nvSpPr>
        <p:spPr>
          <a:xfrm>
            <a:off x="2110153" y="1433145"/>
            <a:ext cx="8539116" cy="4555252"/>
          </a:xfrm>
        </p:spPr>
        <p:txBody>
          <a:bodyPr>
            <a:normAutofit/>
          </a:bodyPr>
          <a:lstStyle/>
          <a:p>
            <a:r>
              <a:rPr lang="en-US" sz="2400" dirty="0">
                <a:latin typeface="Bell MT" panose="02020503060305020303" pitchFamily="18" charset="0"/>
              </a:rPr>
              <a:t>“Studies find that adolescents from warm, supportive families are more socially competent and report more positive friendships. Further, there is evidence that authoritative parenting lessens the effects of negative peer influences” (Steinberg &amp; Morris, 2001). These studies show that Emma’s situation makes sense, because she hangs out mostly with her family and not as much with her friends</a:t>
            </a:r>
          </a:p>
          <a:p>
            <a:endParaRPr lang="en-US" sz="2400" dirty="0"/>
          </a:p>
        </p:txBody>
      </p:sp>
    </p:spTree>
    <p:extLst>
      <p:ext uri="{BB962C8B-B14F-4D97-AF65-F5344CB8AC3E}">
        <p14:creationId xmlns:p14="http://schemas.microsoft.com/office/powerpoint/2010/main" val="332256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7BED-EF76-4042-A1CD-8FE672F8BCC4}"/>
              </a:ext>
            </a:extLst>
          </p:cNvPr>
          <p:cNvSpPr>
            <a:spLocks noGrp="1"/>
          </p:cNvSpPr>
          <p:nvPr>
            <p:ph type="title"/>
          </p:nvPr>
        </p:nvSpPr>
        <p:spPr/>
        <p:txBody>
          <a:bodyPr/>
          <a:lstStyle/>
          <a:p>
            <a:pPr algn="l"/>
            <a:r>
              <a:rPr lang="en-US" u="sng" dirty="0">
                <a:latin typeface="Andalus" panose="02020603050405020304" pitchFamily="18" charset="-78"/>
                <a:cs typeface="Andalus" panose="02020603050405020304" pitchFamily="18" charset="-78"/>
              </a:rPr>
              <a:t>Area of Interest: </a:t>
            </a:r>
          </a:p>
        </p:txBody>
      </p:sp>
      <p:sp>
        <p:nvSpPr>
          <p:cNvPr id="3" name="Content Placeholder 2">
            <a:extLst>
              <a:ext uri="{FF2B5EF4-FFF2-40B4-BE49-F238E27FC236}">
                <a16:creationId xmlns:a16="http://schemas.microsoft.com/office/drawing/2014/main" id="{E58B915A-653B-4680-8851-7A41D9D7C7F7}"/>
              </a:ext>
            </a:extLst>
          </p:cNvPr>
          <p:cNvSpPr>
            <a:spLocks noGrp="1"/>
          </p:cNvSpPr>
          <p:nvPr>
            <p:ph idx="1"/>
          </p:nvPr>
        </p:nvSpPr>
        <p:spPr>
          <a:xfrm>
            <a:off x="1328817" y="2146769"/>
            <a:ext cx="9361571" cy="4992584"/>
          </a:xfrm>
        </p:spPr>
        <p:txBody>
          <a:bodyPr>
            <a:noAutofit/>
          </a:bodyPr>
          <a:lstStyle/>
          <a:p>
            <a:r>
              <a:rPr lang="en-US" sz="2400" dirty="0">
                <a:latin typeface="Bell MT" panose="02020503060305020303" pitchFamily="18" charset="0"/>
              </a:rPr>
              <a:t>For all of my interviews I asked them, “Where they would want to travel to in the world?” My findings for Billy and his sister were particularly interesting to me.</a:t>
            </a:r>
          </a:p>
          <a:p>
            <a:pPr lvl="1"/>
            <a:r>
              <a:rPr lang="en-US" sz="2000" dirty="0">
                <a:latin typeface="Bell MT" panose="02020503060305020303" pitchFamily="18" charset="0"/>
              </a:rPr>
              <a:t>Billy replied, “Washington D.C., because it’s cool how they have the Washington monument.”</a:t>
            </a:r>
          </a:p>
          <a:p>
            <a:pPr lvl="1"/>
            <a:r>
              <a:rPr lang="en-US" sz="2000" dirty="0">
                <a:latin typeface="Bell MT" panose="02020503060305020303" pitchFamily="18" charset="0"/>
              </a:rPr>
              <a:t>Sarah replied, “Washington D.C., because it was so fun to walk around and see the Washington state building and to go in the gift shops to get shirts and my dad got a hat. Me and my mom tried on some sunglasses and I thought that was so funny.”</a:t>
            </a:r>
          </a:p>
          <a:p>
            <a:endParaRPr lang="en-US" sz="2400" dirty="0">
              <a:latin typeface="Bell MT" panose="02020503060305020303" pitchFamily="18" charset="0"/>
            </a:endParaRPr>
          </a:p>
        </p:txBody>
      </p:sp>
      <p:pic>
        <p:nvPicPr>
          <p:cNvPr id="10242" name="Picture 2" descr="Related image">
            <a:extLst>
              <a:ext uri="{FF2B5EF4-FFF2-40B4-BE49-F238E27FC236}">
                <a16:creationId xmlns:a16="http://schemas.microsoft.com/office/drawing/2014/main" id="{0AAE5FA4-E1D7-4526-8D19-36CBE2597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953" y="317867"/>
            <a:ext cx="3081186" cy="205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9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28AA-D673-47A1-B23D-1D8EFA0DF339}"/>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Area of Interest: continued</a:t>
            </a:r>
          </a:p>
        </p:txBody>
      </p:sp>
      <p:sp>
        <p:nvSpPr>
          <p:cNvPr id="3" name="Content Placeholder 2">
            <a:extLst>
              <a:ext uri="{FF2B5EF4-FFF2-40B4-BE49-F238E27FC236}">
                <a16:creationId xmlns:a16="http://schemas.microsoft.com/office/drawing/2014/main" id="{A317FE94-2BCD-4ECE-94FC-4B11E736A52B}"/>
              </a:ext>
            </a:extLst>
          </p:cNvPr>
          <p:cNvSpPr>
            <a:spLocks noGrp="1"/>
          </p:cNvSpPr>
          <p:nvPr>
            <p:ph idx="1"/>
          </p:nvPr>
        </p:nvSpPr>
        <p:spPr>
          <a:xfrm>
            <a:off x="2031023" y="1511440"/>
            <a:ext cx="8416024" cy="5075057"/>
          </a:xfrm>
        </p:spPr>
        <p:txBody>
          <a:bodyPr>
            <a:normAutofit lnSpcReduction="10000"/>
          </a:bodyPr>
          <a:lstStyle/>
          <a:p>
            <a:r>
              <a:rPr lang="en-US" sz="2400" dirty="0">
                <a:latin typeface="Bell MT" panose="02020503060305020303" pitchFamily="18" charset="0"/>
              </a:rPr>
              <a:t>This was apparently a trip they had already taken as a family and they both said that they would go back.</a:t>
            </a:r>
          </a:p>
          <a:p>
            <a:r>
              <a:rPr lang="en-US" sz="2400" dirty="0">
                <a:latin typeface="Bell MT" panose="02020503060305020303" pitchFamily="18" charset="0"/>
              </a:rPr>
              <a:t>Billy however wants to go back to see something specific which shows us that he is in Piaget’s Stage of Preoperational Thinking. This is a stage when children’s use of symbolic thinking grows, mental reasoning emerges, and the use of concepts increase. Billy is almost out of this stage, but as he describes why he wants to go back simply based off of one thing, or symbol, we see that he is still making connections by using symbols. While Sarah recalled more specific memories from the trip.</a:t>
            </a:r>
          </a:p>
          <a:p>
            <a:endParaRPr lang="en-US" sz="2400" dirty="0"/>
          </a:p>
        </p:txBody>
      </p:sp>
    </p:spTree>
    <p:extLst>
      <p:ext uri="{BB962C8B-B14F-4D97-AF65-F5344CB8AC3E}">
        <p14:creationId xmlns:p14="http://schemas.microsoft.com/office/powerpoint/2010/main" val="416175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DF45-FEBC-46DC-B505-8DF3B067C5D3}"/>
              </a:ext>
            </a:extLst>
          </p:cNvPr>
          <p:cNvSpPr>
            <a:spLocks noGrp="1"/>
          </p:cNvSpPr>
          <p:nvPr>
            <p:ph type="title"/>
          </p:nvPr>
        </p:nvSpPr>
        <p:spPr/>
        <p:txBody>
          <a:bodyPr/>
          <a:lstStyle/>
          <a:p>
            <a:pPr algn="l"/>
            <a:r>
              <a:rPr lang="en-US" u="sng" dirty="0">
                <a:latin typeface="Andalus" panose="02020603050405020304" pitchFamily="18" charset="-78"/>
                <a:cs typeface="Andalus" panose="02020603050405020304" pitchFamily="18" charset="-78"/>
              </a:rPr>
              <a:t>Conclusion: </a:t>
            </a:r>
          </a:p>
        </p:txBody>
      </p:sp>
      <p:sp>
        <p:nvSpPr>
          <p:cNvPr id="3" name="Content Placeholder 2">
            <a:extLst>
              <a:ext uri="{FF2B5EF4-FFF2-40B4-BE49-F238E27FC236}">
                <a16:creationId xmlns:a16="http://schemas.microsoft.com/office/drawing/2014/main" id="{3C93D978-CBD7-4537-94D9-FBFE700ADEA4}"/>
              </a:ext>
            </a:extLst>
          </p:cNvPr>
          <p:cNvSpPr>
            <a:spLocks noGrp="1"/>
          </p:cNvSpPr>
          <p:nvPr>
            <p:ph idx="1"/>
          </p:nvPr>
        </p:nvSpPr>
        <p:spPr>
          <a:xfrm>
            <a:off x="1621861" y="2052116"/>
            <a:ext cx="9500462" cy="3997828"/>
          </a:xfrm>
        </p:spPr>
        <p:txBody>
          <a:bodyPr>
            <a:noAutofit/>
          </a:bodyPr>
          <a:lstStyle/>
          <a:p>
            <a:r>
              <a:rPr lang="en-US" sz="2400" dirty="0">
                <a:latin typeface="Bell MT" panose="02020503060305020303" pitchFamily="18" charset="0"/>
              </a:rPr>
              <a:t>For my interview with Sarah, possible recommendations for her could be to keep pushing herself academically since she is showing such great potential with her studies. Another thing is to try and maintain that strong social network of friends she has from both school and gymnastics. Having a strong friend group can help children mentally by providing support for them, pushing them out of their comfort zones, and to make positive influences on them. </a:t>
            </a:r>
          </a:p>
          <a:p>
            <a:r>
              <a:rPr lang="en-US" sz="2400" dirty="0">
                <a:latin typeface="Bell MT" panose="02020503060305020303" pitchFamily="18" charset="0"/>
              </a:rPr>
              <a:t>During this project I was able to learn more about topics we have been discussing all year in class and apply them to real world situations. </a:t>
            </a:r>
          </a:p>
          <a:p>
            <a:r>
              <a:rPr lang="en-US" sz="2400" dirty="0">
                <a:latin typeface="Bell MT" panose="02020503060305020303" pitchFamily="18" charset="0"/>
              </a:rPr>
              <a:t>Here I was able to analyze my relatives and see how certain factors of their lives can be currently shaping who they will become in the future. </a:t>
            </a:r>
          </a:p>
        </p:txBody>
      </p:sp>
    </p:spTree>
    <p:extLst>
      <p:ext uri="{BB962C8B-B14F-4D97-AF65-F5344CB8AC3E}">
        <p14:creationId xmlns:p14="http://schemas.microsoft.com/office/powerpoint/2010/main" val="376125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9323-71E9-4191-AE54-0422BC3003C4}"/>
              </a:ext>
            </a:extLst>
          </p:cNvPr>
          <p:cNvSpPr>
            <a:spLocks noGrp="1"/>
          </p:cNvSpPr>
          <p:nvPr>
            <p:ph type="title"/>
          </p:nvPr>
        </p:nvSpPr>
        <p:spPr>
          <a:xfrm>
            <a:off x="363069" y="713003"/>
            <a:ext cx="7956560" cy="1078348"/>
          </a:xfrm>
        </p:spPr>
        <p:txBody>
          <a:bodyPr>
            <a:normAutofit/>
          </a:bodyPr>
          <a:lstStyle/>
          <a:p>
            <a:r>
              <a:rPr lang="en-US" sz="4400" u="sng" dirty="0">
                <a:latin typeface="Andalus" panose="02020603050405020304" pitchFamily="18" charset="-78"/>
                <a:cs typeface="Andalus" panose="02020603050405020304" pitchFamily="18" charset="-78"/>
              </a:rPr>
              <a:t>Selection of Interviewees</a:t>
            </a:r>
          </a:p>
        </p:txBody>
      </p:sp>
      <p:sp>
        <p:nvSpPr>
          <p:cNvPr id="3" name="Text Placeholder 2">
            <a:extLst>
              <a:ext uri="{FF2B5EF4-FFF2-40B4-BE49-F238E27FC236}">
                <a16:creationId xmlns:a16="http://schemas.microsoft.com/office/drawing/2014/main" id="{EB334EB4-161F-4101-BE78-EEFE055D1004}"/>
              </a:ext>
            </a:extLst>
          </p:cNvPr>
          <p:cNvSpPr>
            <a:spLocks noGrp="1"/>
          </p:cNvSpPr>
          <p:nvPr>
            <p:ph type="body" idx="1"/>
          </p:nvPr>
        </p:nvSpPr>
        <p:spPr>
          <a:xfrm>
            <a:off x="1847895" y="1526902"/>
            <a:ext cx="3896467" cy="713818"/>
          </a:xfrm>
        </p:spPr>
        <p:txBody>
          <a:bodyPr/>
          <a:lstStyle/>
          <a:p>
            <a:r>
              <a:rPr lang="en-US" sz="3600" dirty="0">
                <a:latin typeface="Andalus" panose="02020603050405020304" pitchFamily="18" charset="-78"/>
                <a:cs typeface="Andalus" panose="02020603050405020304" pitchFamily="18" charset="-78"/>
              </a:rPr>
              <a:t>Billy:</a:t>
            </a:r>
          </a:p>
        </p:txBody>
      </p:sp>
      <p:sp>
        <p:nvSpPr>
          <p:cNvPr id="4" name="Content Placeholder 3">
            <a:extLst>
              <a:ext uri="{FF2B5EF4-FFF2-40B4-BE49-F238E27FC236}">
                <a16:creationId xmlns:a16="http://schemas.microsoft.com/office/drawing/2014/main" id="{30A07116-B936-481C-ABF5-FE32A30EFC91}"/>
              </a:ext>
            </a:extLst>
          </p:cNvPr>
          <p:cNvSpPr>
            <a:spLocks noGrp="1"/>
          </p:cNvSpPr>
          <p:nvPr>
            <p:ph sz="half" idx="2"/>
          </p:nvPr>
        </p:nvSpPr>
        <p:spPr>
          <a:xfrm>
            <a:off x="1847895" y="2148260"/>
            <a:ext cx="4676917" cy="3071434"/>
          </a:xfrm>
        </p:spPr>
        <p:txBody>
          <a:bodyPr>
            <a:normAutofit/>
          </a:bodyPr>
          <a:lstStyle/>
          <a:p>
            <a:r>
              <a:rPr lang="en-US" sz="2400" dirty="0">
                <a:latin typeface="Bell MT" panose="02020503060305020303" pitchFamily="18" charset="0"/>
              </a:rPr>
              <a:t>Age 6</a:t>
            </a:r>
          </a:p>
          <a:p>
            <a:r>
              <a:rPr lang="en-US" sz="2400" dirty="0">
                <a:latin typeface="Bell MT" panose="02020503060305020303" pitchFamily="18" charset="0"/>
              </a:rPr>
              <a:t>Early childhood developmental period.</a:t>
            </a:r>
          </a:p>
          <a:p>
            <a:r>
              <a:rPr lang="en-US" sz="2400" dirty="0">
                <a:latin typeface="Bell MT" panose="02020503060305020303" pitchFamily="18" charset="0"/>
              </a:rPr>
              <a:t>Chosen because he is my cousin.</a:t>
            </a:r>
          </a:p>
        </p:txBody>
      </p:sp>
      <p:sp>
        <p:nvSpPr>
          <p:cNvPr id="5" name="Text Placeholder 4">
            <a:extLst>
              <a:ext uri="{FF2B5EF4-FFF2-40B4-BE49-F238E27FC236}">
                <a16:creationId xmlns:a16="http://schemas.microsoft.com/office/drawing/2014/main" id="{082EB5FA-0123-4596-AAE3-7A5EBD8AA736}"/>
              </a:ext>
            </a:extLst>
          </p:cNvPr>
          <p:cNvSpPr>
            <a:spLocks noGrp="1"/>
          </p:cNvSpPr>
          <p:nvPr>
            <p:ph type="body" sz="quarter" idx="3"/>
          </p:nvPr>
        </p:nvSpPr>
        <p:spPr>
          <a:xfrm>
            <a:off x="6664237" y="1526902"/>
            <a:ext cx="3899798" cy="713818"/>
          </a:xfrm>
        </p:spPr>
        <p:txBody>
          <a:bodyPr/>
          <a:lstStyle/>
          <a:p>
            <a:r>
              <a:rPr lang="en-US" sz="3600" dirty="0">
                <a:latin typeface="Andalus" panose="02020603050405020304" pitchFamily="18" charset="-78"/>
                <a:cs typeface="Andalus" panose="02020603050405020304" pitchFamily="18" charset="-78"/>
              </a:rPr>
              <a:t>Sarah:</a:t>
            </a:r>
          </a:p>
        </p:txBody>
      </p:sp>
      <p:sp>
        <p:nvSpPr>
          <p:cNvPr id="6" name="Content Placeholder 5">
            <a:extLst>
              <a:ext uri="{FF2B5EF4-FFF2-40B4-BE49-F238E27FC236}">
                <a16:creationId xmlns:a16="http://schemas.microsoft.com/office/drawing/2014/main" id="{99AF5DAA-3265-49EB-B81D-659BAFF2B33F}"/>
              </a:ext>
            </a:extLst>
          </p:cNvPr>
          <p:cNvSpPr>
            <a:spLocks noGrp="1"/>
          </p:cNvSpPr>
          <p:nvPr>
            <p:ph sz="quarter" idx="4"/>
          </p:nvPr>
        </p:nvSpPr>
        <p:spPr>
          <a:xfrm>
            <a:off x="6602243" y="2081040"/>
            <a:ext cx="4467271" cy="3071434"/>
          </a:xfrm>
        </p:spPr>
        <p:txBody>
          <a:bodyPr/>
          <a:lstStyle/>
          <a:p>
            <a:r>
              <a:rPr lang="en-US" sz="2400" dirty="0">
                <a:latin typeface="Bell MT" panose="02020503060305020303" pitchFamily="18" charset="0"/>
              </a:rPr>
              <a:t>Age 10</a:t>
            </a:r>
          </a:p>
          <a:p>
            <a:r>
              <a:rPr lang="en-US" sz="2400" dirty="0">
                <a:latin typeface="Bell MT" panose="02020503060305020303" pitchFamily="18" charset="0"/>
              </a:rPr>
              <a:t>Later childhood developmental period.</a:t>
            </a:r>
          </a:p>
          <a:p>
            <a:r>
              <a:rPr lang="en-US" sz="2400" dirty="0">
                <a:latin typeface="Bell MT" panose="02020503060305020303" pitchFamily="18" charset="0"/>
              </a:rPr>
              <a:t>She is also my cousin and is Billy’s sister.</a:t>
            </a:r>
          </a:p>
        </p:txBody>
      </p:sp>
      <p:sp>
        <p:nvSpPr>
          <p:cNvPr id="7" name="Text Placeholder 4">
            <a:extLst>
              <a:ext uri="{FF2B5EF4-FFF2-40B4-BE49-F238E27FC236}">
                <a16:creationId xmlns:a16="http://schemas.microsoft.com/office/drawing/2014/main" id="{B58A1A08-6BE3-4D67-8A46-61E2D61E9E7A}"/>
              </a:ext>
            </a:extLst>
          </p:cNvPr>
          <p:cNvSpPr txBox="1">
            <a:spLocks/>
          </p:cNvSpPr>
          <p:nvPr/>
        </p:nvSpPr>
        <p:spPr>
          <a:xfrm>
            <a:off x="1847895" y="4476328"/>
            <a:ext cx="3899798" cy="713818"/>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1000"/>
              </a:spcBef>
              <a:spcAft>
                <a:spcPts val="600"/>
              </a:spcAft>
              <a:buClr>
                <a:schemeClr val="accent6"/>
              </a:buClr>
              <a:buSzPct val="90000"/>
              <a:buFont typeface="Wingdings" panose="05000000000000000000" pitchFamily="2" charset="2"/>
              <a:buNone/>
              <a:defRPr sz="2200" b="0" kern="1200" cap="none" baseline="0">
                <a:solidFill>
                  <a:schemeClr val="accent6"/>
                </a:solidFill>
                <a:effectLst/>
                <a:latin typeface="+mn-lt"/>
                <a:ea typeface="+mn-ea"/>
                <a:cs typeface="+mn-cs"/>
              </a:defRPr>
            </a:lvl1pPr>
            <a:lvl2pPr marL="457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None/>
              <a:defRPr sz="1600" b="1" kern="1200" baseline="0">
                <a:solidFill>
                  <a:schemeClr val="tx1"/>
                </a:solidFill>
                <a:effectLst/>
                <a:latin typeface="+mn-lt"/>
                <a:ea typeface="+mn-ea"/>
                <a:cs typeface="+mn-cs"/>
              </a:defRPr>
            </a:lvl9pPr>
          </a:lstStyle>
          <a:p>
            <a:r>
              <a:rPr lang="en-US" sz="3600" dirty="0">
                <a:latin typeface="Andalus" panose="02020603050405020304" pitchFamily="18" charset="-78"/>
                <a:cs typeface="Andalus" panose="02020603050405020304" pitchFamily="18" charset="-78"/>
              </a:rPr>
              <a:t>Emma:</a:t>
            </a:r>
          </a:p>
        </p:txBody>
      </p:sp>
      <p:sp>
        <p:nvSpPr>
          <p:cNvPr id="8" name="Content Placeholder 3">
            <a:extLst>
              <a:ext uri="{FF2B5EF4-FFF2-40B4-BE49-F238E27FC236}">
                <a16:creationId xmlns:a16="http://schemas.microsoft.com/office/drawing/2014/main" id="{3B1D60F6-ED6B-4637-BBBD-7911E5F86294}"/>
              </a:ext>
            </a:extLst>
          </p:cNvPr>
          <p:cNvSpPr txBox="1">
            <a:spLocks/>
          </p:cNvSpPr>
          <p:nvPr/>
        </p:nvSpPr>
        <p:spPr>
          <a:xfrm>
            <a:off x="1847895" y="5030465"/>
            <a:ext cx="10105222" cy="2357617"/>
          </a:xfrm>
          <a:prstGeom prst="rect">
            <a:avLst/>
          </a:prstGeom>
        </p:spPr>
        <p:txBody>
          <a:bodyPr vert="horz" lIns="91440" tIns="45720" rIns="91440" bIns="45720" rtlCol="0">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en-US" sz="2400" dirty="0">
                <a:latin typeface="Bell MT" panose="02020503060305020303" pitchFamily="18" charset="0"/>
              </a:rPr>
              <a:t>Age 16</a:t>
            </a:r>
          </a:p>
          <a:p>
            <a:r>
              <a:rPr lang="en-US" sz="2400" dirty="0">
                <a:latin typeface="Bell MT" panose="02020503060305020303" pitchFamily="18" charset="0"/>
              </a:rPr>
              <a:t>Adolescence developmental period.</a:t>
            </a:r>
          </a:p>
          <a:p>
            <a:r>
              <a:rPr lang="en-US" sz="2400" dirty="0">
                <a:latin typeface="Bell MT" panose="02020503060305020303" pitchFamily="18" charset="0"/>
              </a:rPr>
              <a:t>Chosen because she is my sister.</a:t>
            </a:r>
          </a:p>
        </p:txBody>
      </p:sp>
    </p:spTree>
    <p:extLst>
      <p:ext uri="{BB962C8B-B14F-4D97-AF65-F5344CB8AC3E}">
        <p14:creationId xmlns:p14="http://schemas.microsoft.com/office/powerpoint/2010/main" val="86679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B479-2359-41D7-90DF-AF290B153105}"/>
              </a:ext>
            </a:extLst>
          </p:cNvPr>
          <p:cNvSpPr>
            <a:spLocks noGrp="1"/>
          </p:cNvSpPr>
          <p:nvPr>
            <p:ph type="title"/>
          </p:nvPr>
        </p:nvSpPr>
        <p:spPr/>
        <p:txBody>
          <a:bodyPr/>
          <a:lstStyle/>
          <a:p>
            <a:pPr algn="l"/>
            <a:r>
              <a:rPr lang="en-US" u="sng" dirty="0">
                <a:latin typeface="Andalus" panose="02020603050405020304" pitchFamily="18" charset="-78"/>
                <a:cs typeface="Andalus" panose="02020603050405020304" pitchFamily="18" charset="-78"/>
              </a:rPr>
              <a:t>Billy: Physical Development</a:t>
            </a:r>
          </a:p>
        </p:txBody>
      </p:sp>
      <p:sp>
        <p:nvSpPr>
          <p:cNvPr id="3" name="Content Placeholder 2">
            <a:extLst>
              <a:ext uri="{FF2B5EF4-FFF2-40B4-BE49-F238E27FC236}">
                <a16:creationId xmlns:a16="http://schemas.microsoft.com/office/drawing/2014/main" id="{19DC724B-8C6D-498B-A3B5-392F6019E4DB}"/>
              </a:ext>
            </a:extLst>
          </p:cNvPr>
          <p:cNvSpPr>
            <a:spLocks noGrp="1"/>
          </p:cNvSpPr>
          <p:nvPr>
            <p:ph idx="1"/>
          </p:nvPr>
        </p:nvSpPr>
        <p:spPr>
          <a:xfrm>
            <a:off x="1545641" y="1125415"/>
            <a:ext cx="7019692" cy="5222633"/>
          </a:xfrm>
        </p:spPr>
        <p:txBody>
          <a:bodyPr>
            <a:normAutofit/>
          </a:bodyPr>
          <a:lstStyle/>
          <a:p>
            <a:r>
              <a:rPr lang="en-US" sz="2400" dirty="0">
                <a:latin typeface="Bell MT" panose="02020503060305020303" pitchFamily="18" charset="0"/>
              </a:rPr>
              <a:t>What do you typically eat at lunch when you go to school?</a:t>
            </a:r>
          </a:p>
          <a:p>
            <a:pPr lvl="1"/>
            <a:r>
              <a:rPr lang="en-US" sz="2400" dirty="0">
                <a:latin typeface="Bell MT" panose="02020503060305020303" pitchFamily="18" charset="0"/>
              </a:rPr>
              <a:t>Billy’s response, “At school I pack my lunch. I bring peanut butter crackers, grapes, Oreos, and a sandwich with ham and mayonnaise on it.”  </a:t>
            </a:r>
          </a:p>
          <a:p>
            <a:r>
              <a:rPr lang="en-US" sz="2400" dirty="0">
                <a:latin typeface="Bell MT" panose="02020503060305020303" pitchFamily="18" charset="0"/>
              </a:rPr>
              <a:t>Getting the proper diet during early childhood plays a key role in maintaining proper growth and also to help deter obesity by developing good eating habits. </a:t>
            </a:r>
          </a:p>
        </p:txBody>
      </p:sp>
      <p:pic>
        <p:nvPicPr>
          <p:cNvPr id="1026" name="Picture 2" descr="Image result for school packed lunch ideas">
            <a:extLst>
              <a:ext uri="{FF2B5EF4-FFF2-40B4-BE49-F238E27FC236}">
                <a16:creationId xmlns:a16="http://schemas.microsoft.com/office/drawing/2014/main" id="{40458979-3F6B-4EA7-983E-EC729B8BA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633" y="1840706"/>
            <a:ext cx="2381250"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5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B479-2359-41D7-90DF-AF290B153105}"/>
              </a:ext>
            </a:extLst>
          </p:cNvPr>
          <p:cNvSpPr>
            <a:spLocks noGrp="1"/>
          </p:cNvSpPr>
          <p:nvPr>
            <p:ph type="title"/>
          </p:nvPr>
        </p:nvSpPr>
        <p:spPr>
          <a:xfrm>
            <a:off x="2504433" y="692829"/>
            <a:ext cx="7958331" cy="1077229"/>
          </a:xfrm>
        </p:spPr>
        <p:txBody>
          <a:bodyPr/>
          <a:lstStyle/>
          <a:p>
            <a:pPr algn="l"/>
            <a:r>
              <a:rPr lang="en-US" u="sng" dirty="0">
                <a:latin typeface="Andalus" panose="02020603050405020304" pitchFamily="18" charset="-78"/>
                <a:cs typeface="Andalus" panose="02020603050405020304" pitchFamily="18" charset="-78"/>
              </a:rPr>
              <a:t>Billy: Cognitive Development</a:t>
            </a:r>
          </a:p>
        </p:txBody>
      </p:sp>
      <p:sp>
        <p:nvSpPr>
          <p:cNvPr id="3" name="Content Placeholder 2">
            <a:extLst>
              <a:ext uri="{FF2B5EF4-FFF2-40B4-BE49-F238E27FC236}">
                <a16:creationId xmlns:a16="http://schemas.microsoft.com/office/drawing/2014/main" id="{19DC724B-8C6D-498B-A3B5-392F6019E4DB}"/>
              </a:ext>
            </a:extLst>
          </p:cNvPr>
          <p:cNvSpPr>
            <a:spLocks noGrp="1"/>
          </p:cNvSpPr>
          <p:nvPr>
            <p:ph idx="1"/>
          </p:nvPr>
        </p:nvSpPr>
        <p:spPr>
          <a:xfrm>
            <a:off x="1486446" y="829124"/>
            <a:ext cx="9219108" cy="3997828"/>
          </a:xfrm>
        </p:spPr>
        <p:txBody>
          <a:bodyPr>
            <a:normAutofit/>
          </a:bodyPr>
          <a:lstStyle/>
          <a:p>
            <a:r>
              <a:rPr lang="en-US" sz="2400" dirty="0"/>
              <a:t>What is your favorite part about school and why? </a:t>
            </a:r>
          </a:p>
          <a:p>
            <a:pPr lvl="1"/>
            <a:r>
              <a:rPr lang="en-US" sz="2400" dirty="0"/>
              <a:t>Billy answered, “My favorite part is reading and taking tests on the books?” He commented that he likes getting a one hundred and not a ten on the tests he takes. </a:t>
            </a:r>
          </a:p>
          <a:p>
            <a:r>
              <a:rPr lang="en-US" sz="2400" dirty="0"/>
              <a:t>Here Billy shows he puts in extra effort for his favorite subject and cares about what grades he gets in the class.</a:t>
            </a:r>
          </a:p>
        </p:txBody>
      </p:sp>
      <p:pic>
        <p:nvPicPr>
          <p:cNvPr id="2052" name="Picture 4" descr="Image result for books about the loch ness monster">
            <a:extLst>
              <a:ext uri="{FF2B5EF4-FFF2-40B4-BE49-F238E27FC236}">
                <a16:creationId xmlns:a16="http://schemas.microsoft.com/office/drawing/2014/main" id="{1BC747E7-0BF2-408B-89C6-EE0C6A0446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5" r="2976"/>
          <a:stretch/>
        </p:blipFill>
        <p:spPr bwMode="auto">
          <a:xfrm rot="20968808">
            <a:off x="2733285" y="4460338"/>
            <a:ext cx="1832174" cy="22493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books about the loch ness monster">
            <a:extLst>
              <a:ext uri="{FF2B5EF4-FFF2-40B4-BE49-F238E27FC236}">
                <a16:creationId xmlns:a16="http://schemas.microsoft.com/office/drawing/2014/main" id="{C2370C75-358F-491F-B37A-7B903C263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8662">
            <a:off x="8638006" y="4021687"/>
            <a:ext cx="2158772" cy="26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8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B479-2359-41D7-90DF-AF290B153105}"/>
              </a:ext>
            </a:extLst>
          </p:cNvPr>
          <p:cNvSpPr>
            <a:spLocks noGrp="1"/>
          </p:cNvSpPr>
          <p:nvPr>
            <p:ph type="title"/>
          </p:nvPr>
        </p:nvSpPr>
        <p:spPr/>
        <p:txBody>
          <a:bodyPr/>
          <a:lstStyle/>
          <a:p>
            <a:pPr algn="l"/>
            <a:r>
              <a:rPr lang="en-US" u="sng" dirty="0">
                <a:latin typeface="Andalus" panose="02020603050405020304" pitchFamily="18" charset="-78"/>
                <a:cs typeface="Andalus" panose="02020603050405020304" pitchFamily="18" charset="-78"/>
              </a:rPr>
              <a:t>Billy: Socio-Emotional Development</a:t>
            </a:r>
          </a:p>
        </p:txBody>
      </p:sp>
      <p:sp>
        <p:nvSpPr>
          <p:cNvPr id="3" name="Content Placeholder 2">
            <a:extLst>
              <a:ext uri="{FF2B5EF4-FFF2-40B4-BE49-F238E27FC236}">
                <a16:creationId xmlns:a16="http://schemas.microsoft.com/office/drawing/2014/main" id="{19DC724B-8C6D-498B-A3B5-392F6019E4DB}"/>
              </a:ext>
            </a:extLst>
          </p:cNvPr>
          <p:cNvSpPr>
            <a:spLocks noGrp="1"/>
          </p:cNvSpPr>
          <p:nvPr>
            <p:ph idx="1"/>
          </p:nvPr>
        </p:nvSpPr>
        <p:spPr>
          <a:xfrm>
            <a:off x="1924050" y="1205174"/>
            <a:ext cx="8760070" cy="3997828"/>
          </a:xfrm>
        </p:spPr>
        <p:txBody>
          <a:bodyPr>
            <a:normAutofit/>
          </a:bodyPr>
          <a:lstStyle/>
          <a:p>
            <a:r>
              <a:rPr lang="en-US" sz="2400" dirty="0">
                <a:latin typeface="Bell MT" panose="02020503060305020303" pitchFamily="18" charset="0"/>
              </a:rPr>
              <a:t>How are your friends at school?</a:t>
            </a:r>
          </a:p>
          <a:p>
            <a:pPr lvl="1"/>
            <a:r>
              <a:rPr lang="en-US" sz="2400" dirty="0">
                <a:latin typeface="Bell MT" panose="02020503060305020303" pitchFamily="18" charset="0"/>
              </a:rPr>
              <a:t>“I have about two close friends, but I especially like my friend Ryan because he is nice, kind, and likes to listen to things I have to say.”</a:t>
            </a:r>
          </a:p>
          <a:p>
            <a:r>
              <a:rPr lang="en-US" sz="2400" dirty="0">
                <a:latin typeface="Bell MT" panose="02020503060305020303" pitchFamily="18" charset="0"/>
              </a:rPr>
              <a:t>In this phase of development kids are grasping to people they get along with and have common interests with, usually from the same sex. All the while developing their sense of self as they explore those options. </a:t>
            </a:r>
          </a:p>
        </p:txBody>
      </p:sp>
      <p:pic>
        <p:nvPicPr>
          <p:cNvPr id="3074" name="Picture 2" descr="Image result for two  6 year old boys playing">
            <a:extLst>
              <a:ext uri="{FF2B5EF4-FFF2-40B4-BE49-F238E27FC236}">
                <a16:creationId xmlns:a16="http://schemas.microsoft.com/office/drawing/2014/main" id="{6F053133-9F45-42A2-AEAE-0FBE9A358B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06" b="17250"/>
          <a:stretch/>
        </p:blipFill>
        <p:spPr bwMode="auto">
          <a:xfrm>
            <a:off x="6708530" y="4676241"/>
            <a:ext cx="3559419" cy="205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7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1019-EB98-4867-974D-75EEF11F8D12}"/>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Sarah: Physical Development </a:t>
            </a:r>
          </a:p>
        </p:txBody>
      </p:sp>
      <p:sp>
        <p:nvSpPr>
          <p:cNvPr id="3" name="Content Placeholder 2">
            <a:extLst>
              <a:ext uri="{FF2B5EF4-FFF2-40B4-BE49-F238E27FC236}">
                <a16:creationId xmlns:a16="http://schemas.microsoft.com/office/drawing/2014/main" id="{0374104E-101B-431C-BB66-D56ACE29A178}"/>
              </a:ext>
            </a:extLst>
          </p:cNvPr>
          <p:cNvSpPr>
            <a:spLocks noGrp="1"/>
          </p:cNvSpPr>
          <p:nvPr>
            <p:ph idx="1"/>
          </p:nvPr>
        </p:nvSpPr>
        <p:spPr>
          <a:xfrm>
            <a:off x="1825814" y="698950"/>
            <a:ext cx="8744325" cy="3997828"/>
          </a:xfrm>
        </p:spPr>
        <p:txBody>
          <a:bodyPr>
            <a:normAutofit/>
          </a:bodyPr>
          <a:lstStyle/>
          <a:p>
            <a:r>
              <a:rPr lang="en-US" sz="2400" dirty="0">
                <a:latin typeface="Bell MT" panose="02020503060305020303" pitchFamily="18" charset="0"/>
              </a:rPr>
              <a:t>Do you play any sports, if so what and how often do you do it?</a:t>
            </a:r>
          </a:p>
          <a:p>
            <a:pPr lvl="1"/>
            <a:r>
              <a:rPr lang="en-US" sz="2400" dirty="0">
                <a:latin typeface="Bell MT" panose="02020503060305020303" pitchFamily="18" charset="0"/>
              </a:rPr>
              <a:t>“I do gymnastics where I get to learn new things like a bridge kickover, which I did by myself the other day.” She also told me she goes there about two times a week.</a:t>
            </a:r>
          </a:p>
          <a:p>
            <a:r>
              <a:rPr lang="en-US" sz="2400" dirty="0">
                <a:latin typeface="Bell MT" panose="02020503060305020303" pitchFamily="18" charset="0"/>
              </a:rPr>
              <a:t>So, we can observe that her gross motor skills are well developed as she learns new tricks at gymnastics.</a:t>
            </a:r>
          </a:p>
        </p:txBody>
      </p:sp>
      <p:pic>
        <p:nvPicPr>
          <p:cNvPr id="4098" name="Picture 2" descr="Image result for little girls doing gymnastics">
            <a:extLst>
              <a:ext uri="{FF2B5EF4-FFF2-40B4-BE49-F238E27FC236}">
                <a16:creationId xmlns:a16="http://schemas.microsoft.com/office/drawing/2014/main" id="{95DE24EE-D55F-4596-8960-A8D500B77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068" y="4160136"/>
            <a:ext cx="4789741" cy="250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63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1019-EB98-4867-974D-75EEF11F8D12}"/>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Sarah: Cognitive Development </a:t>
            </a:r>
          </a:p>
        </p:txBody>
      </p:sp>
      <p:sp>
        <p:nvSpPr>
          <p:cNvPr id="3" name="Content Placeholder 2">
            <a:extLst>
              <a:ext uri="{FF2B5EF4-FFF2-40B4-BE49-F238E27FC236}">
                <a16:creationId xmlns:a16="http://schemas.microsoft.com/office/drawing/2014/main" id="{0374104E-101B-431C-BB66-D56ACE29A178}"/>
              </a:ext>
            </a:extLst>
          </p:cNvPr>
          <p:cNvSpPr>
            <a:spLocks noGrp="1"/>
          </p:cNvSpPr>
          <p:nvPr>
            <p:ph idx="1"/>
          </p:nvPr>
        </p:nvSpPr>
        <p:spPr>
          <a:xfrm>
            <a:off x="2115123" y="1632309"/>
            <a:ext cx="5270416" cy="3997828"/>
          </a:xfrm>
        </p:spPr>
        <p:txBody>
          <a:bodyPr>
            <a:noAutofit/>
          </a:bodyPr>
          <a:lstStyle/>
          <a:p>
            <a:r>
              <a:rPr lang="en-US" sz="2400" dirty="0">
                <a:latin typeface="Bell MT" panose="02020503060305020303" pitchFamily="18" charset="0"/>
              </a:rPr>
              <a:t>How do you like your teacher this year and your teachers in previous years?</a:t>
            </a:r>
          </a:p>
          <a:p>
            <a:pPr lvl="1"/>
            <a:r>
              <a:rPr lang="en-US" sz="2400" dirty="0">
                <a:latin typeface="Bell MT" panose="02020503060305020303" pitchFamily="18" charset="0"/>
              </a:rPr>
              <a:t>“I love my teacher this year she is really nice and doesn’t yell at me and has a treasure chest that we can get toys from if we are good all week. I liked all my other teachers in the past too.” </a:t>
            </a:r>
          </a:p>
        </p:txBody>
      </p:sp>
      <p:pic>
        <p:nvPicPr>
          <p:cNvPr id="8194" name="Picture 2" descr="Image result for treasure chest of toys">
            <a:extLst>
              <a:ext uri="{FF2B5EF4-FFF2-40B4-BE49-F238E27FC236}">
                <a16:creationId xmlns:a16="http://schemas.microsoft.com/office/drawing/2014/main" id="{F2799CCE-C567-4EFA-8814-05663E2F0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3964">
            <a:off x="7772887" y="2528075"/>
            <a:ext cx="3078916" cy="206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7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A1B7-2339-42CC-BEDF-56F8B2945272}"/>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Sarah: Cognitive Development</a:t>
            </a:r>
          </a:p>
        </p:txBody>
      </p:sp>
      <p:sp>
        <p:nvSpPr>
          <p:cNvPr id="3" name="Content Placeholder 2">
            <a:extLst>
              <a:ext uri="{FF2B5EF4-FFF2-40B4-BE49-F238E27FC236}">
                <a16:creationId xmlns:a16="http://schemas.microsoft.com/office/drawing/2014/main" id="{442EA930-011C-481C-B2D9-9CF7D3D31514}"/>
              </a:ext>
            </a:extLst>
          </p:cNvPr>
          <p:cNvSpPr>
            <a:spLocks noGrp="1"/>
          </p:cNvSpPr>
          <p:nvPr>
            <p:ph idx="1"/>
          </p:nvPr>
        </p:nvSpPr>
        <p:spPr>
          <a:xfrm>
            <a:off x="2008668" y="1770762"/>
            <a:ext cx="7796540" cy="3997828"/>
          </a:xfrm>
        </p:spPr>
        <p:txBody>
          <a:bodyPr>
            <a:normAutofit/>
          </a:bodyPr>
          <a:lstStyle/>
          <a:p>
            <a:r>
              <a:rPr lang="en-US" sz="2400" dirty="0">
                <a:latin typeface="Bell MT" panose="02020503060305020303" pitchFamily="18" charset="0"/>
              </a:rPr>
              <a:t>Here Sarah shows she is in Piaget’s concrete operational stage of development. During this stage children increase skills in understanding logical and concrete information. The kids are able to focus on multiple aspects of a problem and understand things from different viewpoints (Cherry, 2018). She demonstrates this by applying that she likes her teacher for multiple reasons and gives me a concrete example of the toy box. </a:t>
            </a:r>
          </a:p>
          <a:p>
            <a:endParaRPr lang="en-US" sz="2400" dirty="0"/>
          </a:p>
        </p:txBody>
      </p:sp>
    </p:spTree>
    <p:extLst>
      <p:ext uri="{BB962C8B-B14F-4D97-AF65-F5344CB8AC3E}">
        <p14:creationId xmlns:p14="http://schemas.microsoft.com/office/powerpoint/2010/main" val="345547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1019-EB98-4867-974D-75EEF11F8D12}"/>
              </a:ext>
            </a:extLst>
          </p:cNvPr>
          <p:cNvSpPr>
            <a:spLocks noGrp="1"/>
          </p:cNvSpPr>
          <p:nvPr>
            <p:ph type="title"/>
          </p:nvPr>
        </p:nvSpPr>
        <p:spPr/>
        <p:txBody>
          <a:bodyPr/>
          <a:lstStyle/>
          <a:p>
            <a:pPr algn="l"/>
            <a:r>
              <a:rPr lang="en-US" dirty="0">
                <a:latin typeface="Andalus" panose="02020603050405020304" pitchFamily="18" charset="-78"/>
                <a:cs typeface="Andalus" panose="02020603050405020304" pitchFamily="18" charset="-78"/>
              </a:rPr>
              <a:t>Sarah: Socio-Emotional Development </a:t>
            </a:r>
          </a:p>
        </p:txBody>
      </p:sp>
      <p:sp>
        <p:nvSpPr>
          <p:cNvPr id="3" name="Content Placeholder 2">
            <a:extLst>
              <a:ext uri="{FF2B5EF4-FFF2-40B4-BE49-F238E27FC236}">
                <a16:creationId xmlns:a16="http://schemas.microsoft.com/office/drawing/2014/main" id="{0374104E-101B-431C-BB66-D56ACE29A178}"/>
              </a:ext>
            </a:extLst>
          </p:cNvPr>
          <p:cNvSpPr>
            <a:spLocks noGrp="1"/>
          </p:cNvSpPr>
          <p:nvPr>
            <p:ph idx="1"/>
          </p:nvPr>
        </p:nvSpPr>
        <p:spPr>
          <a:xfrm>
            <a:off x="1740529" y="1174277"/>
            <a:ext cx="9372947" cy="3997828"/>
          </a:xfrm>
        </p:spPr>
        <p:txBody>
          <a:bodyPr>
            <a:normAutofit/>
          </a:bodyPr>
          <a:lstStyle/>
          <a:p>
            <a:r>
              <a:rPr lang="en-US" sz="2400" dirty="0">
                <a:latin typeface="Bell MT" panose="02020503060305020303" pitchFamily="18" charset="0"/>
              </a:rPr>
              <a:t>How are your friends at school?</a:t>
            </a:r>
          </a:p>
          <a:p>
            <a:pPr lvl="1"/>
            <a:r>
              <a:rPr lang="en-US" sz="2400" dirty="0">
                <a:latin typeface="Bell MT" panose="02020503060305020303" pitchFamily="18" charset="0"/>
              </a:rPr>
              <a:t>She said, “I love my friends and have two good friends that are really fun to play with at reses, but I usually plays with a lot of friends. They have really good ideas at reses to make up stories.”</a:t>
            </a:r>
          </a:p>
          <a:p>
            <a:r>
              <a:rPr lang="en-US" sz="2400" dirty="0">
                <a:latin typeface="Bell MT" panose="02020503060305020303" pitchFamily="18" charset="0"/>
              </a:rPr>
              <a:t>From this I can conclude that Sarah is fairly social and has a great community of friends around her to help her socially through this developmental domain. </a:t>
            </a:r>
          </a:p>
          <a:p>
            <a:pPr marL="6160" indent="0">
              <a:buNone/>
            </a:pPr>
            <a:endParaRPr lang="en-US" sz="2400" dirty="0">
              <a:latin typeface="Bell MT" panose="02020503060305020303" pitchFamily="18" charset="0"/>
            </a:endParaRPr>
          </a:p>
        </p:txBody>
      </p:sp>
      <p:pic>
        <p:nvPicPr>
          <p:cNvPr id="5122" name="Picture 2" descr="Image result for girls playing at recess">
            <a:extLst>
              <a:ext uri="{FF2B5EF4-FFF2-40B4-BE49-F238E27FC236}">
                <a16:creationId xmlns:a16="http://schemas.microsoft.com/office/drawing/2014/main" id="{8ABD5DCB-3A78-4B88-B2D7-1EFB09C10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162" y="4396425"/>
            <a:ext cx="4060092" cy="22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386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emplate>TM16401375[[fn=Madison]]</Template>
  <TotalTime>3456</TotalTime>
  <Words>1382</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Andalus</vt:lpstr>
      <vt:lpstr>Arial</vt:lpstr>
      <vt:lpstr>Bell MT</vt:lpstr>
      <vt:lpstr>MS Shell Dlg 2</vt:lpstr>
      <vt:lpstr>Wingdings</vt:lpstr>
      <vt:lpstr>Wingdings 3</vt:lpstr>
      <vt:lpstr>Madison</vt:lpstr>
      <vt:lpstr>Three Ages Project </vt:lpstr>
      <vt:lpstr>Selection of Interviewees</vt:lpstr>
      <vt:lpstr>Billy: Physical Development</vt:lpstr>
      <vt:lpstr>Billy: Cognitive Development</vt:lpstr>
      <vt:lpstr>Billy: Socio-Emotional Development</vt:lpstr>
      <vt:lpstr>Sarah: Physical Development </vt:lpstr>
      <vt:lpstr>Sarah: Cognitive Development </vt:lpstr>
      <vt:lpstr>Sarah: Cognitive Development</vt:lpstr>
      <vt:lpstr>Sarah: Socio-Emotional Development </vt:lpstr>
      <vt:lpstr>Emma: Physical Development </vt:lpstr>
      <vt:lpstr>Emma: Physical Development</vt:lpstr>
      <vt:lpstr>Emma: Cognitive Development </vt:lpstr>
      <vt:lpstr>Emma: Cognitive Development</vt:lpstr>
      <vt:lpstr>Emma: Socio-Emotional Development </vt:lpstr>
      <vt:lpstr>Emma: Socio-Emotional Development</vt:lpstr>
      <vt:lpstr>Area of Interest: </vt:lpstr>
      <vt:lpstr>Area of Interest: continued</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Ages Project </dc:title>
  <dc:creator>Hannah Ramey</dc:creator>
  <cp:lastModifiedBy>Hannah Ramey</cp:lastModifiedBy>
  <cp:revision>25</cp:revision>
  <dcterms:created xsi:type="dcterms:W3CDTF">2018-11-14T01:33:12Z</dcterms:created>
  <dcterms:modified xsi:type="dcterms:W3CDTF">2018-11-20T03:15:57Z</dcterms:modified>
</cp:coreProperties>
</file>