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Average" panose="020B0604020202020204" charset="0"/>
      <p:regular r:id="rId15"/>
    </p:embeddedFont>
    <p:embeddedFont>
      <p:font typeface="Oswal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y McGuir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3-03T04:57:39.829" idx="1">
    <p:pos x="6000" y="0"/>
    <p:text>i'm just putting the ideas down, I know we need to elaborate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297e4f157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c297e4f157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9cf7bfda8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9cf7bfda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79cf7bfda8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79cf7bfda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9cf7bfda8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9cf7bfda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9cf7bfda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9cf7bfda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9cf7bfda8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9cf7bfda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9cf7bfda8_0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9cf7bfda8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9cf7bfda8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9cf7bfda8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9cf7bfda8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9cf7bfda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9cf7bfda8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9cf7bfda8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9cf7bfda8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9cf7bfda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s://www.webmd.com/lung/coronavirus#:~:text=COVID%2D19%20is%20a,to%2Dperson%20contact" TargetMode="External"/><Relationship Id="rId3" Type="http://schemas.openxmlformats.org/officeDocument/2006/relationships/image" Target="../media/image1.jpg"/><Relationship Id="rId7" Type="http://schemas.openxmlformats.org/officeDocument/2006/relationships/hyperlink" Target="https://www.nursingoutlook.org/article/S0029-6554(21)00023-3/fulltext"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www.uab.edu/news/youcanuse/item/11797-why-it-s-safe-and-important-to-get-the-covid-19-vaccine" TargetMode="External"/><Relationship Id="rId5" Type="http://schemas.openxmlformats.org/officeDocument/2006/relationships/hyperlink" Target="https://www.hopkinsmedicine.org/health/conditions-and-diseases/coronavirus/covid-19-vaccines-myth-versus-fact" TargetMode="External"/><Relationship Id="rId4" Type="http://schemas.openxmlformats.org/officeDocument/2006/relationships/hyperlink" Target="https://www.cdc.gov/coronavirus/2019-ncov/vaccines/faq.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9" name="Google Shape;59;p13" descr="Encouraging Early Results From Pfizer's COVID-19 Vaccine and What Might  Happen Next - COVID-19 - Johns Hopkins Bloomberg School of Public Health"/>
          <p:cNvPicPr preferRelativeResize="0"/>
          <p:nvPr/>
        </p:nvPicPr>
        <p:blipFill>
          <a:blip r:embed="rId3">
            <a:alphaModFix amt="60000"/>
          </a:blip>
          <a:stretch>
            <a:fillRect/>
          </a:stretch>
        </p:blipFill>
        <p:spPr>
          <a:xfrm>
            <a:off x="-11750" y="0"/>
            <a:ext cx="9218625" cy="5143500"/>
          </a:xfrm>
          <a:prstGeom prst="rect">
            <a:avLst/>
          </a:prstGeom>
          <a:noFill/>
          <a:ln>
            <a:noFill/>
          </a:ln>
        </p:spPr>
      </p:pic>
      <p:sp>
        <p:nvSpPr>
          <p:cNvPr id="60" name="Google Shape;60;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a:t>Got Vaccine?</a:t>
            </a:r>
            <a:endParaRPr b="1"/>
          </a:p>
          <a:p>
            <a:pPr marL="0" lvl="0" indent="0" algn="ctr" rtl="0">
              <a:spcBef>
                <a:spcPts val="0"/>
              </a:spcBef>
              <a:spcAft>
                <a:spcPts val="0"/>
              </a:spcAft>
              <a:buNone/>
            </a:pPr>
            <a:r>
              <a:rPr lang="en" sz="3000" b="1"/>
              <a:t>Education Might Change That</a:t>
            </a:r>
            <a:endParaRPr sz="3000" b="1"/>
          </a:p>
        </p:txBody>
      </p:sp>
      <p:sp>
        <p:nvSpPr>
          <p:cNvPr id="61" name="Google Shape;61;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b="1">
                <a:solidFill>
                  <a:srgbClr val="FFFFFF"/>
                </a:solidFill>
              </a:rPr>
              <a:t>Emily McGuire, Madison Pribble, Seth Seward </a:t>
            </a:r>
            <a:endParaRPr b="1">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Common COVID-19 Vaccine Myths</a:t>
            </a:r>
            <a:endParaRPr/>
          </a:p>
        </p:txBody>
      </p:sp>
      <p:pic>
        <p:nvPicPr>
          <p:cNvPr id="121" name="Google Shape;121;p22" descr="Download Free png Download Free png Incorrect Png. All PlusPng.co -  DLPNG.com - DLPNG.com"/>
          <p:cNvPicPr preferRelativeResize="0"/>
          <p:nvPr/>
        </p:nvPicPr>
        <p:blipFill>
          <a:blip r:embed="rId3">
            <a:alphaModFix amt="74000"/>
          </a:blip>
          <a:stretch>
            <a:fillRect/>
          </a:stretch>
        </p:blipFill>
        <p:spPr>
          <a:xfrm>
            <a:off x="5678450" y="1214200"/>
            <a:ext cx="3810000" cy="4343400"/>
          </a:xfrm>
          <a:prstGeom prst="rect">
            <a:avLst/>
          </a:prstGeom>
          <a:noFill/>
          <a:ln>
            <a:noFill/>
          </a:ln>
        </p:spPr>
      </p:pic>
      <p:sp>
        <p:nvSpPr>
          <p:cNvPr id="122" name="Google Shape;122;p22"/>
          <p:cNvSpPr txBox="1">
            <a:spLocks noGrp="1"/>
          </p:cNvSpPr>
          <p:nvPr>
            <p:ph type="body" idx="1"/>
          </p:nvPr>
        </p:nvSpPr>
        <p:spPr>
          <a:xfrm>
            <a:off x="311700" y="1152475"/>
            <a:ext cx="76812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Clr>
                <a:srgbClr val="F3F3F3"/>
              </a:buClr>
              <a:buSzPts val="1800"/>
              <a:buChar char="-"/>
            </a:pPr>
            <a:r>
              <a:rPr lang="en">
                <a:solidFill>
                  <a:srgbClr val="F3F3F3"/>
                </a:solidFill>
              </a:rPr>
              <a:t>If you receive the vaccine, you no longer need to wear a mask or practice social distancing.</a:t>
            </a:r>
            <a:endParaRPr>
              <a:solidFill>
                <a:srgbClr val="F3F3F3"/>
              </a:solidFill>
            </a:endParaRPr>
          </a:p>
          <a:p>
            <a:pPr marL="457200" lvl="0" indent="-342900" algn="l" rtl="0">
              <a:lnSpc>
                <a:spcPct val="150000"/>
              </a:lnSpc>
              <a:spcBef>
                <a:spcPts val="0"/>
              </a:spcBef>
              <a:spcAft>
                <a:spcPts val="0"/>
              </a:spcAft>
              <a:buClr>
                <a:srgbClr val="F3F3F3"/>
              </a:buClr>
              <a:buSzPts val="1800"/>
              <a:buChar char="-"/>
            </a:pPr>
            <a:r>
              <a:rPr lang="en">
                <a:solidFill>
                  <a:srgbClr val="F3F3F3"/>
                </a:solidFill>
              </a:rPr>
              <a:t>The vaccine will cause you to become infertile.</a:t>
            </a:r>
            <a:endParaRPr>
              <a:solidFill>
                <a:srgbClr val="F3F3F3"/>
              </a:solidFill>
            </a:endParaRPr>
          </a:p>
          <a:p>
            <a:pPr marL="457200" lvl="0" indent="-342900" algn="l" rtl="0">
              <a:lnSpc>
                <a:spcPct val="150000"/>
              </a:lnSpc>
              <a:spcBef>
                <a:spcPts val="0"/>
              </a:spcBef>
              <a:spcAft>
                <a:spcPts val="0"/>
              </a:spcAft>
              <a:buClr>
                <a:srgbClr val="F3F3F3"/>
              </a:buClr>
              <a:buSzPts val="1800"/>
              <a:buChar char="-"/>
            </a:pPr>
            <a:r>
              <a:rPr lang="en">
                <a:solidFill>
                  <a:srgbClr val="F3F3F3"/>
                </a:solidFill>
              </a:rPr>
              <a:t>The development of the vaccine was rushed, therefore it is not safe to receive the vaccine. </a:t>
            </a:r>
            <a:endParaRPr>
              <a:solidFill>
                <a:srgbClr val="F3F3F3"/>
              </a:solidFill>
            </a:endParaRPr>
          </a:p>
          <a:p>
            <a:pPr marL="457200" lvl="0" indent="-342900" algn="l" rtl="0">
              <a:lnSpc>
                <a:spcPct val="150000"/>
              </a:lnSpc>
              <a:spcBef>
                <a:spcPts val="0"/>
              </a:spcBef>
              <a:spcAft>
                <a:spcPts val="0"/>
              </a:spcAft>
              <a:buClr>
                <a:srgbClr val="F3F3F3"/>
              </a:buClr>
              <a:buSzPts val="1800"/>
              <a:buChar char="-"/>
            </a:pPr>
            <a:r>
              <a:rPr lang="en">
                <a:solidFill>
                  <a:srgbClr val="F3F3F3"/>
                </a:solidFill>
              </a:rPr>
              <a:t>The COVID-19 vaccine will enter your cells and change your DNA.</a:t>
            </a:r>
            <a:endParaRPr>
              <a:solidFill>
                <a:srgbClr val="F3F3F3"/>
              </a:solidFill>
            </a:endParaRPr>
          </a:p>
          <a:p>
            <a:pPr marL="457200" lvl="0" indent="-342900" algn="l" rtl="0">
              <a:lnSpc>
                <a:spcPct val="150000"/>
              </a:lnSpc>
              <a:spcBef>
                <a:spcPts val="0"/>
              </a:spcBef>
              <a:spcAft>
                <a:spcPts val="0"/>
              </a:spcAft>
              <a:buClr>
                <a:srgbClr val="F3F3F3"/>
              </a:buClr>
              <a:buSzPts val="1800"/>
              <a:buChar char="-"/>
            </a:pPr>
            <a:r>
              <a:rPr lang="en">
                <a:solidFill>
                  <a:srgbClr val="F3F3F3"/>
                </a:solidFill>
              </a:rPr>
              <a:t>The COVID-19 vaccine will make you sick with COVID. </a:t>
            </a:r>
            <a:endParaRPr>
              <a:solidFill>
                <a:srgbClr val="F3F3F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Medical Professionals Perceptions</a:t>
            </a:r>
            <a:endParaRPr/>
          </a:p>
        </p:txBody>
      </p:sp>
      <p:sp>
        <p:nvSpPr>
          <p:cNvPr id="128" name="Google Shape;128;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457200" lvl="0" indent="-317182" algn="l" rtl="0">
              <a:spcBef>
                <a:spcPts val="0"/>
              </a:spcBef>
              <a:spcAft>
                <a:spcPts val="0"/>
              </a:spcAft>
              <a:buSzPct val="100000"/>
              <a:buChar char="-"/>
            </a:pPr>
            <a:r>
              <a:rPr lang="en"/>
              <a:t>During September and October of 2020 an Internet survey was conducted to examine baseline perceptions of the COVID vaccine. 38.1% of the participants responded that they were not likely to get vaccinated and major reasons included concerns related to the side effects and safety of the vaccine and concerns that the vaccine was developed too fast. </a:t>
            </a:r>
            <a:endParaRPr/>
          </a:p>
          <a:p>
            <a:pPr marL="457200" lvl="0" indent="-317182" algn="l" rtl="0">
              <a:spcBef>
                <a:spcPts val="0"/>
              </a:spcBef>
              <a:spcAft>
                <a:spcPts val="0"/>
              </a:spcAft>
              <a:buSzPct val="100000"/>
              <a:buChar char="-"/>
            </a:pPr>
            <a:r>
              <a:rPr lang="en"/>
              <a:t>Most full-time faculty (60%) intended to receive the vaccine; but only 45% of adjunct faculty and students reported intending to get vaccinated. The major reasons for not getting vaccinated were vaccine safety and side effects. Collectively, participants reported a low level of knowledge related to vaccine development.</a:t>
            </a:r>
            <a:endParaRPr/>
          </a:p>
          <a:p>
            <a:pPr marL="457200" lvl="0" indent="-317182" algn="l" rtl="0">
              <a:spcBef>
                <a:spcPts val="0"/>
              </a:spcBef>
              <a:spcAft>
                <a:spcPts val="0"/>
              </a:spcAft>
              <a:buSzPct val="100000"/>
              <a:buChar char="-"/>
            </a:pPr>
            <a:r>
              <a:rPr lang="en"/>
              <a:t>Nurses play a prominent role in the vaccine uptake process. They spend considerable time counseling patients, parents, families, and the public about the benefits, risks and safety of vaccines, as well as administering them. Despite potential reluctance and hesitancy of the public to accept any vaccine (e.g., influenza), health care providers (HCP), including nurses, remain the most trusted advisor and influencer of vaccination decisions. Additionally, HCPs who are vaccinated themselves—or who intend to be vaccinated—are more likely to recommend vaccination to their patients. (nursing outlook)</a:t>
            </a:r>
            <a:endParaRPr/>
          </a:p>
          <a:p>
            <a:pPr marL="45720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Google Shape;133;p24" descr="Encouraging Early Results From Pfizer's COVID-19 Vaccine and What Might  Happen Next - COVID-19 - Johns Hopkins Bloomberg School of Public Health"/>
          <p:cNvPicPr preferRelativeResize="0"/>
          <p:nvPr/>
        </p:nvPicPr>
        <p:blipFill>
          <a:blip r:embed="rId3">
            <a:alphaModFix amt="58999"/>
          </a:blip>
          <a:stretch>
            <a:fillRect/>
          </a:stretch>
        </p:blipFill>
        <p:spPr>
          <a:xfrm>
            <a:off x="-11750" y="0"/>
            <a:ext cx="9218625" cy="5143500"/>
          </a:xfrm>
          <a:prstGeom prst="rect">
            <a:avLst/>
          </a:prstGeom>
          <a:noFill/>
          <a:ln>
            <a:noFill/>
          </a:ln>
        </p:spPr>
      </p:pic>
      <p:sp>
        <p:nvSpPr>
          <p:cNvPr id="134" name="Google Shape;13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 </a:t>
            </a:r>
            <a:endParaRPr/>
          </a:p>
        </p:txBody>
      </p:sp>
      <p:sp>
        <p:nvSpPr>
          <p:cNvPr id="135" name="Google Shape;135;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None/>
            </a:pPr>
            <a:r>
              <a:rPr lang="en" sz="4050">
                <a:solidFill>
                  <a:srgbClr val="FFFFFF"/>
                </a:solidFill>
                <a:latin typeface="Arial"/>
                <a:ea typeface="Arial"/>
                <a:cs typeface="Arial"/>
                <a:sym typeface="Arial"/>
              </a:rPr>
              <a:t>Centers for Disease Control and Prevention. (2021, March 12). </a:t>
            </a:r>
            <a:r>
              <a:rPr lang="en" sz="4050" i="1">
                <a:solidFill>
                  <a:srgbClr val="FFFFFF"/>
                </a:solidFill>
                <a:latin typeface="Arial"/>
                <a:ea typeface="Arial"/>
                <a:cs typeface="Arial"/>
                <a:sym typeface="Arial"/>
              </a:rPr>
              <a:t>Frequently Asked Questions about COVID-19 Vaccination</a:t>
            </a:r>
            <a:r>
              <a:rPr lang="en" sz="4050">
                <a:solidFill>
                  <a:srgbClr val="FFFFFF"/>
                </a:solidFill>
                <a:latin typeface="Arial"/>
                <a:ea typeface="Arial"/>
                <a:cs typeface="Arial"/>
                <a:sym typeface="Arial"/>
              </a:rPr>
              <a:t>. Centers for </a:t>
            </a:r>
            <a:endParaRPr sz="4050">
              <a:solidFill>
                <a:srgbClr val="FFFFFF"/>
              </a:solidFill>
              <a:latin typeface="Arial"/>
              <a:ea typeface="Arial"/>
              <a:cs typeface="Arial"/>
              <a:sym typeface="Arial"/>
            </a:endParaRPr>
          </a:p>
          <a:p>
            <a:pPr marL="0" lvl="0" indent="457200" algn="l" rtl="0">
              <a:spcBef>
                <a:spcPts val="1200"/>
              </a:spcBef>
              <a:spcAft>
                <a:spcPts val="0"/>
              </a:spcAft>
              <a:buNone/>
            </a:pPr>
            <a:r>
              <a:rPr lang="en" sz="4050">
                <a:solidFill>
                  <a:srgbClr val="FFFFFF"/>
                </a:solidFill>
                <a:latin typeface="Arial"/>
                <a:ea typeface="Arial"/>
                <a:cs typeface="Arial"/>
                <a:sym typeface="Arial"/>
              </a:rPr>
              <a:t>Disease Control and Prevention. </a:t>
            </a:r>
            <a:r>
              <a:rPr lang="en" sz="4050" u="sng">
                <a:solidFill>
                  <a:schemeClr val="hlink"/>
                </a:solidFill>
                <a:latin typeface="Arial"/>
                <a:ea typeface="Arial"/>
                <a:cs typeface="Arial"/>
                <a:sym typeface="Arial"/>
                <a:hlinkClick r:id="rId4"/>
              </a:rPr>
              <a:t>https://www.cdc.gov/coronavirus/2019-ncov/vaccines/faq.html</a:t>
            </a:r>
            <a:r>
              <a:rPr lang="en" sz="4050">
                <a:solidFill>
                  <a:srgbClr val="FFFFFF"/>
                </a:solidFill>
                <a:latin typeface="Arial"/>
                <a:ea typeface="Arial"/>
                <a:cs typeface="Arial"/>
                <a:sym typeface="Arial"/>
              </a:rPr>
              <a:t>.  </a:t>
            </a:r>
            <a:endParaRPr sz="4050">
              <a:solidFill>
                <a:srgbClr val="FFFFFF"/>
              </a:solidFill>
              <a:latin typeface="Arial"/>
              <a:ea typeface="Arial"/>
              <a:cs typeface="Arial"/>
              <a:sym typeface="Arial"/>
            </a:endParaRPr>
          </a:p>
          <a:p>
            <a:pPr marL="0" lvl="0" indent="0" algn="l" rtl="0">
              <a:spcBef>
                <a:spcPts val="1200"/>
              </a:spcBef>
              <a:spcAft>
                <a:spcPts val="0"/>
              </a:spcAft>
              <a:buNone/>
            </a:pPr>
            <a:r>
              <a:rPr lang="en" sz="4050">
                <a:solidFill>
                  <a:srgbClr val="FFFFFF"/>
                </a:solidFill>
                <a:latin typeface="Arial"/>
                <a:ea typeface="Arial"/>
                <a:cs typeface="Arial"/>
                <a:sym typeface="Arial"/>
              </a:rPr>
              <a:t>Covid-19 Vaccine Summary. (n.d.). Retrieved March 23, 2021, from https://www.vdh.virginia.gov/coronavirus/covid-19-vaccine-summary/</a:t>
            </a:r>
            <a:endParaRPr sz="4050">
              <a:solidFill>
                <a:srgbClr val="FFFFFF"/>
              </a:solidFill>
              <a:latin typeface="Arial"/>
              <a:ea typeface="Arial"/>
              <a:cs typeface="Arial"/>
              <a:sym typeface="Arial"/>
            </a:endParaRPr>
          </a:p>
          <a:p>
            <a:pPr marL="0" lvl="0" indent="0" algn="l" rtl="0">
              <a:spcBef>
                <a:spcPts val="1200"/>
              </a:spcBef>
              <a:spcAft>
                <a:spcPts val="0"/>
              </a:spcAft>
              <a:buNone/>
            </a:pPr>
            <a:r>
              <a:rPr lang="en" sz="4050">
                <a:solidFill>
                  <a:srgbClr val="FFFFFF"/>
                </a:solidFill>
                <a:latin typeface="Arial"/>
                <a:ea typeface="Arial"/>
                <a:cs typeface="Arial"/>
                <a:sym typeface="Arial"/>
              </a:rPr>
              <a:t>Kelen, G. D., &amp; Maragakis, L. L. (0AD). </a:t>
            </a:r>
            <a:r>
              <a:rPr lang="en" sz="4050" i="1">
                <a:solidFill>
                  <a:srgbClr val="FFFFFF"/>
                </a:solidFill>
                <a:latin typeface="Arial"/>
                <a:ea typeface="Arial"/>
                <a:cs typeface="Arial"/>
                <a:sym typeface="Arial"/>
              </a:rPr>
              <a:t>COVID-19 Vaccines: Myth Versus Fact</a:t>
            </a:r>
            <a:r>
              <a:rPr lang="en" sz="4050">
                <a:solidFill>
                  <a:srgbClr val="FFFFFF"/>
                </a:solidFill>
                <a:latin typeface="Arial"/>
                <a:ea typeface="Arial"/>
                <a:cs typeface="Arial"/>
                <a:sym typeface="Arial"/>
              </a:rPr>
              <a:t>. Johns Hopkins Medicine.  </a:t>
            </a:r>
            <a:endParaRPr sz="4050">
              <a:solidFill>
                <a:srgbClr val="FFFFFF"/>
              </a:solidFill>
              <a:latin typeface="Arial"/>
              <a:ea typeface="Arial"/>
              <a:cs typeface="Arial"/>
              <a:sym typeface="Arial"/>
            </a:endParaRPr>
          </a:p>
          <a:p>
            <a:pPr marL="0" lvl="0" indent="457200" algn="l" rtl="0">
              <a:spcBef>
                <a:spcPts val="1200"/>
              </a:spcBef>
              <a:spcAft>
                <a:spcPts val="0"/>
              </a:spcAft>
              <a:buNone/>
            </a:pPr>
            <a:r>
              <a:rPr lang="en" sz="4050" u="sng">
                <a:solidFill>
                  <a:schemeClr val="hlink"/>
                </a:solidFill>
                <a:latin typeface="Arial"/>
                <a:ea typeface="Arial"/>
                <a:cs typeface="Arial"/>
                <a:sym typeface="Arial"/>
                <a:hlinkClick r:id="rId5"/>
              </a:rPr>
              <a:t>https://www.hopkinsmedicine.org/health/conditions-and-diseases/coronavirus/covid-19-vaccines-myth-versus-fact</a:t>
            </a:r>
            <a:r>
              <a:rPr lang="en" sz="4050">
                <a:solidFill>
                  <a:srgbClr val="FFFFFF"/>
                </a:solidFill>
                <a:latin typeface="Arial"/>
                <a:ea typeface="Arial"/>
                <a:cs typeface="Arial"/>
                <a:sym typeface="Arial"/>
              </a:rPr>
              <a:t>.   </a:t>
            </a:r>
            <a:endParaRPr sz="4050">
              <a:solidFill>
                <a:srgbClr val="FFFFFF"/>
              </a:solidFill>
              <a:latin typeface="Arial"/>
              <a:ea typeface="Arial"/>
              <a:cs typeface="Arial"/>
              <a:sym typeface="Arial"/>
            </a:endParaRPr>
          </a:p>
          <a:p>
            <a:pPr marL="0" lvl="0" indent="0" algn="l" rtl="0">
              <a:spcBef>
                <a:spcPts val="1200"/>
              </a:spcBef>
              <a:spcAft>
                <a:spcPts val="0"/>
              </a:spcAft>
              <a:buNone/>
            </a:pPr>
            <a:r>
              <a:rPr lang="en" sz="4050">
                <a:solidFill>
                  <a:srgbClr val="FFFFFF"/>
                </a:solidFill>
                <a:latin typeface="Arial"/>
                <a:ea typeface="Arial"/>
                <a:cs typeface="Arial"/>
                <a:sym typeface="Arial"/>
              </a:rPr>
              <a:t>Koplon, S. (2021, January 15). </a:t>
            </a:r>
            <a:r>
              <a:rPr lang="en" sz="4050" i="1">
                <a:solidFill>
                  <a:srgbClr val="FFFFFF"/>
                </a:solidFill>
                <a:latin typeface="Arial"/>
                <a:ea typeface="Arial"/>
                <a:cs typeface="Arial"/>
                <a:sym typeface="Arial"/>
              </a:rPr>
              <a:t>Why it's safe and important to get the COVID-19 vaccine - News</a:t>
            </a:r>
            <a:r>
              <a:rPr lang="en" sz="4050">
                <a:solidFill>
                  <a:srgbClr val="FFFFFF"/>
                </a:solidFill>
                <a:latin typeface="Arial"/>
                <a:ea typeface="Arial"/>
                <a:cs typeface="Arial"/>
                <a:sym typeface="Arial"/>
              </a:rPr>
              <a:t>. UAB News. </a:t>
            </a:r>
            <a:endParaRPr sz="4050">
              <a:solidFill>
                <a:srgbClr val="FFFFFF"/>
              </a:solidFill>
              <a:latin typeface="Arial"/>
              <a:ea typeface="Arial"/>
              <a:cs typeface="Arial"/>
              <a:sym typeface="Arial"/>
            </a:endParaRPr>
          </a:p>
          <a:p>
            <a:pPr marL="0" lvl="0" indent="457200" algn="l" rtl="0">
              <a:spcBef>
                <a:spcPts val="1200"/>
              </a:spcBef>
              <a:spcAft>
                <a:spcPts val="0"/>
              </a:spcAft>
              <a:buNone/>
            </a:pPr>
            <a:r>
              <a:rPr lang="en" sz="4050" u="sng">
                <a:solidFill>
                  <a:schemeClr val="hlink"/>
                </a:solidFill>
                <a:latin typeface="Arial"/>
                <a:ea typeface="Arial"/>
                <a:cs typeface="Arial"/>
                <a:sym typeface="Arial"/>
                <a:hlinkClick r:id="rId6"/>
              </a:rPr>
              <a:t>http://www.uab.edu/news/youcanuse/item/11797-why-it-s-safe-and-important-to-get-the-covid-19-vaccine</a:t>
            </a:r>
            <a:r>
              <a:rPr lang="en" sz="4050">
                <a:solidFill>
                  <a:srgbClr val="FFFFFF"/>
                </a:solidFill>
                <a:latin typeface="Arial"/>
                <a:ea typeface="Arial"/>
                <a:cs typeface="Arial"/>
                <a:sym typeface="Arial"/>
              </a:rPr>
              <a:t>.  </a:t>
            </a:r>
            <a:endParaRPr sz="4050">
              <a:solidFill>
                <a:srgbClr val="FFFFFF"/>
              </a:solidFill>
              <a:latin typeface="Arial"/>
              <a:ea typeface="Arial"/>
              <a:cs typeface="Arial"/>
              <a:sym typeface="Arial"/>
            </a:endParaRPr>
          </a:p>
          <a:p>
            <a:pPr marL="0" lvl="0" indent="0" algn="l" rtl="0">
              <a:spcBef>
                <a:spcPts val="1200"/>
              </a:spcBef>
              <a:spcAft>
                <a:spcPts val="0"/>
              </a:spcAft>
              <a:buNone/>
            </a:pPr>
            <a:r>
              <a:rPr lang="en" sz="4050">
                <a:solidFill>
                  <a:srgbClr val="FFFFFF"/>
                </a:solidFill>
                <a:latin typeface="Arial"/>
                <a:ea typeface="Arial"/>
                <a:cs typeface="Arial"/>
                <a:sym typeface="Arial"/>
              </a:rPr>
              <a:t>Manning , M. L., Gerolamo, A. M., Marino, M. A., Hanson-Zalot, M. E., &amp; Pogorzelska-Maziarz, M. P. (2021, February 4). </a:t>
            </a:r>
            <a:r>
              <a:rPr lang="en" sz="4050" i="1">
                <a:solidFill>
                  <a:srgbClr val="FFFFFF"/>
                </a:solidFill>
                <a:latin typeface="Arial"/>
                <a:ea typeface="Arial"/>
                <a:cs typeface="Arial"/>
                <a:sym typeface="Arial"/>
              </a:rPr>
              <a:t>COVID-19 vaccination </a:t>
            </a:r>
            <a:endParaRPr sz="4050" i="1">
              <a:solidFill>
                <a:srgbClr val="FFFFFF"/>
              </a:solidFill>
              <a:latin typeface="Arial"/>
              <a:ea typeface="Arial"/>
              <a:cs typeface="Arial"/>
              <a:sym typeface="Arial"/>
            </a:endParaRPr>
          </a:p>
          <a:p>
            <a:pPr marL="0" lvl="0" indent="457200" algn="l" rtl="0">
              <a:spcBef>
                <a:spcPts val="1200"/>
              </a:spcBef>
              <a:spcAft>
                <a:spcPts val="0"/>
              </a:spcAft>
              <a:buNone/>
            </a:pPr>
            <a:r>
              <a:rPr lang="en" sz="4050" i="1">
                <a:solidFill>
                  <a:srgbClr val="FFFFFF"/>
                </a:solidFill>
                <a:latin typeface="Arial"/>
                <a:ea typeface="Arial"/>
                <a:cs typeface="Arial"/>
                <a:sym typeface="Arial"/>
              </a:rPr>
              <a:t>readiness among nurse faculty and student nurses</a:t>
            </a:r>
            <a:r>
              <a:rPr lang="en" sz="4050">
                <a:solidFill>
                  <a:srgbClr val="FFFFFF"/>
                </a:solidFill>
                <a:latin typeface="Arial"/>
                <a:ea typeface="Arial"/>
                <a:cs typeface="Arial"/>
                <a:sym typeface="Arial"/>
              </a:rPr>
              <a:t>.NursingOutlook.</a:t>
            </a:r>
            <a:r>
              <a:rPr lang="en" sz="4050" u="sng">
                <a:solidFill>
                  <a:schemeClr val="hlink"/>
                </a:solidFill>
                <a:latin typeface="Arial"/>
                <a:ea typeface="Arial"/>
                <a:cs typeface="Arial"/>
                <a:sym typeface="Arial"/>
                <a:hlinkClick r:id="rId7"/>
              </a:rPr>
              <a:t>https://www.nursingoutlook.org/article/S0029-6554(21)00023-3/fulltext</a:t>
            </a:r>
            <a:r>
              <a:rPr lang="en" sz="4050">
                <a:solidFill>
                  <a:srgbClr val="FFFFFF"/>
                </a:solidFill>
                <a:latin typeface="Arial"/>
                <a:ea typeface="Arial"/>
                <a:cs typeface="Arial"/>
                <a:sym typeface="Arial"/>
              </a:rPr>
              <a:t>.  </a:t>
            </a:r>
            <a:endParaRPr sz="4050">
              <a:solidFill>
                <a:srgbClr val="FFFFFF"/>
              </a:solidFill>
              <a:latin typeface="Arial"/>
              <a:ea typeface="Arial"/>
              <a:cs typeface="Arial"/>
              <a:sym typeface="Arial"/>
            </a:endParaRPr>
          </a:p>
          <a:p>
            <a:pPr marL="0" lvl="0" indent="0" algn="l" rtl="0">
              <a:spcBef>
                <a:spcPts val="1200"/>
              </a:spcBef>
              <a:spcAft>
                <a:spcPts val="0"/>
              </a:spcAft>
              <a:buNone/>
            </a:pPr>
            <a:r>
              <a:rPr lang="en" sz="4050">
                <a:solidFill>
                  <a:srgbClr val="FFFFFF"/>
                </a:solidFill>
                <a:latin typeface="Arial"/>
                <a:ea typeface="Arial"/>
                <a:cs typeface="Arial"/>
                <a:sym typeface="Arial"/>
              </a:rPr>
              <a:t>Pathak, N. (2021, February 27). </a:t>
            </a:r>
            <a:r>
              <a:rPr lang="en" sz="4050" i="1">
                <a:solidFill>
                  <a:srgbClr val="FFFFFF"/>
                </a:solidFill>
                <a:latin typeface="Arial"/>
                <a:ea typeface="Arial"/>
                <a:cs typeface="Arial"/>
                <a:sym typeface="Arial"/>
              </a:rPr>
              <a:t>Coronavirus and COVID-19: What You Should Know</a:t>
            </a:r>
            <a:r>
              <a:rPr lang="en" sz="4050">
                <a:solidFill>
                  <a:srgbClr val="FFFFFF"/>
                </a:solidFill>
                <a:latin typeface="Arial"/>
                <a:ea typeface="Arial"/>
                <a:cs typeface="Arial"/>
                <a:sym typeface="Arial"/>
              </a:rPr>
              <a:t>. WebMD. </a:t>
            </a:r>
            <a:endParaRPr sz="4050">
              <a:solidFill>
                <a:srgbClr val="FFFFFF"/>
              </a:solidFill>
              <a:latin typeface="Arial"/>
              <a:ea typeface="Arial"/>
              <a:cs typeface="Arial"/>
              <a:sym typeface="Arial"/>
            </a:endParaRPr>
          </a:p>
          <a:p>
            <a:pPr marL="0" lvl="0" indent="457200" algn="l" rtl="0">
              <a:spcBef>
                <a:spcPts val="1200"/>
              </a:spcBef>
              <a:spcAft>
                <a:spcPts val="0"/>
              </a:spcAft>
              <a:buNone/>
            </a:pPr>
            <a:r>
              <a:rPr lang="en" sz="4050" u="sng">
                <a:solidFill>
                  <a:schemeClr val="hlink"/>
                </a:solidFill>
                <a:latin typeface="Arial"/>
                <a:ea typeface="Arial"/>
                <a:cs typeface="Arial"/>
                <a:sym typeface="Arial"/>
                <a:hlinkClick r:id="rId8"/>
              </a:rPr>
              <a:t>https://www.webmd.com/lung/coronavirus#:~:text=COVID%2D19%20is%20a,to%2Dperson%20contact</a:t>
            </a:r>
            <a:r>
              <a:rPr lang="en" sz="4050">
                <a:solidFill>
                  <a:srgbClr val="FFFFFF"/>
                </a:solidFill>
                <a:latin typeface="Arial"/>
                <a:ea typeface="Arial"/>
                <a:cs typeface="Arial"/>
                <a:sym typeface="Arial"/>
              </a:rPr>
              <a:t>.  </a:t>
            </a:r>
            <a:endParaRPr sz="4050">
              <a:solidFill>
                <a:srgbClr val="FFFFFF"/>
              </a:solidFill>
              <a:latin typeface="Arial"/>
              <a:ea typeface="Arial"/>
              <a:cs typeface="Arial"/>
              <a:sym typeface="Arial"/>
            </a:endParaRPr>
          </a:p>
          <a:p>
            <a:pPr marL="0" lvl="0" indent="0" algn="l" rtl="0">
              <a:spcBef>
                <a:spcPts val="1200"/>
              </a:spcBef>
              <a:spcAft>
                <a:spcPts val="0"/>
              </a:spcAft>
              <a:buNone/>
            </a:pPr>
            <a:endParaRPr sz="1300">
              <a:solidFill>
                <a:srgbClr val="FFFFFF"/>
              </a:solidFill>
              <a:latin typeface="Arial"/>
              <a:ea typeface="Arial"/>
              <a:cs typeface="Arial"/>
              <a:sym typeface="Arial"/>
            </a:endParaRPr>
          </a:p>
          <a:p>
            <a:pPr marL="0" lvl="0" indent="0" algn="l" rtl="0">
              <a:spcBef>
                <a:spcPts val="1200"/>
              </a:spcBef>
              <a:spcAft>
                <a:spcPts val="1200"/>
              </a:spcAft>
              <a:buNone/>
            </a:pP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4" descr="Encouraging Early Results From Pfizer's COVID-19 Vaccine and What Might  Happen Next - COVID-19 - Johns Hopkins Bloomberg School of Public Health"/>
          <p:cNvPicPr preferRelativeResize="0"/>
          <p:nvPr/>
        </p:nvPicPr>
        <p:blipFill>
          <a:blip r:embed="rId3">
            <a:alphaModFix amt="60000"/>
          </a:blip>
          <a:stretch>
            <a:fillRect/>
          </a:stretch>
        </p:blipFill>
        <p:spPr>
          <a:xfrm>
            <a:off x="-11750" y="0"/>
            <a:ext cx="9218625" cy="5143500"/>
          </a:xfrm>
          <a:prstGeom prst="rect">
            <a:avLst/>
          </a:prstGeom>
          <a:noFill/>
          <a:ln>
            <a:noFill/>
          </a:ln>
        </p:spPr>
      </p:pic>
      <p:sp>
        <p:nvSpPr>
          <p:cNvPr id="67" name="Google Shape;67;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Objectives</a:t>
            </a:r>
            <a:endParaRPr/>
          </a:p>
        </p:txBody>
      </p:sp>
      <p:sp>
        <p:nvSpPr>
          <p:cNvPr id="68" name="Google Shape;68;p14"/>
          <p:cNvSpPr txBox="1">
            <a:spLocks noGrp="1"/>
          </p:cNvSpPr>
          <p:nvPr>
            <p:ph type="body" idx="1"/>
          </p:nvPr>
        </p:nvSpPr>
        <p:spPr>
          <a:xfrm>
            <a:off x="311700" y="1152475"/>
            <a:ext cx="8520600" cy="3416400"/>
          </a:xfrm>
          <a:prstGeom prst="rect">
            <a:avLst/>
          </a:prstGeom>
          <a:ln>
            <a:noFill/>
          </a:ln>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Pre Test</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General Vaccination </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COVID-19 Vaccine</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Pros and Cons of the Vaccine </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Myths of the COVID-19 Vaccine</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Nurses Perception</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Post Test</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General: Vaccination</a:t>
            </a:r>
            <a:endParaRPr/>
          </a:p>
        </p:txBody>
      </p:sp>
      <p:sp>
        <p:nvSpPr>
          <p:cNvPr id="74" name="Google Shape;74;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Infectious diseases are spread from person to person through small organisms called bacteria or viruses. </a:t>
            </a:r>
            <a:endParaRPr/>
          </a:p>
          <a:p>
            <a:pPr marL="457200" lvl="0" indent="-342900" algn="l" rtl="0">
              <a:spcBef>
                <a:spcPts val="0"/>
              </a:spcBef>
              <a:spcAft>
                <a:spcPts val="0"/>
              </a:spcAft>
              <a:buSzPts val="1800"/>
              <a:buChar char="-"/>
            </a:pPr>
            <a:r>
              <a:rPr lang="en"/>
              <a:t>Vaccination can provide immunity from potentially life-threatening diseases. This is achieved through the presence of antibodies. Antibodies are produced to destroy toxins and disease-carrying organisms and are disease-specific.</a:t>
            </a:r>
            <a:endParaRPr/>
          </a:p>
          <a:p>
            <a:pPr marL="457200" lvl="0" indent="-342900" algn="l" rtl="0">
              <a:spcBef>
                <a:spcPts val="0"/>
              </a:spcBef>
              <a:spcAft>
                <a:spcPts val="0"/>
              </a:spcAft>
              <a:buSzPts val="1800"/>
              <a:buChar char="-"/>
            </a:pPr>
            <a:r>
              <a:rPr lang="en"/>
              <a:t>Vaccination is a form of active immunity. This occurs when exposure to a disease organism triggers the immune system to produce antibodies. </a:t>
            </a:r>
            <a:endParaRPr/>
          </a:p>
          <a:p>
            <a:pPr marL="457200" lvl="0" indent="-342900" algn="l" rtl="0">
              <a:spcBef>
                <a:spcPts val="0"/>
              </a:spcBef>
              <a:spcAft>
                <a:spcPts val="0"/>
              </a:spcAft>
              <a:buSzPts val="1800"/>
              <a:buChar char="-"/>
            </a:pPr>
            <a:r>
              <a:rPr lang="en"/>
              <a:t>Exposure to the disease can occur in two ways. It can occur through infection with the actual disease (natural immunity) or through the introduction of a killed or weakened form of the disease organism through vaccination (vaccine-induced). </a:t>
            </a:r>
            <a:endParaRPr/>
          </a:p>
          <a:p>
            <a:pPr marL="45720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p:nvPr/>
        </p:nvSpPr>
        <p:spPr>
          <a:xfrm>
            <a:off x="6129350" y="128575"/>
            <a:ext cx="2196600" cy="1521600"/>
          </a:xfrm>
          <a:prstGeom prst="flowChartMagneticTape">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COVID-19 Vaccine</a:t>
            </a:r>
            <a:endParaRPr/>
          </a:p>
        </p:txBody>
      </p:sp>
      <p:sp>
        <p:nvSpPr>
          <p:cNvPr id="81" name="Google Shape;81;p16"/>
          <p:cNvSpPr txBox="1">
            <a:spLocks noGrp="1"/>
          </p:cNvSpPr>
          <p:nvPr>
            <p:ph type="body" idx="1"/>
          </p:nvPr>
        </p:nvSpPr>
        <p:spPr>
          <a:xfrm>
            <a:off x="311700" y="1152475"/>
            <a:ext cx="5817600" cy="3416400"/>
          </a:xfrm>
          <a:prstGeom prst="rect">
            <a:avLst/>
          </a:prstGeom>
        </p:spPr>
        <p:txBody>
          <a:bodyPr spcFirstLastPara="1" wrap="square" lIns="91425" tIns="91425" rIns="91425" bIns="91425" anchor="t" anchorCtr="0">
            <a:normAutofit fontScale="92500" lnSpcReduction="10000"/>
          </a:bodyPr>
          <a:lstStyle/>
          <a:p>
            <a:pPr marL="457200" lvl="0" indent="-334327" algn="l" rtl="0">
              <a:spcBef>
                <a:spcPts val="0"/>
              </a:spcBef>
              <a:spcAft>
                <a:spcPts val="0"/>
              </a:spcAft>
              <a:buSzPct val="100000"/>
              <a:buChar char="-"/>
            </a:pPr>
            <a:r>
              <a:rPr lang="en"/>
              <a:t>COVID-19 is caused by SARS-CoV-2 which can also cause a respiratory tract infection. </a:t>
            </a:r>
            <a:endParaRPr/>
          </a:p>
          <a:p>
            <a:pPr marL="457200" lvl="0" indent="-334327" algn="l" rtl="0">
              <a:spcBef>
                <a:spcPts val="0"/>
              </a:spcBef>
              <a:spcAft>
                <a:spcPts val="0"/>
              </a:spcAft>
              <a:buSzPct val="100000"/>
              <a:buChar char="-"/>
            </a:pPr>
            <a:r>
              <a:rPr lang="en"/>
              <a:t>Infections can range from mild to deadly. Transmission rate is relatively high. </a:t>
            </a:r>
            <a:endParaRPr/>
          </a:p>
          <a:p>
            <a:pPr marL="457200" lvl="0" indent="-334327" algn="l" rtl="0">
              <a:spcBef>
                <a:spcPts val="0"/>
              </a:spcBef>
              <a:spcAft>
                <a:spcPts val="0"/>
              </a:spcAft>
              <a:buSzPct val="100000"/>
              <a:buChar char="-"/>
            </a:pPr>
            <a:r>
              <a:rPr lang="en"/>
              <a:t>Manifestations: fever, coughing, shortness of breath, fatigue, body aches</a:t>
            </a:r>
            <a:endParaRPr/>
          </a:p>
          <a:p>
            <a:pPr marL="457200" lvl="0" indent="-334327" algn="l" rtl="0">
              <a:spcBef>
                <a:spcPts val="0"/>
              </a:spcBef>
              <a:spcAft>
                <a:spcPts val="0"/>
              </a:spcAft>
              <a:buSzPct val="100000"/>
              <a:buChar char="-"/>
            </a:pPr>
            <a:r>
              <a:rPr lang="en"/>
              <a:t>The ingredients in currently available COVID-19 vaccines include mRNA, lipids, salts, sugars, and buffers. Buffers help maintain the stability of the pH solution.</a:t>
            </a:r>
            <a:endParaRPr/>
          </a:p>
          <a:p>
            <a:pPr marL="457200" lvl="0" indent="-334327" algn="l" rtl="0">
              <a:spcBef>
                <a:spcPts val="0"/>
              </a:spcBef>
              <a:spcAft>
                <a:spcPts val="0"/>
              </a:spcAft>
              <a:buSzPct val="100000"/>
              <a:buChar char="-"/>
            </a:pPr>
            <a:r>
              <a:rPr lang="en"/>
              <a:t>Common side effects of the vaccine can include pain and swelling in the arm where the vaccine was administered, fever, chills, fatigue, and headache. </a:t>
            </a:r>
            <a:endParaRPr/>
          </a:p>
        </p:txBody>
      </p:sp>
      <p:sp>
        <p:nvSpPr>
          <p:cNvPr id="82" name="Google Shape;82;p16"/>
          <p:cNvSpPr txBox="1"/>
          <p:nvPr/>
        </p:nvSpPr>
        <p:spPr>
          <a:xfrm>
            <a:off x="6182900" y="301750"/>
            <a:ext cx="2089500" cy="1046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latin typeface="Average"/>
                <a:ea typeface="Average"/>
                <a:cs typeface="Average"/>
                <a:sym typeface="Average"/>
              </a:rPr>
              <a:t>Fun Fact: </a:t>
            </a:r>
            <a:endParaRPr>
              <a:latin typeface="Average"/>
              <a:ea typeface="Average"/>
              <a:cs typeface="Average"/>
              <a:sym typeface="Average"/>
            </a:endParaRPr>
          </a:p>
          <a:p>
            <a:pPr marL="0" lvl="0" indent="0" algn="ctr" rtl="0">
              <a:spcBef>
                <a:spcPts val="0"/>
              </a:spcBef>
              <a:spcAft>
                <a:spcPts val="0"/>
              </a:spcAft>
              <a:buNone/>
            </a:pPr>
            <a:r>
              <a:rPr lang="en">
                <a:latin typeface="Average"/>
                <a:ea typeface="Average"/>
                <a:cs typeface="Average"/>
                <a:sym typeface="Average"/>
              </a:rPr>
              <a:t>March 22, 2021 </a:t>
            </a:r>
            <a:endParaRPr>
              <a:latin typeface="Average"/>
              <a:ea typeface="Average"/>
              <a:cs typeface="Average"/>
              <a:sym typeface="Average"/>
            </a:endParaRPr>
          </a:p>
          <a:p>
            <a:pPr marL="0" lvl="0" indent="0" algn="ctr" rtl="0">
              <a:spcBef>
                <a:spcPts val="0"/>
              </a:spcBef>
              <a:spcAft>
                <a:spcPts val="0"/>
              </a:spcAft>
              <a:buNone/>
            </a:pPr>
            <a:r>
              <a:rPr lang="en">
                <a:latin typeface="Average"/>
                <a:ea typeface="Average"/>
                <a:cs typeface="Average"/>
                <a:sym typeface="Average"/>
              </a:rPr>
              <a:t>3,123,109 total doses</a:t>
            </a:r>
            <a:endParaRPr>
              <a:latin typeface="Average"/>
              <a:ea typeface="Average"/>
              <a:cs typeface="Average"/>
              <a:sym typeface="Average"/>
            </a:endParaRPr>
          </a:p>
          <a:p>
            <a:pPr marL="0" lvl="0" indent="0" algn="ctr" rtl="0">
              <a:spcBef>
                <a:spcPts val="0"/>
              </a:spcBef>
              <a:spcAft>
                <a:spcPts val="0"/>
              </a:spcAft>
              <a:buNone/>
            </a:pPr>
            <a:r>
              <a:rPr lang="en">
                <a:latin typeface="Average"/>
                <a:ea typeface="Average"/>
                <a:cs typeface="Average"/>
                <a:sym typeface="Average"/>
              </a:rPr>
              <a:t>in Virginia </a:t>
            </a:r>
            <a:endParaRPr>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COVID-19 Vaccine</a:t>
            </a:r>
            <a:endParaRPr/>
          </a:p>
        </p:txBody>
      </p:sp>
      <p:sp>
        <p:nvSpPr>
          <p:cNvPr id="88" name="Google Shape;8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There are two main types of vaccines. The Pfizer-BioNTech vaccine and the Moderna vaccine.</a:t>
            </a:r>
            <a:endParaRPr/>
          </a:p>
          <a:p>
            <a:pPr marL="457200" lvl="0" indent="-342900" algn="l" rtl="0">
              <a:spcBef>
                <a:spcPts val="0"/>
              </a:spcBef>
              <a:spcAft>
                <a:spcPts val="0"/>
              </a:spcAft>
              <a:buSzPts val="1800"/>
              <a:buChar char="-"/>
            </a:pPr>
            <a:r>
              <a:rPr lang="en"/>
              <a:t>Pfitzer-BioNTech vaccine: two doses that are 21 days apart and is given by injection in the deltoid muscle of the upper arm. </a:t>
            </a:r>
            <a:endParaRPr/>
          </a:p>
          <a:p>
            <a:pPr marL="457200" lvl="0" indent="-342900" algn="l" rtl="0">
              <a:spcBef>
                <a:spcPts val="0"/>
              </a:spcBef>
              <a:spcAft>
                <a:spcPts val="0"/>
              </a:spcAft>
              <a:buSzPts val="1800"/>
              <a:buChar char="-"/>
            </a:pPr>
            <a:r>
              <a:rPr lang="en"/>
              <a:t>Moderna vaccine: two shots but is 28 days apart. </a:t>
            </a:r>
            <a:endParaRPr/>
          </a:p>
          <a:p>
            <a:pPr marL="457200" lvl="0" indent="-342900" algn="l" rtl="0">
              <a:spcBef>
                <a:spcPts val="0"/>
              </a:spcBef>
              <a:spcAft>
                <a:spcPts val="0"/>
              </a:spcAft>
              <a:buSzPts val="1800"/>
              <a:buChar char="-"/>
            </a:pPr>
            <a:r>
              <a:rPr lang="en"/>
              <a:t>mRNA COVID-19 vaccines are not interchangeable with each other or with other COVID-19 vaccine products. The safety and efficacy of a mixed-product series have not been evaluated. Therefore, both doses of the series should be completed with the same product. </a:t>
            </a:r>
            <a:endParaRPr/>
          </a:p>
          <a:p>
            <a:pPr marL="457200" lvl="0" indent="-342900" algn="l" rtl="0">
              <a:spcBef>
                <a:spcPts val="0"/>
              </a:spcBef>
              <a:spcAft>
                <a:spcPts val="0"/>
              </a:spcAft>
              <a:buSzPts val="1800"/>
              <a:buChar char="-"/>
            </a:pPr>
            <a:r>
              <a:rPr lang="en"/>
              <a:t>COVID-19 mRNA vaccines give instructions for our cells to make a harmless piece of what is called the “spike protein.”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Who Can Receive the Vaccine and When</a:t>
            </a:r>
            <a:endParaRPr/>
          </a:p>
        </p:txBody>
      </p:sp>
      <p:pic>
        <p:nvPicPr>
          <p:cNvPr id="94" name="Google Shape;94;p18"/>
          <p:cNvPicPr preferRelativeResize="0"/>
          <p:nvPr/>
        </p:nvPicPr>
        <p:blipFill>
          <a:blip r:embed="rId3">
            <a:alphaModFix/>
          </a:blip>
          <a:stretch>
            <a:fillRect/>
          </a:stretch>
        </p:blipFill>
        <p:spPr>
          <a:xfrm>
            <a:off x="1218275" y="964150"/>
            <a:ext cx="6971550" cy="3921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Pros of the COVID-19 Vaccine</a:t>
            </a:r>
            <a:endParaRPr/>
          </a:p>
        </p:txBody>
      </p:sp>
      <p:sp>
        <p:nvSpPr>
          <p:cNvPr id="100" name="Google Shape;100;p19"/>
          <p:cNvSpPr txBox="1">
            <a:spLocks noGrp="1"/>
          </p:cNvSpPr>
          <p:nvPr>
            <p:ph type="body" idx="1"/>
          </p:nvPr>
        </p:nvSpPr>
        <p:spPr>
          <a:xfrm>
            <a:off x="311700" y="1152475"/>
            <a:ext cx="6717900" cy="3573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All COVID vaccines have been shown to be highly effective at preventing COVID-19. </a:t>
            </a:r>
            <a:endParaRPr/>
          </a:p>
          <a:p>
            <a:pPr marL="457200" lvl="0" indent="-342900" algn="l" rtl="0">
              <a:spcBef>
                <a:spcPts val="0"/>
              </a:spcBef>
              <a:spcAft>
                <a:spcPts val="0"/>
              </a:spcAft>
              <a:buSzPts val="1800"/>
              <a:buChar char="-"/>
            </a:pPr>
            <a:r>
              <a:rPr lang="en"/>
              <a:t>COVID-19 vaccination is a safe way to build protection against the virus. COVID-19 can bring about serious complications and many individuals are being hospitalized. </a:t>
            </a:r>
            <a:endParaRPr/>
          </a:p>
          <a:p>
            <a:pPr marL="457200" lvl="0" indent="-342900" algn="l" rtl="0">
              <a:spcBef>
                <a:spcPts val="0"/>
              </a:spcBef>
              <a:spcAft>
                <a:spcPts val="0"/>
              </a:spcAft>
              <a:buSzPts val="1800"/>
              <a:buChar char="-"/>
            </a:pPr>
            <a:r>
              <a:rPr lang="en"/>
              <a:t>Getting vaccinated creates an antibody response so an individual may not have to experience the virus to build immunity. </a:t>
            </a:r>
            <a:endParaRPr/>
          </a:p>
          <a:p>
            <a:pPr marL="457200" lvl="0" indent="0" algn="l" rtl="0">
              <a:spcBef>
                <a:spcPts val="1200"/>
              </a:spcBef>
              <a:spcAft>
                <a:spcPts val="1200"/>
              </a:spcAft>
              <a:buNone/>
            </a:pPr>
            <a:endParaRPr/>
          </a:p>
        </p:txBody>
      </p:sp>
      <p:pic>
        <p:nvPicPr>
          <p:cNvPr id="101" name="Google Shape;101;p19" descr="Transparent thumbs up icon png - Green Thumbs Up Icon "/>
          <p:cNvPicPr preferRelativeResize="0"/>
          <p:nvPr/>
        </p:nvPicPr>
        <p:blipFill>
          <a:blip r:embed="rId3">
            <a:alphaModFix/>
          </a:blip>
          <a:stretch>
            <a:fillRect/>
          </a:stretch>
        </p:blipFill>
        <p:spPr>
          <a:xfrm>
            <a:off x="7120650" y="2942075"/>
            <a:ext cx="1800325" cy="18840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Pros of the COVID-19 Vaccine</a:t>
            </a:r>
            <a:endParaRPr/>
          </a:p>
        </p:txBody>
      </p:sp>
      <p:sp>
        <p:nvSpPr>
          <p:cNvPr id="107" name="Google Shape;10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Getting vaccinated can help protect those around you who are at increased risk for COVID-19.</a:t>
            </a:r>
            <a:endParaRPr/>
          </a:p>
          <a:p>
            <a:pPr marL="457200" lvl="0" indent="-342900" algn="l" rtl="0">
              <a:spcBef>
                <a:spcPts val="0"/>
              </a:spcBef>
              <a:spcAft>
                <a:spcPts val="0"/>
              </a:spcAft>
              <a:buSzPts val="1800"/>
              <a:buChar char="-"/>
            </a:pPr>
            <a:r>
              <a:rPr lang="en"/>
              <a:t>Clinical trials must be conducted to ensure vaccines are safe and effective before they can be approved for use, including the COVID vaccine.</a:t>
            </a:r>
            <a:endParaRPr/>
          </a:p>
        </p:txBody>
      </p:sp>
      <p:pic>
        <p:nvPicPr>
          <p:cNvPr id="108" name="Google Shape;108;p20" descr="Transparent thumbs up icon png - Green Thumbs Up Icon "/>
          <p:cNvPicPr preferRelativeResize="0"/>
          <p:nvPr/>
        </p:nvPicPr>
        <p:blipFill>
          <a:blip r:embed="rId3">
            <a:alphaModFix/>
          </a:blip>
          <a:stretch>
            <a:fillRect/>
          </a:stretch>
        </p:blipFill>
        <p:spPr>
          <a:xfrm>
            <a:off x="7120650" y="2942075"/>
            <a:ext cx="1800325" cy="188405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Cons of the COVID-19 Vaccine</a:t>
            </a:r>
            <a:endParaRPr/>
          </a:p>
        </p:txBody>
      </p:sp>
      <p:sp>
        <p:nvSpPr>
          <p:cNvPr id="114" name="Google Shape;11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Vaccines can occasionally induce an acute autoimmune disease</a:t>
            </a:r>
            <a:endParaRPr dirty="0"/>
          </a:p>
          <a:p>
            <a:pPr marL="457200" lvl="0" indent="-342900" algn="l" rtl="0">
              <a:spcBef>
                <a:spcPts val="0"/>
              </a:spcBef>
              <a:spcAft>
                <a:spcPts val="0"/>
              </a:spcAft>
              <a:buSzPts val="1800"/>
              <a:buChar char="-"/>
            </a:pPr>
            <a:r>
              <a:rPr lang="en" dirty="0"/>
              <a:t>Allergic reactions to vaccines</a:t>
            </a:r>
            <a:endParaRPr dirty="0"/>
          </a:p>
          <a:p>
            <a:pPr marL="457200" lvl="0" indent="-342900" algn="l" rtl="0">
              <a:spcBef>
                <a:spcPts val="0"/>
              </a:spcBef>
              <a:spcAft>
                <a:spcPts val="0"/>
              </a:spcAft>
              <a:buSzPts val="1800"/>
              <a:buChar char="-"/>
            </a:pPr>
            <a:r>
              <a:rPr lang="en" dirty="0"/>
              <a:t>Side effects (flu like symptoms)</a:t>
            </a:r>
            <a:endParaRPr dirty="0"/>
          </a:p>
          <a:p>
            <a:pPr marL="457200" lvl="0" indent="-342900" algn="l" rtl="0">
              <a:spcBef>
                <a:spcPts val="0"/>
              </a:spcBef>
              <a:spcAft>
                <a:spcPts val="0"/>
              </a:spcAft>
              <a:buSzPts val="1800"/>
              <a:buChar char="-"/>
            </a:pPr>
            <a:r>
              <a:rPr lang="en" dirty="0"/>
              <a:t>It is recommended that one receive the vaccine even if they have previously had COVID-19. However, they should not receive the vaccine until 90 days after having COVID. </a:t>
            </a:r>
            <a:endParaRPr dirty="0"/>
          </a:p>
          <a:p>
            <a:pPr marL="457200" lvl="0" indent="0" algn="l" rtl="0">
              <a:spcBef>
                <a:spcPts val="1200"/>
              </a:spcBef>
              <a:spcAft>
                <a:spcPts val="1200"/>
              </a:spcAft>
              <a:buNone/>
            </a:pPr>
            <a:endParaRPr dirty="0"/>
          </a:p>
        </p:txBody>
      </p:sp>
      <p:pic>
        <p:nvPicPr>
          <p:cNvPr id="115" name="Google Shape;115;p21" descr="Thumbs down Logo Icon of Glyph style - Available in SVG, PNG, EPS, AI &amp;  Icon fonts"/>
          <p:cNvPicPr preferRelativeResize="0"/>
          <p:nvPr/>
        </p:nvPicPr>
        <p:blipFill>
          <a:blip r:embed="rId3">
            <a:alphaModFix/>
          </a:blip>
          <a:stretch>
            <a:fillRect/>
          </a:stretch>
        </p:blipFill>
        <p:spPr>
          <a:xfrm>
            <a:off x="7133350" y="3132975"/>
            <a:ext cx="1832675" cy="1832675"/>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Words>
  <Application>Microsoft Office PowerPoint</Application>
  <PresentationFormat>On-screen Show (16:9)</PresentationFormat>
  <Paragraphs>67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Oswald</vt:lpstr>
      <vt:lpstr>Average</vt:lpstr>
      <vt:lpstr>Arial</vt:lpstr>
      <vt:lpstr>Slate</vt:lpstr>
      <vt:lpstr>Got Vaccine? Education Might Change That</vt:lpstr>
      <vt:lpstr>Objectives</vt:lpstr>
      <vt:lpstr>General: Vaccination</vt:lpstr>
      <vt:lpstr>COVID-19 Vaccine</vt:lpstr>
      <vt:lpstr>COVID-19 Vaccine</vt:lpstr>
      <vt:lpstr>Who Can Receive the Vaccine and When</vt:lpstr>
      <vt:lpstr>Pros of the COVID-19 Vaccine</vt:lpstr>
      <vt:lpstr>Pros of the COVID-19 Vaccine</vt:lpstr>
      <vt:lpstr>Cons of the COVID-19 Vaccine</vt:lpstr>
      <vt:lpstr>Common COVID-19 Vaccine Myths</vt:lpstr>
      <vt:lpstr>Medical Professionals Perceptions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 Vaccine? Education Might Change That</dc:title>
  <dc:creator>Madison Pribble</dc:creator>
  <cp:lastModifiedBy>Madison Pribble</cp:lastModifiedBy>
  <cp:revision>2</cp:revision>
  <dcterms:modified xsi:type="dcterms:W3CDTF">2021-03-25T12:27:01Z</dcterms:modified>
</cp:coreProperties>
</file>