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Average" panose="020B0604020202020204" charset="0"/>
      <p:regular r:id="rId21"/>
    </p:embeddedFont>
    <p:embeddedFont>
      <p:font typeface="Oswald" panose="020B0604020202020204" charset="0"/>
      <p:regular r:id="rId22"/>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c6f73a04f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26ebf29c2_0_2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726ebf29c2_0_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726ebf29c2_0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726ebf29c2_0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73188867d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73188867d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73188867db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73188867d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73188867db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73188867db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73188867db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73188867d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73188867db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73188867db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726ebf29c2_0_2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726ebf29c2_0_2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730740497f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730740497f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26ebf29c2_0_2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26ebf29c2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26ebf29c2_0_2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26ebf29c2_0_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726ebf29c2_0_2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726ebf29c2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726ebf29c2_0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726ebf29c2_0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726ebf29c2_0_2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726ebf29c2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726ebf29c2_0_2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726ebf29c2_0_2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726ebf29c2_0_2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726ebf29c2_0_2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726ebf29c2_0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726ebf29c2_0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hyperlink" Target="https://www.jointcommission.org/accreditation-and-certification/" TargetMode="External"/><Relationship Id="rId3" Type="http://schemas.openxmlformats.org/officeDocument/2006/relationships/hyperlink" Target="https://doi.org/10.4103/0256-4947.83204" TargetMode="External"/><Relationship Id="rId7" Type="http://schemas.openxmlformats.org/officeDocument/2006/relationships/hyperlink" Target="https://www.ncqa.org/programs/health-plans/health-plan-accreditation-hpa/"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hyperlink" Target="https://www.ama-assn.org/delivering-care/ethics/accreditation" TargetMode="External"/><Relationship Id="rId5" Type="http://schemas.openxmlformats.org/officeDocument/2006/relationships/hyperlink" Target="https://www.achc.org/about-accreditation.html" TargetMode="External"/><Relationship Id="rId10" Type="http://schemas.openxmlformats.org/officeDocument/2006/relationships/hyperlink" Target="https://www.ncbi.nlm.nih.gov/pubmed/11184667" TargetMode="External"/><Relationship Id="rId4" Type="http://schemas.openxmlformats.org/officeDocument/2006/relationships/hyperlink" Target="https://www.aaahc.org/accreditation/" TargetMode="External"/><Relationship Id="rId9" Type="http://schemas.openxmlformats.org/officeDocument/2006/relationships/hyperlink" Target="https://www.urac.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Healthcare Accreditation</a:t>
            </a:r>
            <a:endParaRPr/>
          </a:p>
        </p:txBody>
      </p:sp>
      <p:sp>
        <p:nvSpPr>
          <p:cNvPr id="60" name="Google Shape;60;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t>BY: Madison Pribble &amp; Skylar Walker</a:t>
            </a:r>
            <a:endParaRPr sz="2400"/>
          </a:p>
        </p:txBody>
      </p:sp>
      <p:pic>
        <p:nvPicPr>
          <p:cNvPr id="61" name="Google Shape;61;p13"/>
          <p:cNvPicPr preferRelativeResize="0"/>
          <p:nvPr/>
        </p:nvPicPr>
        <p:blipFill>
          <a:blip r:embed="rId3">
            <a:alphaModFix/>
          </a:blip>
          <a:stretch>
            <a:fillRect/>
          </a:stretch>
        </p:blipFill>
        <p:spPr>
          <a:xfrm>
            <a:off x="230276" y="223200"/>
            <a:ext cx="3016550" cy="622125"/>
          </a:xfrm>
          <a:prstGeom prst="rect">
            <a:avLst/>
          </a:prstGeom>
          <a:noFill/>
          <a:ln>
            <a:noFill/>
          </a:ln>
        </p:spPr>
      </p:pic>
      <p:pic>
        <p:nvPicPr>
          <p:cNvPr id="62" name="Google Shape;62;p13"/>
          <p:cNvPicPr preferRelativeResize="0"/>
          <p:nvPr/>
        </p:nvPicPr>
        <p:blipFill>
          <a:blip r:embed="rId4">
            <a:alphaModFix/>
          </a:blip>
          <a:stretch>
            <a:fillRect/>
          </a:stretch>
        </p:blipFill>
        <p:spPr>
          <a:xfrm>
            <a:off x="3909750" y="223200"/>
            <a:ext cx="1940975" cy="1142475"/>
          </a:xfrm>
          <a:prstGeom prst="rect">
            <a:avLst/>
          </a:prstGeom>
          <a:noFill/>
          <a:ln>
            <a:noFill/>
          </a:ln>
        </p:spPr>
      </p:pic>
      <p:pic>
        <p:nvPicPr>
          <p:cNvPr id="63" name="Google Shape;63;p13"/>
          <p:cNvPicPr preferRelativeResize="0"/>
          <p:nvPr/>
        </p:nvPicPr>
        <p:blipFill>
          <a:blip r:embed="rId5">
            <a:alphaModFix/>
          </a:blip>
          <a:stretch>
            <a:fillRect/>
          </a:stretch>
        </p:blipFill>
        <p:spPr>
          <a:xfrm>
            <a:off x="6657725" y="223200"/>
            <a:ext cx="1940975" cy="802274"/>
          </a:xfrm>
          <a:prstGeom prst="rect">
            <a:avLst/>
          </a:prstGeom>
          <a:noFill/>
          <a:ln>
            <a:noFill/>
          </a:ln>
        </p:spPr>
      </p:pic>
      <p:pic>
        <p:nvPicPr>
          <p:cNvPr id="64" name="Google Shape;64;p13"/>
          <p:cNvPicPr preferRelativeResize="0"/>
          <p:nvPr/>
        </p:nvPicPr>
        <p:blipFill>
          <a:blip r:embed="rId6">
            <a:alphaModFix/>
          </a:blip>
          <a:stretch>
            <a:fillRect/>
          </a:stretch>
        </p:blipFill>
        <p:spPr>
          <a:xfrm>
            <a:off x="230275" y="3771575"/>
            <a:ext cx="2338500" cy="1114750"/>
          </a:xfrm>
          <a:prstGeom prst="rect">
            <a:avLst/>
          </a:prstGeom>
          <a:noFill/>
          <a:ln>
            <a:noFill/>
          </a:ln>
        </p:spPr>
      </p:pic>
      <p:pic>
        <p:nvPicPr>
          <p:cNvPr id="65" name="Google Shape;65;p13"/>
          <p:cNvPicPr preferRelativeResize="0"/>
          <p:nvPr/>
        </p:nvPicPr>
        <p:blipFill>
          <a:blip r:embed="rId7">
            <a:alphaModFix/>
          </a:blip>
          <a:stretch>
            <a:fillRect/>
          </a:stretch>
        </p:blipFill>
        <p:spPr>
          <a:xfrm>
            <a:off x="5656424" y="3967475"/>
            <a:ext cx="2816326" cy="8950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Utilization Review Accreditation Commission (URAC)</a:t>
            </a:r>
            <a:endParaRPr/>
          </a:p>
        </p:txBody>
      </p:sp>
      <p:sp>
        <p:nvSpPr>
          <p:cNvPr id="122" name="Google Shape;122;p22"/>
          <p:cNvSpPr txBox="1">
            <a:spLocks noGrp="1"/>
          </p:cNvSpPr>
          <p:nvPr>
            <p:ph type="body" idx="1"/>
          </p:nvPr>
        </p:nvSpPr>
        <p:spPr>
          <a:xfrm>
            <a:off x="311700" y="101772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They are an independent, non-profit accreditation entity that is based out of Washington, DC (Utilization Review Accreditation Commission , 2020). </a:t>
            </a:r>
            <a:endParaRPr dirty="0"/>
          </a:p>
          <a:p>
            <a:pPr marL="457200" lvl="0" indent="-342900" algn="l" rtl="0">
              <a:spcBef>
                <a:spcPts val="0"/>
              </a:spcBef>
              <a:spcAft>
                <a:spcPts val="0"/>
              </a:spcAft>
              <a:buSzPts val="1800"/>
              <a:buChar char="●"/>
            </a:pPr>
            <a:r>
              <a:rPr lang="en" dirty="0"/>
              <a:t>Mission: To advance healthcare quality through leadership, accreditation, measurement, and innovation.  </a:t>
            </a:r>
            <a:endParaRPr dirty="0"/>
          </a:p>
          <a:p>
            <a:r>
              <a:rPr lang="en" dirty="0"/>
              <a:t>“URAC accredits and certifies across the healthcare industry and shows the highest level of quality and outcomes” </a:t>
            </a:r>
            <a:r>
              <a:rPr lang="en-US" dirty="0"/>
              <a:t>(Utilization Review Accreditation Commission , 2020). </a:t>
            </a:r>
            <a:r>
              <a:rPr lang="en" dirty="0"/>
              <a:t> </a:t>
            </a:r>
            <a:endParaRPr dirty="0"/>
          </a:p>
          <a:p>
            <a:pPr marL="457200" lvl="0" indent="-342900" algn="l" rtl="0">
              <a:spcBef>
                <a:spcPts val="0"/>
              </a:spcBef>
              <a:spcAft>
                <a:spcPts val="0"/>
              </a:spcAft>
              <a:buSzPts val="1800"/>
              <a:buChar char="●"/>
            </a:pPr>
            <a:r>
              <a:rPr lang="en" dirty="0"/>
              <a:t>Allows qualified organizations to receive their accreditation in six months or less. </a:t>
            </a:r>
            <a:endParaRPr dirty="0"/>
          </a:p>
          <a:p>
            <a:pPr marL="457200" lvl="0" indent="-342900" algn="l" rtl="0">
              <a:spcBef>
                <a:spcPts val="0"/>
              </a:spcBef>
              <a:spcAft>
                <a:spcPts val="0"/>
              </a:spcAft>
              <a:buSzPts val="1800"/>
              <a:buChar char="●"/>
            </a:pPr>
            <a:r>
              <a:rPr lang="en" dirty="0"/>
              <a:t>Accreditation is offered for many areas of interest including: </a:t>
            </a:r>
            <a:endParaRPr dirty="0"/>
          </a:p>
          <a:p>
            <a:pPr marL="914400" lvl="1" indent="-317500" algn="l" rtl="0">
              <a:spcBef>
                <a:spcPts val="0"/>
              </a:spcBef>
              <a:spcAft>
                <a:spcPts val="0"/>
              </a:spcAft>
              <a:buSzPts val="1400"/>
              <a:buChar char="○"/>
            </a:pPr>
            <a:r>
              <a:rPr lang="en" dirty="0"/>
              <a:t>Health Plan programs, Healthcare Management programs, Pharmacy Quality Management Programs, Healthcare Operations Programs, and Provider Integration and Coordination Programs</a:t>
            </a:r>
            <a:endParaRPr dirty="0"/>
          </a:p>
          <a:p>
            <a:pPr marL="0" lvl="0" indent="0" algn="l" rtl="0">
              <a:spcBef>
                <a:spcPts val="1600"/>
              </a:spcBef>
              <a:spcAft>
                <a:spcPts val="0"/>
              </a:spcAft>
              <a:buNone/>
            </a:pPr>
            <a:r>
              <a:rPr lang="en" sz="1400" dirty="0"/>
              <a:t>(Utilization Review Accreditation Commission , 2020)</a:t>
            </a:r>
            <a:endParaRPr sz="1400" dirty="0"/>
          </a:p>
          <a:p>
            <a:pPr marL="0" lvl="0" indent="0" algn="l" rtl="0">
              <a:spcBef>
                <a:spcPts val="1200"/>
              </a:spcBef>
              <a:spcAft>
                <a:spcPts val="1600"/>
              </a:spcAft>
              <a:buNone/>
            </a:pPr>
            <a:endParaRPr sz="1400" dirty="0"/>
          </a:p>
        </p:txBody>
      </p:sp>
      <p:pic>
        <p:nvPicPr>
          <p:cNvPr id="123" name="Google Shape;123;p22"/>
          <p:cNvPicPr preferRelativeResize="0"/>
          <p:nvPr/>
        </p:nvPicPr>
        <p:blipFill>
          <a:blip r:embed="rId3">
            <a:alphaModFix/>
          </a:blip>
          <a:stretch>
            <a:fillRect/>
          </a:stretch>
        </p:blipFill>
        <p:spPr>
          <a:xfrm>
            <a:off x="6754200" y="4028750"/>
            <a:ext cx="2338500" cy="11147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311700" y="445025"/>
            <a:ext cx="883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Accreditation Association for Ambulatory Healthcare (AAAHC) </a:t>
            </a:r>
            <a:endParaRPr/>
          </a:p>
        </p:txBody>
      </p:sp>
      <p:sp>
        <p:nvSpPr>
          <p:cNvPr id="129" name="Google Shape;129;p23"/>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Founded in 1979 (Accreditation Association for Ambulatory Health Care , 2020).</a:t>
            </a:r>
            <a:endParaRPr dirty="0"/>
          </a:p>
          <a:p>
            <a:pPr marL="457200" lvl="0" indent="-342900" algn="l" rtl="0">
              <a:spcBef>
                <a:spcPts val="0"/>
              </a:spcBef>
              <a:spcAft>
                <a:spcPts val="0"/>
              </a:spcAft>
              <a:buSzPts val="1800"/>
              <a:buChar char="●"/>
            </a:pPr>
            <a:r>
              <a:rPr lang="en" dirty="0"/>
              <a:t>AAAHC offers: </a:t>
            </a:r>
            <a:endParaRPr dirty="0"/>
          </a:p>
          <a:p>
            <a:pPr marL="914400" lvl="1" indent="-317500" algn="l" rtl="0">
              <a:spcBef>
                <a:spcPts val="0"/>
              </a:spcBef>
              <a:spcAft>
                <a:spcPts val="0"/>
              </a:spcAft>
              <a:buSzPts val="1400"/>
              <a:buChar char="○"/>
            </a:pPr>
            <a:r>
              <a:rPr lang="en" dirty="0"/>
              <a:t>A focus on ambulatory (</a:t>
            </a:r>
            <a:r>
              <a:rPr lang="en-US" dirty="0"/>
              <a:t>out-patient)</a:t>
            </a:r>
            <a:r>
              <a:rPr lang="en" dirty="0"/>
              <a:t> healthcare</a:t>
            </a:r>
            <a:endParaRPr dirty="0"/>
          </a:p>
          <a:p>
            <a:pPr marL="914400" lvl="1" indent="-317500" algn="l" rtl="0">
              <a:spcBef>
                <a:spcPts val="0"/>
              </a:spcBef>
              <a:spcAft>
                <a:spcPts val="0"/>
              </a:spcAft>
              <a:buSzPts val="1400"/>
              <a:buChar char="○"/>
            </a:pPr>
            <a:r>
              <a:rPr lang="en" dirty="0"/>
              <a:t>A peer-based program for accreditation </a:t>
            </a:r>
            <a:endParaRPr dirty="0"/>
          </a:p>
          <a:p>
            <a:pPr marL="914400" lvl="1" indent="-317500" algn="l" rtl="0">
              <a:spcBef>
                <a:spcPts val="0"/>
              </a:spcBef>
              <a:spcAft>
                <a:spcPts val="0"/>
              </a:spcAft>
              <a:buSzPts val="1400"/>
              <a:buChar char="○"/>
            </a:pPr>
            <a:r>
              <a:rPr lang="en" dirty="0"/>
              <a:t>Nationally recognized concise and relevant standards </a:t>
            </a:r>
            <a:endParaRPr dirty="0"/>
          </a:p>
          <a:p>
            <a:pPr marL="914400" lvl="1" indent="-317500" algn="l" rtl="0">
              <a:spcBef>
                <a:spcPts val="0"/>
              </a:spcBef>
              <a:spcAft>
                <a:spcPts val="0"/>
              </a:spcAft>
              <a:buSzPts val="1400"/>
              <a:buChar char="○"/>
            </a:pPr>
            <a:r>
              <a:rPr lang="en" dirty="0"/>
              <a:t>Programs that are flexible and adaptable to many ambulatory settings </a:t>
            </a:r>
            <a:endParaRPr dirty="0"/>
          </a:p>
          <a:p>
            <a:pPr marL="457200" lvl="0" indent="-342900" algn="l" rtl="0">
              <a:spcBef>
                <a:spcPts val="0"/>
              </a:spcBef>
              <a:spcAft>
                <a:spcPts val="0"/>
              </a:spcAft>
              <a:buSzPts val="1800"/>
              <a:buChar char="●"/>
            </a:pPr>
            <a:r>
              <a:rPr lang="en" dirty="0"/>
              <a:t>Participates in ongoing, self evaluation, education, and peer review to ensure and improve quality care and services </a:t>
            </a:r>
            <a:r>
              <a:rPr lang="en-US" dirty="0"/>
              <a:t>that they provide</a:t>
            </a:r>
            <a:r>
              <a:rPr lang="en" dirty="0"/>
              <a:t>. </a:t>
            </a:r>
            <a:endParaRPr dirty="0"/>
          </a:p>
          <a:p>
            <a:pPr marL="457200" lvl="0" indent="-342900" algn="l" rtl="0">
              <a:spcBef>
                <a:spcPts val="0"/>
              </a:spcBef>
              <a:spcAft>
                <a:spcPts val="0"/>
              </a:spcAft>
              <a:buSzPts val="1800"/>
              <a:buChar char="●"/>
            </a:pPr>
            <a:r>
              <a:rPr lang="en" dirty="0"/>
              <a:t>Any organization that meets their eligibility criteria can apply for accreditation. </a:t>
            </a:r>
            <a:endParaRPr dirty="0"/>
          </a:p>
          <a:p>
            <a:pPr marL="457200" lvl="0" indent="-342900" algn="l" rtl="0">
              <a:spcBef>
                <a:spcPts val="0"/>
              </a:spcBef>
              <a:spcAft>
                <a:spcPts val="0"/>
              </a:spcAft>
              <a:buSzPts val="1800"/>
              <a:buChar char="●"/>
            </a:pPr>
            <a:r>
              <a:rPr lang="en" dirty="0"/>
              <a:t>Accreditation is granted to the corporate organization. Each individual site will then receive a certificate stating they are operated by an accredited entity. </a:t>
            </a:r>
            <a:endParaRPr dirty="0"/>
          </a:p>
          <a:p>
            <a:pPr marL="0" lvl="0" indent="0" algn="l" rtl="0">
              <a:spcBef>
                <a:spcPts val="1600"/>
              </a:spcBef>
              <a:spcAft>
                <a:spcPts val="0"/>
              </a:spcAft>
              <a:buNone/>
            </a:pPr>
            <a:r>
              <a:rPr lang="en" dirty="0"/>
              <a:t>(Accreditation Association for Ambulatory Health Care , 2020)</a:t>
            </a:r>
            <a:endParaRPr dirty="0"/>
          </a:p>
          <a:p>
            <a:pPr marL="0" lvl="0" indent="0" algn="l" rtl="0">
              <a:spcBef>
                <a:spcPts val="1200"/>
              </a:spcBef>
              <a:spcAft>
                <a:spcPts val="1600"/>
              </a:spcAft>
              <a:buNone/>
            </a:pPr>
            <a:endParaRPr dirty="0"/>
          </a:p>
        </p:txBody>
      </p:sp>
      <p:pic>
        <p:nvPicPr>
          <p:cNvPr id="130" name="Google Shape;130;p23"/>
          <p:cNvPicPr preferRelativeResize="0"/>
          <p:nvPr/>
        </p:nvPicPr>
        <p:blipFill>
          <a:blip r:embed="rId3">
            <a:alphaModFix/>
          </a:blip>
          <a:stretch>
            <a:fillRect/>
          </a:stretch>
        </p:blipFill>
        <p:spPr>
          <a:xfrm>
            <a:off x="6675825" y="4177175"/>
            <a:ext cx="2156475" cy="6853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311700" y="1543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Improvements Since Accreditation... </a:t>
            </a:r>
            <a:endParaRPr/>
          </a:p>
        </p:txBody>
      </p:sp>
      <p:sp>
        <p:nvSpPr>
          <p:cNvPr id="136" name="Google Shape;136;p24"/>
          <p:cNvSpPr txBox="1">
            <a:spLocks noGrp="1"/>
          </p:cNvSpPr>
          <p:nvPr>
            <p:ph type="body" idx="1"/>
          </p:nvPr>
        </p:nvSpPr>
        <p:spPr>
          <a:xfrm>
            <a:off x="311700" y="647900"/>
            <a:ext cx="8520600" cy="4254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Does healthcare accreditation matter? Yes, accredited hospitals produce a higher percent of positive clinical outcomes as well as the quality of care provided during the clinical time. </a:t>
            </a:r>
            <a:endParaRPr/>
          </a:p>
          <a:p>
            <a:pPr marL="457200" lvl="0" indent="-342900" algn="l" rtl="0">
              <a:spcBef>
                <a:spcPts val="0"/>
              </a:spcBef>
              <a:spcAft>
                <a:spcPts val="0"/>
              </a:spcAft>
              <a:buSzPts val="1800"/>
              <a:buChar char="●"/>
            </a:pPr>
            <a:r>
              <a:rPr lang="en"/>
              <a:t>Healthcare accreditation is essential and can be used as a tool when choosing a hospital with highest ratings. The accreditation process ensures each hospital achieves excellent patient outcome during, and after, every patient. Checking each hospitals accreditation records ensures that each patient chooses the most accommodating hospital when seeking medical help.   </a:t>
            </a:r>
            <a:endParaRPr/>
          </a:p>
          <a:p>
            <a:pPr marL="457200" lvl="0" indent="-342900" algn="l" rtl="0">
              <a:spcBef>
                <a:spcPts val="0"/>
              </a:spcBef>
              <a:spcAft>
                <a:spcPts val="0"/>
              </a:spcAft>
              <a:buSzPts val="1800"/>
              <a:buChar char="●"/>
            </a:pPr>
            <a:r>
              <a:rPr lang="en"/>
              <a:t>Departments within 26  different hospitals were assessed after accreditation and significant improvements in patient outcomes were present as well as clinical outcomes in sub specialty departments. (Alkhenizan &amp; Shaw, 2011) </a:t>
            </a:r>
            <a:endParaRPr/>
          </a:p>
          <a:p>
            <a:pPr marL="457200" lvl="0" indent="-342900" algn="l" rtl="0">
              <a:spcBef>
                <a:spcPts val="0"/>
              </a:spcBef>
              <a:spcAft>
                <a:spcPts val="0"/>
              </a:spcAft>
              <a:buSzPts val="1800"/>
              <a:buChar char="●"/>
            </a:pPr>
            <a:r>
              <a:rPr lang="en"/>
              <a:t>These hospitals were accredited by larger accreditation organizations such as JCAHO, NCQA, and HEDIS.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5"/>
          <p:cNvSpPr txBox="1">
            <a:spLocks noGrp="1"/>
          </p:cNvSpPr>
          <p:nvPr>
            <p:ph type="title"/>
          </p:nvPr>
        </p:nvSpPr>
        <p:spPr>
          <a:xfrm>
            <a:off x="311700" y="1192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Facts Regarding Accreditation...</a:t>
            </a:r>
            <a:endParaRPr/>
          </a:p>
        </p:txBody>
      </p:sp>
      <p:sp>
        <p:nvSpPr>
          <p:cNvPr id="142" name="Google Shape;142;p25"/>
          <p:cNvSpPr txBox="1">
            <a:spLocks noGrp="1"/>
          </p:cNvSpPr>
          <p:nvPr>
            <p:ph type="body" idx="1"/>
          </p:nvPr>
        </p:nvSpPr>
        <p:spPr>
          <a:xfrm>
            <a:off x="311700" y="630275"/>
            <a:ext cx="8520600" cy="4271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Healthcare accreditation defines hospitals in a new light, once accredited hospitals demonstrate the ability to provide patients with superior medical help. The act of accreditation facilities began in 1910 and still continues to accredited</a:t>
            </a:r>
            <a:endParaRPr/>
          </a:p>
          <a:p>
            <a:pPr marL="457200" lvl="0" indent="-342900" algn="l" rtl="0">
              <a:spcBef>
                <a:spcPts val="0"/>
              </a:spcBef>
              <a:spcAft>
                <a:spcPts val="0"/>
              </a:spcAft>
              <a:buSzPts val="1800"/>
              <a:buChar char="●"/>
            </a:pPr>
            <a:r>
              <a:rPr lang="en"/>
              <a:t>Healthcare facilities are not held to standards saying they must be accredited, the act of accreditation is voluntary upon each facility, but it does ensure quality care. </a:t>
            </a:r>
            <a:endParaRPr/>
          </a:p>
          <a:p>
            <a:pPr marL="457200" lvl="0" indent="-342900" algn="l" rtl="0">
              <a:spcBef>
                <a:spcPts val="0"/>
              </a:spcBef>
              <a:spcAft>
                <a:spcPts val="0"/>
              </a:spcAft>
              <a:buSzPts val="1800"/>
              <a:buChar char="●"/>
            </a:pPr>
            <a:r>
              <a:rPr lang="en"/>
              <a:t>Standards are in place to award facilities the accreditation, there are 250+ requirements set in order to achieve accreditation. The number of standards is steadily growing and changing in relation to the quickly evolving field of medicine and technology. </a:t>
            </a:r>
            <a:endParaRPr/>
          </a:p>
          <a:p>
            <a:pPr marL="457200" lvl="0" indent="-342900" algn="l" rtl="0">
              <a:spcBef>
                <a:spcPts val="0"/>
              </a:spcBef>
              <a:spcAft>
                <a:spcPts val="0"/>
              </a:spcAft>
              <a:buSzPts val="1800"/>
              <a:buChar char="●"/>
            </a:pPr>
            <a:r>
              <a:rPr lang="en"/>
              <a:t>The process begins with a survey and analyzes aspects such as staff verification, infection control, medication management, preventing medical errors, preparation to emergencies, and data performance. Once the survey has been completed it takes from two weeks to two months to receive the decision. (Joint Commission, 2020)</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Healthcare Accreditation Survey?</a:t>
            </a:r>
            <a:endParaRPr/>
          </a:p>
        </p:txBody>
      </p:sp>
      <p:sp>
        <p:nvSpPr>
          <p:cNvPr id="148" name="Google Shape;148;p26"/>
          <p:cNvSpPr txBox="1">
            <a:spLocks noGrp="1"/>
          </p:cNvSpPr>
          <p:nvPr>
            <p:ph type="body" idx="1"/>
          </p:nvPr>
        </p:nvSpPr>
        <p:spPr>
          <a:xfrm>
            <a:off x="311700" y="1152475"/>
            <a:ext cx="8520600" cy="3793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After initial recognition that the hospital seeks interest in obtaining accreditation records, a joint commissioner surveyor visits the hospital unannounced, once every 36 months, to complete a survey. Every visit the commissioner chooses a patient as a foundation to build the survey upon and this patient’s visit to the hospital is monitored all throughout. After every survey the observation is recorded and submitted to the Joint Commission for evaluation. Throughout the accreditation process, data obtained is published to the public and feedback is given to the facility.</a:t>
            </a:r>
            <a:endParaRPr/>
          </a:p>
          <a:p>
            <a:pPr marL="457200" lvl="0" indent="-342900" algn="l" rtl="0">
              <a:spcBef>
                <a:spcPts val="0"/>
              </a:spcBef>
              <a:spcAft>
                <a:spcPts val="0"/>
              </a:spcAft>
              <a:buSzPts val="1800"/>
              <a:buChar char="●"/>
            </a:pPr>
            <a:r>
              <a:rPr lang="en"/>
              <a:t>Surveyors are medical professionals themselves and they monitor all aspects of the chosen patient care from medication, treatments, care plans, care team aspects, timelines, patient input, and other standards. </a:t>
            </a:r>
            <a:endParaRPr/>
          </a:p>
          <a:p>
            <a:pPr marL="0" lvl="0" indent="0" algn="l"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Disadvantages &amp; Advantages</a:t>
            </a:r>
            <a:endParaRPr/>
          </a:p>
        </p:txBody>
      </p:sp>
      <p:sp>
        <p:nvSpPr>
          <p:cNvPr id="154" name="Google Shape;154;p2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Disadvantages: </a:t>
            </a:r>
            <a:endParaRPr/>
          </a:p>
          <a:p>
            <a:pPr marL="457200" lvl="0" indent="-317500" algn="l" rtl="0">
              <a:spcBef>
                <a:spcPts val="1600"/>
              </a:spcBef>
              <a:spcAft>
                <a:spcPts val="0"/>
              </a:spcAft>
              <a:buSzPts val="1400"/>
              <a:buChar char="●"/>
            </a:pPr>
            <a:r>
              <a:rPr lang="en"/>
              <a:t>Acquiring accreditation is voluntary and dependent on the facility itself to apply. </a:t>
            </a:r>
            <a:endParaRPr/>
          </a:p>
          <a:p>
            <a:pPr marL="457200" lvl="0" indent="-317500" algn="l" rtl="0">
              <a:spcBef>
                <a:spcPts val="0"/>
              </a:spcBef>
              <a:spcAft>
                <a:spcPts val="0"/>
              </a:spcAft>
              <a:buSzPts val="1400"/>
              <a:buChar char="●"/>
            </a:pPr>
            <a:r>
              <a:rPr lang="en"/>
              <a:t>Few medical professional disapprove of the accreditation process due to lack of coverage in some areas.</a:t>
            </a:r>
            <a:endParaRPr/>
          </a:p>
          <a:p>
            <a:pPr marL="457200" lvl="0" indent="-317500" algn="l" rtl="0">
              <a:spcBef>
                <a:spcPts val="0"/>
              </a:spcBef>
              <a:spcAft>
                <a:spcPts val="0"/>
              </a:spcAft>
              <a:buSzPts val="1400"/>
              <a:buChar char="●"/>
            </a:pPr>
            <a:r>
              <a:rPr lang="en"/>
              <a:t>Joint Commission arrives unannounced and remains until survey is complete. </a:t>
            </a:r>
            <a:endParaRPr/>
          </a:p>
          <a:p>
            <a:pPr marL="457200" lvl="0" indent="-317500" algn="l" rtl="0">
              <a:spcBef>
                <a:spcPts val="0"/>
              </a:spcBef>
              <a:spcAft>
                <a:spcPts val="0"/>
              </a:spcAft>
              <a:buSzPts val="1400"/>
              <a:buChar char="●"/>
            </a:pPr>
            <a:r>
              <a:rPr lang="en"/>
              <a:t>Accreditation process may take longer than two weeks and may include multiple trips.</a:t>
            </a:r>
            <a:endParaRPr/>
          </a:p>
        </p:txBody>
      </p:sp>
      <p:sp>
        <p:nvSpPr>
          <p:cNvPr id="155" name="Google Shape;155;p2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Advantages:</a:t>
            </a:r>
            <a:endParaRPr/>
          </a:p>
          <a:p>
            <a:pPr marL="457200" lvl="0" indent="-317500" algn="l" rtl="0">
              <a:spcBef>
                <a:spcPts val="1600"/>
              </a:spcBef>
              <a:spcAft>
                <a:spcPts val="0"/>
              </a:spcAft>
              <a:buSzPts val="1400"/>
              <a:buChar char="●"/>
            </a:pPr>
            <a:r>
              <a:rPr lang="en"/>
              <a:t>Receiving accreditation proves the facility provides quality care for its patients.</a:t>
            </a:r>
            <a:endParaRPr/>
          </a:p>
          <a:p>
            <a:pPr marL="457200" lvl="0" indent="-317500" algn="l" rtl="0">
              <a:spcBef>
                <a:spcPts val="0"/>
              </a:spcBef>
              <a:spcAft>
                <a:spcPts val="0"/>
              </a:spcAft>
              <a:buSzPts val="1400"/>
              <a:buChar char="●"/>
            </a:pPr>
            <a:r>
              <a:rPr lang="en"/>
              <a:t>Feedback is provided to the facility in order to continue achieving excellent care.</a:t>
            </a:r>
            <a:endParaRPr/>
          </a:p>
          <a:p>
            <a:pPr marL="457200" lvl="0" indent="-317500" algn="l" rtl="0">
              <a:spcBef>
                <a:spcPts val="0"/>
              </a:spcBef>
              <a:spcAft>
                <a:spcPts val="0"/>
              </a:spcAft>
              <a:buSzPts val="1400"/>
              <a:buChar char="●"/>
            </a:pPr>
            <a:r>
              <a:rPr lang="en"/>
              <a:t>Public information is published to update on care given and to keep the public informed.</a:t>
            </a:r>
            <a:endParaRPr/>
          </a:p>
          <a:p>
            <a:pPr marL="457200" lvl="0" indent="-317500" algn="l" rtl="0">
              <a:spcBef>
                <a:spcPts val="0"/>
              </a:spcBef>
              <a:spcAft>
                <a:spcPts val="0"/>
              </a:spcAft>
              <a:buSzPts val="1400"/>
              <a:buChar char="●"/>
            </a:pPr>
            <a:r>
              <a:rPr lang="en"/>
              <a:t>Thorough surveys ensure accreditation is accurate.</a:t>
            </a:r>
            <a:endParaRPr/>
          </a:p>
          <a:p>
            <a:pPr marL="457200" lvl="0" indent="-317500" algn="l" rtl="0">
              <a:spcBef>
                <a:spcPts val="0"/>
              </a:spcBef>
              <a:spcAft>
                <a:spcPts val="0"/>
              </a:spcAft>
              <a:buSzPts val="1400"/>
              <a:buChar char="●"/>
            </a:pPr>
            <a:r>
              <a:rPr lang="en"/>
              <a:t>Standards change as further advancements are made in the medical fields to ensure facilities remain up-to-date.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Current Issues Arising...</a:t>
            </a:r>
            <a:endParaRPr/>
          </a:p>
        </p:txBody>
      </p:sp>
      <p:sp>
        <p:nvSpPr>
          <p:cNvPr id="161" name="Google Shape;161;p28"/>
          <p:cNvSpPr txBox="1">
            <a:spLocks noGrp="1"/>
          </p:cNvSpPr>
          <p:nvPr>
            <p:ph type="body" idx="1"/>
          </p:nvPr>
        </p:nvSpPr>
        <p:spPr>
          <a:xfrm>
            <a:off x="311700" y="1152475"/>
            <a:ext cx="8520600" cy="3788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Due to the expanding field of medicine and techknowledge, the Joint Commission works endlessly to accommodate to new information. How the Joint Commision deals with this is by reviewing and revising standards set in place to better assess facilities. </a:t>
            </a:r>
            <a:endParaRPr/>
          </a:p>
          <a:p>
            <a:pPr marL="457200" lvl="0" indent="-342900" algn="l" rtl="0">
              <a:spcBef>
                <a:spcPts val="0"/>
              </a:spcBef>
              <a:spcAft>
                <a:spcPts val="0"/>
              </a:spcAft>
              <a:buSzPts val="1800"/>
              <a:buChar char="●"/>
            </a:pPr>
            <a:r>
              <a:rPr lang="en"/>
              <a:t>Other than a number of medical professionals having outward feelings toward healthcare accreditation, there have been no major issues which need to be dealt with. </a:t>
            </a:r>
            <a:endParaRPr/>
          </a:p>
          <a:p>
            <a:pPr marL="457200" lvl="0" indent="-342900" algn="l" rtl="0">
              <a:spcBef>
                <a:spcPts val="0"/>
              </a:spcBef>
              <a:spcAft>
                <a:spcPts val="0"/>
              </a:spcAft>
              <a:buSzPts val="1800"/>
              <a:buChar char="●"/>
            </a:pPr>
            <a:r>
              <a:rPr lang="en"/>
              <a:t>The Joint Commission also helps ease the burden of continuous monitoring and accreditation by providing web links to lead facilities down the right path. Each facility has three years before another survey must be performed. (Joint Commision, 2020)</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Conclusion </a:t>
            </a:r>
            <a:endParaRPr/>
          </a:p>
        </p:txBody>
      </p:sp>
      <p:sp>
        <p:nvSpPr>
          <p:cNvPr id="167" name="Google Shape;167;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Accreditation gives hospitals and healthcare organizations the opportunity to reveal their ability to give quality and  patient-centered care. Accredited organizations show high performance for quality and emphasizes the importance of patient safety (The Joint Commission, 2020).</a:t>
            </a:r>
            <a:endParaRPr/>
          </a:p>
          <a:p>
            <a:pPr marL="457200" lvl="0" indent="-342900" algn="l" rtl="0">
              <a:spcBef>
                <a:spcPts val="0"/>
              </a:spcBef>
              <a:spcAft>
                <a:spcPts val="0"/>
              </a:spcAft>
              <a:buSzPts val="1800"/>
              <a:buChar char="●"/>
            </a:pPr>
            <a:r>
              <a:rPr lang="en"/>
              <a:t>Accreditation shows a commitment to following standards that improve care, improves risk reduction, increases community confidence, and ensures better patient safety (The Joint Commission, 2020).</a:t>
            </a:r>
            <a:endParaRPr/>
          </a:p>
          <a:p>
            <a:pPr marL="457200" lvl="0" indent="-342900" algn="l" rtl="0">
              <a:spcBef>
                <a:spcPts val="0"/>
              </a:spcBef>
              <a:spcAft>
                <a:spcPts val="0"/>
              </a:spcAft>
              <a:buSzPts val="1800"/>
              <a:buChar char="●"/>
            </a:pPr>
            <a:r>
              <a:rPr lang="en"/>
              <a:t>Although we only mentioned a few, there are many accreditation agencies that are available for organizations to research and use when in the accreditation process (Viswanathan, HN &amp; Salmon JW, 2000).</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0"/>
          <p:cNvSpPr txBox="1">
            <a:spLocks noGrp="1"/>
          </p:cNvSpPr>
          <p:nvPr>
            <p:ph type="title"/>
          </p:nvPr>
        </p:nvSpPr>
        <p:spPr>
          <a:xfrm>
            <a:off x="311700" y="574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References: </a:t>
            </a:r>
            <a:endParaRPr/>
          </a:p>
        </p:txBody>
      </p:sp>
      <p:sp>
        <p:nvSpPr>
          <p:cNvPr id="173" name="Google Shape;173;p30"/>
          <p:cNvSpPr txBox="1">
            <a:spLocks noGrp="1"/>
          </p:cNvSpPr>
          <p:nvPr>
            <p:ph type="body" idx="1"/>
          </p:nvPr>
        </p:nvSpPr>
        <p:spPr>
          <a:xfrm>
            <a:off x="311700" y="357250"/>
            <a:ext cx="8715900" cy="4614900"/>
          </a:xfrm>
          <a:prstGeom prst="rect">
            <a:avLst/>
          </a:prstGeom>
        </p:spPr>
        <p:txBody>
          <a:bodyPr spcFirstLastPara="1" wrap="square" lIns="91425" tIns="91425" rIns="91425" bIns="91425" anchor="t" anchorCtr="0">
            <a:noAutofit/>
          </a:bodyPr>
          <a:lstStyle/>
          <a:p>
            <a:pPr marL="139700" lvl="0" indent="-457200" algn="l" rtl="0">
              <a:spcBef>
                <a:spcPts val="1200"/>
              </a:spcBef>
              <a:spcAft>
                <a:spcPts val="0"/>
              </a:spcAft>
              <a:buClr>
                <a:srgbClr val="CCCCCC"/>
              </a:buClr>
              <a:buSzPts val="1400"/>
              <a:buNone/>
            </a:pPr>
            <a:r>
              <a:rPr lang="en" sz="1400" dirty="0">
                <a:solidFill>
                  <a:srgbClr val="CCCCCC"/>
                </a:solidFill>
                <a:latin typeface="Times New Roman"/>
                <a:ea typeface="Times New Roman"/>
                <a:cs typeface="Times New Roman"/>
                <a:sym typeface="Times New Roman"/>
              </a:rPr>
              <a:t>Alkhenizan, A., &amp; Shaw, C. (2011). Impact of accreditation on the quality of healthcare services: a systematic review of the literature. </a:t>
            </a:r>
            <a:r>
              <a:rPr lang="en" sz="1400" i="1" dirty="0">
                <a:solidFill>
                  <a:srgbClr val="CCCCCC"/>
                </a:solidFill>
                <a:latin typeface="Times New Roman"/>
                <a:ea typeface="Times New Roman"/>
                <a:cs typeface="Times New Roman"/>
                <a:sym typeface="Times New Roman"/>
              </a:rPr>
              <a:t>Annals of Saudi medicine</a:t>
            </a:r>
            <a:r>
              <a:rPr lang="en" sz="1400" dirty="0">
                <a:solidFill>
                  <a:srgbClr val="CCCCCC"/>
                </a:solidFill>
                <a:latin typeface="Times New Roman"/>
                <a:ea typeface="Times New Roman"/>
                <a:cs typeface="Times New Roman"/>
                <a:sym typeface="Times New Roman"/>
              </a:rPr>
              <a:t>, </a:t>
            </a:r>
            <a:r>
              <a:rPr lang="en" sz="1400" i="1" dirty="0">
                <a:solidFill>
                  <a:srgbClr val="CCCCCC"/>
                </a:solidFill>
                <a:latin typeface="Times New Roman"/>
                <a:ea typeface="Times New Roman"/>
                <a:cs typeface="Times New Roman"/>
                <a:sym typeface="Times New Roman"/>
              </a:rPr>
              <a:t>31</a:t>
            </a:r>
            <a:r>
              <a:rPr lang="en" sz="1400" dirty="0">
                <a:solidFill>
                  <a:srgbClr val="CCCCCC"/>
                </a:solidFill>
                <a:latin typeface="Times New Roman"/>
                <a:ea typeface="Times New Roman"/>
                <a:cs typeface="Times New Roman"/>
                <a:sym typeface="Times New Roman"/>
              </a:rPr>
              <a:t>(4), 407–416.</a:t>
            </a:r>
            <a:r>
              <a:rPr lang="en" sz="1400" dirty="0">
                <a:solidFill>
                  <a:schemeClr val="accent5"/>
                </a:solidFill>
                <a:latin typeface="Times New Roman"/>
                <a:ea typeface="Times New Roman"/>
                <a:cs typeface="Times New Roman"/>
                <a:sym typeface="Times New Roman"/>
              </a:rPr>
              <a:t> </a:t>
            </a:r>
            <a:r>
              <a:rPr lang="en" sz="1400" u="sng" dirty="0">
                <a:solidFill>
                  <a:schemeClr val="accent5"/>
                </a:solidFill>
                <a:latin typeface="Times New Roman"/>
                <a:ea typeface="Times New Roman"/>
                <a:cs typeface="Times New Roman"/>
                <a:sym typeface="Times New Roman"/>
                <a:hlinkClick r:id="rId3"/>
              </a:rPr>
              <a:t>https://doi.org/10.4103/0256-4947.83204</a:t>
            </a:r>
            <a:r>
              <a:rPr lang="en" sz="1400" dirty="0">
                <a:solidFill>
                  <a:schemeClr val="accent5"/>
                </a:solidFill>
                <a:latin typeface="Times New Roman"/>
                <a:ea typeface="Times New Roman"/>
                <a:cs typeface="Times New Roman"/>
                <a:sym typeface="Times New Roman"/>
              </a:rPr>
              <a:t> </a:t>
            </a:r>
            <a:endParaRPr lang="en-US" sz="1400" dirty="0">
              <a:solidFill>
                <a:schemeClr val="accent5"/>
              </a:solidFill>
              <a:latin typeface="Times New Roman"/>
              <a:ea typeface="Times New Roman"/>
              <a:cs typeface="Times New Roman"/>
              <a:sym typeface="Times New Roman"/>
            </a:endParaRPr>
          </a:p>
          <a:p>
            <a:pPr marL="139700" lvl="0" indent="-457200" algn="l" rtl="0">
              <a:spcBef>
                <a:spcPts val="0"/>
              </a:spcBef>
              <a:spcAft>
                <a:spcPts val="0"/>
              </a:spcAft>
              <a:buSzPts val="1400"/>
              <a:buNone/>
            </a:pPr>
            <a:r>
              <a:rPr lang="en-US" sz="1400" dirty="0">
                <a:solidFill>
                  <a:srgbClr val="CCCCCC"/>
                </a:solidFill>
                <a:latin typeface="Times New Roman"/>
                <a:ea typeface="Times New Roman"/>
                <a:cs typeface="Times New Roman"/>
                <a:sym typeface="Times New Roman"/>
              </a:rPr>
              <a:t>Accreditation Association for Ambulatory Health Care . (2020). </a:t>
            </a:r>
            <a:r>
              <a:rPr lang="en-US" sz="1400" i="1" dirty="0">
                <a:solidFill>
                  <a:srgbClr val="CCCCCC"/>
                </a:solidFill>
                <a:latin typeface="Times New Roman"/>
                <a:ea typeface="Times New Roman"/>
                <a:cs typeface="Times New Roman"/>
                <a:sym typeface="Times New Roman"/>
              </a:rPr>
              <a:t>Accreditation </a:t>
            </a:r>
            <a:r>
              <a:rPr lang="en-US" sz="1400" dirty="0">
                <a:solidFill>
                  <a:srgbClr val="CCCCCC"/>
                </a:solidFill>
                <a:latin typeface="Times New Roman"/>
                <a:ea typeface="Times New Roman"/>
                <a:cs typeface="Times New Roman"/>
                <a:sym typeface="Times New Roman"/>
              </a:rPr>
              <a:t>. Retrieved from </a:t>
            </a:r>
            <a:r>
              <a:rPr lang="en-US" sz="1400" u="sng" dirty="0">
                <a:solidFill>
                  <a:schemeClr val="accent5"/>
                </a:solidFill>
                <a:latin typeface="Times New Roman"/>
                <a:ea typeface="Times New Roman"/>
                <a:cs typeface="Times New Roman"/>
                <a:sym typeface="Times New Roman"/>
                <a:hlinkClick r:id="rId4"/>
              </a:rPr>
              <a:t>https://www.aaahc.org/accreditation/</a:t>
            </a:r>
            <a:r>
              <a:rPr lang="en-US" sz="1400" dirty="0">
                <a:solidFill>
                  <a:srgbClr val="CCCCCC"/>
                </a:solidFill>
                <a:latin typeface="Times New Roman"/>
                <a:ea typeface="Times New Roman"/>
                <a:cs typeface="Times New Roman"/>
                <a:sym typeface="Times New Roman"/>
              </a:rPr>
              <a:t> </a:t>
            </a:r>
          </a:p>
          <a:p>
            <a:pPr marL="139700" lvl="0" indent="-457200" algn="l" rtl="0">
              <a:spcBef>
                <a:spcPts val="0"/>
              </a:spcBef>
              <a:spcAft>
                <a:spcPts val="0"/>
              </a:spcAft>
              <a:buClr>
                <a:srgbClr val="CCCCCC"/>
              </a:buClr>
              <a:buSzPts val="1400"/>
              <a:buNone/>
            </a:pPr>
            <a:r>
              <a:rPr lang="en" sz="1400" dirty="0">
                <a:solidFill>
                  <a:srgbClr val="D9D9D9"/>
                </a:solidFill>
                <a:latin typeface="Times New Roman"/>
                <a:ea typeface="Times New Roman"/>
                <a:cs typeface="Times New Roman"/>
                <a:sym typeface="Times New Roman"/>
              </a:rPr>
              <a:t>Accreditation Commission for Health Care . (n.d.). </a:t>
            </a:r>
            <a:r>
              <a:rPr lang="en" sz="1400" i="1" dirty="0">
                <a:solidFill>
                  <a:srgbClr val="D9D9D9"/>
                </a:solidFill>
                <a:latin typeface="Times New Roman"/>
                <a:ea typeface="Times New Roman"/>
                <a:cs typeface="Times New Roman"/>
                <a:sym typeface="Times New Roman"/>
              </a:rPr>
              <a:t>About Accreditation</a:t>
            </a:r>
            <a:r>
              <a:rPr lang="en" sz="1400" dirty="0">
                <a:solidFill>
                  <a:srgbClr val="D9D9D9"/>
                </a:solidFill>
                <a:latin typeface="Times New Roman"/>
                <a:ea typeface="Times New Roman"/>
                <a:cs typeface="Times New Roman"/>
                <a:sym typeface="Times New Roman"/>
              </a:rPr>
              <a:t>. Retrieved from </a:t>
            </a:r>
            <a:r>
              <a:rPr lang="en" sz="1400" u="sng" dirty="0">
                <a:solidFill>
                  <a:schemeClr val="accent5"/>
                </a:solidFill>
                <a:latin typeface="Times New Roman"/>
                <a:ea typeface="Times New Roman"/>
                <a:cs typeface="Times New Roman"/>
                <a:sym typeface="Times New Roman"/>
                <a:hlinkClick r:id="rId5"/>
              </a:rPr>
              <a:t>https://www.achc.org/about-accreditation.html</a:t>
            </a:r>
            <a:r>
              <a:rPr lang="en" sz="1400" dirty="0">
                <a:solidFill>
                  <a:srgbClr val="D9D9D9"/>
                </a:solidFill>
                <a:latin typeface="Times New Roman"/>
                <a:ea typeface="Times New Roman"/>
                <a:cs typeface="Times New Roman"/>
                <a:sym typeface="Times New Roman"/>
              </a:rPr>
              <a:t> </a:t>
            </a:r>
            <a:endParaRPr sz="1400" dirty="0">
              <a:solidFill>
                <a:srgbClr val="D9D9D9"/>
              </a:solidFill>
              <a:latin typeface="Times New Roman"/>
              <a:ea typeface="Times New Roman"/>
              <a:cs typeface="Times New Roman"/>
              <a:sym typeface="Times New Roman"/>
            </a:endParaRPr>
          </a:p>
          <a:p>
            <a:pPr marL="139700" lvl="0" indent="-457200" algn="l" rtl="0">
              <a:spcBef>
                <a:spcPts val="0"/>
              </a:spcBef>
              <a:spcAft>
                <a:spcPts val="0"/>
              </a:spcAft>
              <a:buClr>
                <a:srgbClr val="D9D9D9"/>
              </a:buClr>
              <a:buSzPts val="1400"/>
              <a:buNone/>
            </a:pPr>
            <a:r>
              <a:rPr lang="en" sz="1400" dirty="0">
                <a:solidFill>
                  <a:srgbClr val="CCCCCC"/>
                </a:solidFill>
                <a:latin typeface="Times New Roman"/>
                <a:ea typeface="Times New Roman"/>
                <a:cs typeface="Times New Roman"/>
                <a:sym typeface="Times New Roman"/>
              </a:rPr>
              <a:t>American Medical Association. (2020). </a:t>
            </a:r>
            <a:r>
              <a:rPr lang="en" sz="1400" i="1" dirty="0">
                <a:solidFill>
                  <a:srgbClr val="CCCCCC"/>
                </a:solidFill>
                <a:latin typeface="Times New Roman"/>
                <a:ea typeface="Times New Roman"/>
                <a:cs typeface="Times New Roman"/>
                <a:sym typeface="Times New Roman"/>
              </a:rPr>
              <a:t>Accreditation</a:t>
            </a:r>
            <a:r>
              <a:rPr lang="en" sz="1400" dirty="0">
                <a:solidFill>
                  <a:srgbClr val="CCCCCC"/>
                </a:solidFill>
                <a:latin typeface="Times New Roman"/>
                <a:ea typeface="Times New Roman"/>
                <a:cs typeface="Times New Roman"/>
                <a:sym typeface="Times New Roman"/>
              </a:rPr>
              <a:t>. Retrieved from </a:t>
            </a:r>
            <a:r>
              <a:rPr lang="en" sz="1400" u="sng" dirty="0">
                <a:solidFill>
                  <a:schemeClr val="accent5"/>
                </a:solidFill>
                <a:latin typeface="Times New Roman"/>
                <a:ea typeface="Times New Roman"/>
                <a:cs typeface="Times New Roman"/>
                <a:sym typeface="Times New Roman"/>
                <a:hlinkClick r:id="rId6"/>
              </a:rPr>
              <a:t>https://www.ama-assn.org/delivering-care/ethics/accreditation</a:t>
            </a:r>
            <a:r>
              <a:rPr lang="en" sz="1400" dirty="0">
                <a:solidFill>
                  <a:srgbClr val="CCCCCC"/>
                </a:solidFill>
                <a:latin typeface="Times New Roman"/>
                <a:ea typeface="Times New Roman"/>
                <a:cs typeface="Times New Roman"/>
                <a:sym typeface="Times New Roman"/>
              </a:rPr>
              <a:t> </a:t>
            </a:r>
            <a:endParaRPr sz="1400" dirty="0">
              <a:solidFill>
                <a:srgbClr val="CCCCCC"/>
              </a:solidFill>
              <a:latin typeface="Times New Roman"/>
              <a:ea typeface="Times New Roman"/>
              <a:cs typeface="Times New Roman"/>
              <a:sym typeface="Times New Roman"/>
            </a:endParaRPr>
          </a:p>
          <a:p>
            <a:pPr marL="139700" lvl="0" indent="-457200" algn="l" rtl="0">
              <a:spcBef>
                <a:spcPts val="0"/>
              </a:spcBef>
              <a:spcAft>
                <a:spcPts val="0"/>
              </a:spcAft>
              <a:buClr>
                <a:srgbClr val="CCCCCC"/>
              </a:buClr>
              <a:buSzPts val="1400"/>
              <a:buNone/>
            </a:pPr>
            <a:r>
              <a:rPr lang="en" sz="1400" dirty="0">
                <a:solidFill>
                  <a:srgbClr val="CCCCCC"/>
                </a:solidFill>
                <a:latin typeface="Times New Roman"/>
                <a:ea typeface="Times New Roman"/>
                <a:cs typeface="Times New Roman"/>
                <a:sym typeface="Times New Roman"/>
              </a:rPr>
              <a:t>National Committee for Quality Assurance . (2020). </a:t>
            </a:r>
            <a:r>
              <a:rPr lang="en" sz="1400" i="1" dirty="0">
                <a:solidFill>
                  <a:srgbClr val="CCCCCC"/>
                </a:solidFill>
                <a:latin typeface="Times New Roman"/>
                <a:ea typeface="Times New Roman"/>
                <a:cs typeface="Times New Roman"/>
                <a:sym typeface="Times New Roman"/>
              </a:rPr>
              <a:t>Health Plan Accreditation</a:t>
            </a:r>
            <a:r>
              <a:rPr lang="en" sz="1400" dirty="0">
                <a:solidFill>
                  <a:srgbClr val="CCCCCC"/>
                </a:solidFill>
                <a:latin typeface="Times New Roman"/>
                <a:ea typeface="Times New Roman"/>
                <a:cs typeface="Times New Roman"/>
                <a:sym typeface="Times New Roman"/>
              </a:rPr>
              <a:t>. Retrieved from </a:t>
            </a:r>
            <a:r>
              <a:rPr lang="en" sz="1400" u="sng" dirty="0">
                <a:solidFill>
                  <a:schemeClr val="accent5"/>
                </a:solidFill>
                <a:latin typeface="Times New Roman"/>
                <a:ea typeface="Times New Roman"/>
                <a:cs typeface="Times New Roman"/>
                <a:sym typeface="Times New Roman"/>
                <a:hlinkClick r:id="rId7"/>
              </a:rPr>
              <a:t>https://www.ncqa.org/programs/health-plans/health-plan-accreditation-hpa/</a:t>
            </a:r>
            <a:r>
              <a:rPr lang="en" sz="1400" dirty="0">
                <a:solidFill>
                  <a:srgbClr val="CCCCCC"/>
                </a:solidFill>
                <a:latin typeface="Times New Roman"/>
                <a:ea typeface="Times New Roman"/>
                <a:cs typeface="Times New Roman"/>
                <a:sym typeface="Times New Roman"/>
              </a:rPr>
              <a:t> </a:t>
            </a:r>
            <a:endParaRPr sz="1400" dirty="0">
              <a:solidFill>
                <a:srgbClr val="CCCCCC"/>
              </a:solidFill>
              <a:latin typeface="Times New Roman"/>
              <a:ea typeface="Times New Roman"/>
              <a:cs typeface="Times New Roman"/>
              <a:sym typeface="Times New Roman"/>
            </a:endParaRPr>
          </a:p>
          <a:p>
            <a:pPr marL="139700" lvl="0" indent="-457200" algn="l" rtl="0">
              <a:spcBef>
                <a:spcPts val="0"/>
              </a:spcBef>
              <a:spcAft>
                <a:spcPts val="0"/>
              </a:spcAft>
              <a:buClr>
                <a:srgbClr val="CCCCCC"/>
              </a:buClr>
              <a:buSzPts val="1400"/>
              <a:buNone/>
            </a:pPr>
            <a:r>
              <a:rPr lang="en" sz="1400" dirty="0">
                <a:solidFill>
                  <a:srgbClr val="CCCCCC"/>
                </a:solidFill>
                <a:latin typeface="Times New Roman"/>
                <a:ea typeface="Times New Roman"/>
                <a:cs typeface="Times New Roman"/>
                <a:sym typeface="Times New Roman"/>
              </a:rPr>
              <a:t>The Joint Commission. (2020). </a:t>
            </a:r>
            <a:r>
              <a:rPr lang="en" sz="1400" i="1" dirty="0">
                <a:solidFill>
                  <a:srgbClr val="CCCCCC"/>
                </a:solidFill>
                <a:latin typeface="Times New Roman"/>
                <a:ea typeface="Times New Roman"/>
                <a:cs typeface="Times New Roman"/>
                <a:sym typeface="Times New Roman"/>
              </a:rPr>
              <a:t>Accreditation and Certification</a:t>
            </a:r>
            <a:r>
              <a:rPr lang="en" sz="1400" dirty="0">
                <a:solidFill>
                  <a:srgbClr val="CCCCCC"/>
                </a:solidFill>
                <a:latin typeface="Times New Roman"/>
                <a:ea typeface="Times New Roman"/>
                <a:cs typeface="Times New Roman"/>
                <a:sym typeface="Times New Roman"/>
              </a:rPr>
              <a:t>. Retrieved from </a:t>
            </a:r>
            <a:r>
              <a:rPr lang="en" sz="1400" u="sng" dirty="0">
                <a:solidFill>
                  <a:schemeClr val="accent5"/>
                </a:solidFill>
                <a:latin typeface="Times New Roman"/>
                <a:ea typeface="Times New Roman"/>
                <a:cs typeface="Times New Roman"/>
                <a:sym typeface="Times New Roman"/>
                <a:hlinkClick r:id="rId8"/>
              </a:rPr>
              <a:t>https://www.jointcommission.org/accreditation-and-certification/</a:t>
            </a:r>
            <a:r>
              <a:rPr lang="en" sz="1400" dirty="0">
                <a:solidFill>
                  <a:srgbClr val="CCCCCC"/>
                </a:solidFill>
                <a:latin typeface="Times New Roman"/>
                <a:ea typeface="Times New Roman"/>
                <a:cs typeface="Times New Roman"/>
                <a:sym typeface="Times New Roman"/>
              </a:rPr>
              <a:t> </a:t>
            </a:r>
            <a:endParaRPr sz="1400" dirty="0">
              <a:solidFill>
                <a:srgbClr val="CCCCCC"/>
              </a:solidFill>
              <a:latin typeface="Times New Roman"/>
              <a:ea typeface="Times New Roman"/>
              <a:cs typeface="Times New Roman"/>
              <a:sym typeface="Times New Roman"/>
            </a:endParaRPr>
          </a:p>
          <a:p>
            <a:pPr marL="139700" lvl="0" indent="-457200" algn="l" rtl="0">
              <a:spcBef>
                <a:spcPts val="0"/>
              </a:spcBef>
              <a:spcAft>
                <a:spcPts val="0"/>
              </a:spcAft>
              <a:buClr>
                <a:srgbClr val="CCCCCC"/>
              </a:buClr>
              <a:buSzPts val="1400"/>
              <a:buNone/>
            </a:pPr>
            <a:r>
              <a:rPr lang="en" sz="1400" dirty="0">
                <a:solidFill>
                  <a:srgbClr val="CCCCCC"/>
                </a:solidFill>
                <a:latin typeface="Times New Roman"/>
                <a:ea typeface="Times New Roman"/>
                <a:cs typeface="Times New Roman"/>
                <a:sym typeface="Times New Roman"/>
              </a:rPr>
              <a:t>Utilization Review Accreditation Commission . (2020). </a:t>
            </a:r>
            <a:r>
              <a:rPr lang="en" sz="1400" i="1" dirty="0">
                <a:solidFill>
                  <a:srgbClr val="CCCCCC"/>
                </a:solidFill>
                <a:latin typeface="Times New Roman"/>
                <a:ea typeface="Times New Roman"/>
                <a:cs typeface="Times New Roman"/>
                <a:sym typeface="Times New Roman"/>
              </a:rPr>
              <a:t>Transforming Health Care Accreditation's Gold Standard</a:t>
            </a:r>
            <a:r>
              <a:rPr lang="en" sz="1400" dirty="0">
                <a:solidFill>
                  <a:srgbClr val="CCCCCC"/>
                </a:solidFill>
                <a:latin typeface="Times New Roman"/>
                <a:ea typeface="Times New Roman"/>
                <a:cs typeface="Times New Roman"/>
                <a:sym typeface="Times New Roman"/>
              </a:rPr>
              <a:t>. Retrieved from </a:t>
            </a:r>
            <a:r>
              <a:rPr lang="en" sz="1400" u="sng" dirty="0">
                <a:solidFill>
                  <a:schemeClr val="accent5"/>
                </a:solidFill>
                <a:latin typeface="Times New Roman"/>
                <a:ea typeface="Times New Roman"/>
                <a:cs typeface="Times New Roman"/>
                <a:sym typeface="Times New Roman"/>
                <a:hlinkClick r:id="rId9"/>
              </a:rPr>
              <a:t>https://www.urac.org/</a:t>
            </a:r>
            <a:r>
              <a:rPr lang="en" sz="1400" dirty="0">
                <a:solidFill>
                  <a:srgbClr val="CCCCCC"/>
                </a:solidFill>
                <a:latin typeface="Times New Roman"/>
                <a:ea typeface="Times New Roman"/>
                <a:cs typeface="Times New Roman"/>
                <a:sym typeface="Times New Roman"/>
              </a:rPr>
              <a:t> </a:t>
            </a:r>
            <a:endParaRPr sz="1400" dirty="0">
              <a:solidFill>
                <a:srgbClr val="CCCCCC"/>
              </a:solidFill>
              <a:latin typeface="Times New Roman"/>
              <a:ea typeface="Times New Roman"/>
              <a:cs typeface="Times New Roman"/>
              <a:sym typeface="Times New Roman"/>
            </a:endParaRPr>
          </a:p>
          <a:p>
            <a:pPr marL="139700" lvl="0" indent="-457200" algn="l" rtl="0">
              <a:spcBef>
                <a:spcPts val="0"/>
              </a:spcBef>
              <a:spcAft>
                <a:spcPts val="0"/>
              </a:spcAft>
              <a:buClr>
                <a:srgbClr val="CCCCCC"/>
              </a:buClr>
              <a:buSzPts val="1400"/>
              <a:buNone/>
            </a:pPr>
            <a:r>
              <a:rPr lang="en" sz="1400" dirty="0">
                <a:latin typeface="Times New Roman"/>
                <a:ea typeface="Times New Roman"/>
                <a:cs typeface="Times New Roman"/>
                <a:sym typeface="Times New Roman"/>
              </a:rPr>
              <a:t>Viswanathan, HN &amp; Salmon JW. (2000, October). Accrediting organizations and quality improvement. </a:t>
            </a:r>
            <a:r>
              <a:rPr lang="en" sz="1400" i="1" dirty="0">
                <a:latin typeface="Times New Roman"/>
                <a:ea typeface="Times New Roman"/>
                <a:cs typeface="Times New Roman"/>
                <a:sym typeface="Times New Roman"/>
              </a:rPr>
              <a:t>The American journal of managed care, 6</a:t>
            </a:r>
            <a:r>
              <a:rPr lang="en" sz="1400" dirty="0">
                <a:latin typeface="Times New Roman"/>
                <a:ea typeface="Times New Roman"/>
                <a:cs typeface="Times New Roman"/>
                <a:sym typeface="Times New Roman"/>
              </a:rPr>
              <a:t>(10). Retrieved from </a:t>
            </a:r>
            <a:r>
              <a:rPr lang="en" sz="1400" u="sng" dirty="0">
                <a:solidFill>
                  <a:schemeClr val="accent5"/>
                </a:solidFill>
                <a:latin typeface="Times New Roman"/>
                <a:ea typeface="Times New Roman"/>
                <a:cs typeface="Times New Roman"/>
                <a:sym typeface="Times New Roman"/>
                <a:hlinkClick r:id="rId10"/>
              </a:rPr>
              <a:t>https://www.ncbi.nlm.nih.gov/pubmed/11184667</a:t>
            </a:r>
            <a:r>
              <a:rPr lang="en" sz="1400" dirty="0">
                <a:latin typeface="Times New Roman"/>
                <a:ea typeface="Times New Roman"/>
                <a:cs typeface="Times New Roman"/>
                <a:sym typeface="Times New Roman"/>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Introduction</a:t>
            </a:r>
            <a:endParaRPr/>
          </a:p>
        </p:txBody>
      </p:sp>
      <p:sp>
        <p:nvSpPr>
          <p:cNvPr id="71" name="Google Shape;7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Accreditation Commission for health care describes accreditation as “a process of review that allows healthcare organizations to demonstrate their ability to meet regulatory requirements and standards established by a recognized accreditation organization” (Accreditation Commission for Health Care , n.d.).</a:t>
            </a:r>
            <a:endParaRPr/>
          </a:p>
          <a:p>
            <a:pPr marL="457200" lvl="0" indent="-342900" algn="l" rtl="0">
              <a:spcBef>
                <a:spcPts val="0"/>
              </a:spcBef>
              <a:spcAft>
                <a:spcPts val="0"/>
              </a:spcAft>
              <a:buSzPts val="1800"/>
              <a:buChar char="●"/>
            </a:pPr>
            <a:r>
              <a:rPr lang="en"/>
              <a:t>Accreditation emphasizes an organization's dedication and commitment to meet specific guidelines that ensure a high level of performance and patient centered care (Accreditation Commission for Health Care , n.d.). </a:t>
            </a:r>
            <a:endParaRPr/>
          </a:p>
          <a:p>
            <a:pPr marL="0" lvl="0" indent="0" algn="l" rtl="0">
              <a:spcBef>
                <a:spcPts val="1600"/>
              </a:spcBef>
              <a:spcAft>
                <a:spcPts val="0"/>
              </a:spcAft>
              <a:buNone/>
            </a:pPr>
            <a:endParaRPr/>
          </a:p>
          <a:p>
            <a:pPr marL="0" lvl="0" indent="0" algn="l" rtl="0">
              <a:spcBef>
                <a:spcPts val="1600"/>
              </a:spcBef>
              <a:spcAft>
                <a:spcPts val="0"/>
              </a:spcAft>
              <a:buNone/>
            </a:pPr>
            <a:r>
              <a:rPr lang="en"/>
              <a:t>(Accreditation Commission for Health Care , n.d.). </a:t>
            </a: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get accredited? </a:t>
            </a:r>
            <a:endParaRPr/>
          </a:p>
          <a:p>
            <a:pPr marL="0" lvl="0" indent="0" algn="l" rtl="0">
              <a:spcBef>
                <a:spcPts val="0"/>
              </a:spcBef>
              <a:spcAft>
                <a:spcPts val="0"/>
              </a:spcAft>
              <a:buNone/>
            </a:pPr>
            <a:endParaRPr/>
          </a:p>
        </p:txBody>
      </p:sp>
      <p:sp>
        <p:nvSpPr>
          <p:cNvPr id="77" name="Google Shape;77;p15"/>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Demonstrates a strong commitment to high quality care (Accreditation Commission for Health Care , n.d.).</a:t>
            </a:r>
            <a:endParaRPr/>
          </a:p>
          <a:p>
            <a:pPr marL="457200" lvl="0" indent="-342900" algn="l" rtl="0">
              <a:spcBef>
                <a:spcPts val="0"/>
              </a:spcBef>
              <a:spcAft>
                <a:spcPts val="0"/>
              </a:spcAft>
              <a:buSzPts val="1800"/>
              <a:buChar char="●"/>
            </a:pPr>
            <a:r>
              <a:rPr lang="en"/>
              <a:t>Differentiates your health care organization from others to show your commitment to patient safety and care </a:t>
            </a:r>
            <a:endParaRPr/>
          </a:p>
          <a:p>
            <a:pPr marL="457200" lvl="0" indent="-342900" algn="l" rtl="0">
              <a:spcBef>
                <a:spcPts val="0"/>
              </a:spcBef>
              <a:spcAft>
                <a:spcPts val="0"/>
              </a:spcAft>
              <a:buSzPts val="1800"/>
              <a:buChar char="●"/>
            </a:pPr>
            <a:r>
              <a:rPr lang="en"/>
              <a:t>Provides for improvement. Organizations strive to remain compliant in providing care and regulating costs (Accreditation Commission for Health Care , n.d.).</a:t>
            </a:r>
            <a:endParaRPr/>
          </a:p>
          <a:p>
            <a:pPr marL="457200" lvl="0" indent="-342900" algn="l" rtl="0">
              <a:spcBef>
                <a:spcPts val="0"/>
              </a:spcBef>
              <a:spcAft>
                <a:spcPts val="0"/>
              </a:spcAft>
              <a:buSzPts val="1800"/>
              <a:buChar char="●"/>
            </a:pPr>
            <a:r>
              <a:rPr lang="en"/>
              <a:t>Helps to organize and strengthen patient safety efforts (The Joint Commission, 2020).</a:t>
            </a:r>
            <a:endParaRPr/>
          </a:p>
          <a:p>
            <a:pPr marL="457200" lvl="0" indent="-342900" algn="l" rtl="0">
              <a:spcBef>
                <a:spcPts val="0"/>
              </a:spcBef>
              <a:spcAft>
                <a:spcPts val="0"/>
              </a:spcAft>
              <a:buSzPts val="1800"/>
              <a:buChar char="●"/>
            </a:pPr>
            <a:r>
              <a:rPr lang="en"/>
              <a:t>Strengthens community confidence in quality of care</a:t>
            </a:r>
            <a:endParaRPr/>
          </a:p>
          <a:p>
            <a:pPr marL="457200" lvl="0" indent="-342900" algn="l" rtl="0">
              <a:spcBef>
                <a:spcPts val="0"/>
              </a:spcBef>
              <a:spcAft>
                <a:spcPts val="0"/>
              </a:spcAft>
              <a:buSzPts val="1800"/>
              <a:buChar char="●"/>
            </a:pPr>
            <a:r>
              <a:rPr lang="en"/>
              <a:t>Improves risk reduction </a:t>
            </a:r>
            <a:endParaRPr/>
          </a:p>
          <a:p>
            <a:pPr marL="457200" lvl="0" indent="-342900" algn="l" rtl="0">
              <a:spcBef>
                <a:spcPts val="0"/>
              </a:spcBef>
              <a:spcAft>
                <a:spcPts val="0"/>
              </a:spcAft>
              <a:buSzPts val="1800"/>
              <a:buChar char="●"/>
            </a:pPr>
            <a:r>
              <a:rPr lang="en"/>
              <a:t>Enhances staff development (The Joint Commission, 2020).</a:t>
            </a:r>
            <a:endParaRPr/>
          </a:p>
          <a:p>
            <a:pPr marL="45720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Health Care Accreditation Organizations/Agencies </a:t>
            </a:r>
            <a:endParaRPr/>
          </a:p>
        </p:txBody>
      </p:sp>
      <p:sp>
        <p:nvSpPr>
          <p:cNvPr id="83" name="Google Shape;83;p16"/>
          <p:cNvSpPr txBox="1">
            <a:spLocks noGrp="1"/>
          </p:cNvSpPr>
          <p:nvPr>
            <p:ph type="body" idx="1"/>
          </p:nvPr>
        </p:nvSpPr>
        <p:spPr>
          <a:xfrm>
            <a:off x="311700" y="1152475"/>
            <a:ext cx="8520600" cy="345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These are the major accreditation organizations:</a:t>
            </a:r>
            <a:r>
              <a:rPr lang="en" sz="1600"/>
              <a:t> (Viswanathan, HN &amp; Salmon JW, 2000). </a:t>
            </a:r>
            <a:endParaRPr sz="1600"/>
          </a:p>
          <a:p>
            <a:pPr marL="457200" lvl="0" indent="-342900" algn="l" rtl="0">
              <a:spcBef>
                <a:spcPts val="1600"/>
              </a:spcBef>
              <a:spcAft>
                <a:spcPts val="0"/>
              </a:spcAft>
              <a:buSzPts val="1800"/>
              <a:buChar char="●"/>
            </a:pPr>
            <a:r>
              <a:rPr lang="en"/>
              <a:t>Joint Commission on Accreditation of Healthcare Organizations (JCAHO) </a:t>
            </a:r>
            <a:endParaRPr/>
          </a:p>
          <a:p>
            <a:pPr marL="457200" lvl="0" indent="-342900" algn="l" rtl="0">
              <a:spcBef>
                <a:spcPts val="0"/>
              </a:spcBef>
              <a:spcAft>
                <a:spcPts val="0"/>
              </a:spcAft>
              <a:buSzPts val="1800"/>
              <a:buChar char="●"/>
            </a:pPr>
            <a:r>
              <a:rPr lang="en"/>
              <a:t>National Committee for Quality Assurance (NCQA) </a:t>
            </a:r>
            <a:endParaRPr/>
          </a:p>
          <a:p>
            <a:pPr marL="457200" lvl="0" indent="-342900" algn="l" rtl="0">
              <a:spcBef>
                <a:spcPts val="0"/>
              </a:spcBef>
              <a:spcAft>
                <a:spcPts val="0"/>
              </a:spcAft>
              <a:buSzPts val="1800"/>
              <a:buChar char="●"/>
            </a:pPr>
            <a:r>
              <a:rPr lang="en"/>
              <a:t>American Medical  Accreditation Program (AMAP)</a:t>
            </a:r>
            <a:endParaRPr/>
          </a:p>
          <a:p>
            <a:pPr marL="457200" lvl="0" indent="-342900" algn="l" rtl="0">
              <a:spcBef>
                <a:spcPts val="0"/>
              </a:spcBef>
              <a:spcAft>
                <a:spcPts val="0"/>
              </a:spcAft>
              <a:buSzPts val="1800"/>
              <a:buChar char="●"/>
            </a:pPr>
            <a:r>
              <a:rPr lang="en"/>
              <a:t>American Accreditation Healthcare Commission/Utilization Review Accreditation Commission (AAHC/URAC) </a:t>
            </a:r>
            <a:endParaRPr/>
          </a:p>
          <a:p>
            <a:pPr marL="457200" lvl="0" indent="-342900" algn="l" rtl="0">
              <a:spcBef>
                <a:spcPts val="0"/>
              </a:spcBef>
              <a:spcAft>
                <a:spcPts val="0"/>
              </a:spcAft>
              <a:buSzPts val="1800"/>
              <a:buChar char="●"/>
            </a:pPr>
            <a:r>
              <a:rPr lang="en"/>
              <a:t>Accreditation Association for Ambulatory Healthcare (AAAHC)</a:t>
            </a:r>
            <a:endParaRPr/>
          </a:p>
          <a:p>
            <a:pPr marL="0" lvl="0" indent="0" algn="l" rtl="0">
              <a:spcBef>
                <a:spcPts val="1600"/>
              </a:spcBef>
              <a:spcAft>
                <a:spcPts val="0"/>
              </a:spcAft>
              <a:buNone/>
            </a:pPr>
            <a:endParaRPr/>
          </a:p>
          <a:p>
            <a:pPr marL="0" lvl="0" indent="0" algn="l" rtl="0">
              <a:spcBef>
                <a:spcPts val="1600"/>
              </a:spcBef>
              <a:spcAft>
                <a:spcPts val="0"/>
              </a:spcAft>
              <a:buNone/>
            </a:pPr>
            <a:r>
              <a:rPr lang="en" sz="1600"/>
              <a:t> (Viswanathan, HN &amp; Salmon JW, 2000). </a:t>
            </a:r>
            <a:endParaRPr/>
          </a:p>
          <a:p>
            <a:pPr marL="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11700" y="4557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Joint Commission (JCAHO)</a:t>
            </a:r>
            <a:endParaRPr/>
          </a:p>
        </p:txBody>
      </p:sp>
      <p:sp>
        <p:nvSpPr>
          <p:cNvPr id="89" name="Google Shape;89;p17"/>
          <p:cNvSpPr txBox="1">
            <a:spLocks noGrp="1"/>
          </p:cNvSpPr>
          <p:nvPr>
            <p:ph type="body" idx="1"/>
          </p:nvPr>
        </p:nvSpPr>
        <p:spPr>
          <a:xfrm>
            <a:off x="311700" y="1152475"/>
            <a:ext cx="8520600" cy="3851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The recognized global leader for accreditation and 65 years of experience (The Joint Commission, 2020).</a:t>
            </a:r>
            <a:endParaRPr dirty="0"/>
          </a:p>
          <a:p>
            <a:pPr marL="457200" lvl="0" indent="-342900" algn="l" rtl="0">
              <a:spcBef>
                <a:spcPts val="0"/>
              </a:spcBef>
              <a:spcAft>
                <a:spcPts val="0"/>
              </a:spcAft>
              <a:buSzPts val="1800"/>
              <a:buChar char="●"/>
            </a:pPr>
            <a:r>
              <a:rPr lang="en" dirty="0"/>
              <a:t>They are an independent, not-to-profit organization that will offer unbiased assessments of quality achievement and safety in patient care. </a:t>
            </a:r>
            <a:endParaRPr dirty="0"/>
          </a:p>
          <a:p>
            <a:pPr marL="457200" lvl="0" indent="-342900" algn="l" rtl="0">
              <a:spcBef>
                <a:spcPts val="0"/>
              </a:spcBef>
              <a:spcAft>
                <a:spcPts val="0"/>
              </a:spcAft>
              <a:buSzPts val="1800"/>
              <a:buChar char="●"/>
            </a:pPr>
            <a:r>
              <a:rPr lang="en" dirty="0"/>
              <a:t>Benefits: </a:t>
            </a:r>
            <a:endParaRPr dirty="0"/>
          </a:p>
          <a:p>
            <a:pPr marL="914400" lvl="1" indent="-317500" algn="l" rtl="0">
              <a:spcBef>
                <a:spcPts val="0"/>
              </a:spcBef>
              <a:spcAft>
                <a:spcPts val="0"/>
              </a:spcAft>
              <a:buSzPts val="1400"/>
              <a:buChar char="○"/>
            </a:pPr>
            <a:r>
              <a:rPr lang="en" dirty="0"/>
              <a:t>They set the global standards                                  </a:t>
            </a:r>
            <a:endParaRPr dirty="0"/>
          </a:p>
          <a:p>
            <a:pPr marL="914400" lvl="1" indent="-317500" algn="l" rtl="0">
              <a:spcBef>
                <a:spcPts val="0"/>
              </a:spcBef>
              <a:spcAft>
                <a:spcPts val="0"/>
              </a:spcAft>
              <a:buSzPts val="1400"/>
              <a:buChar char="○"/>
            </a:pPr>
            <a:r>
              <a:rPr lang="en" dirty="0"/>
              <a:t>Unmatched reach and insight </a:t>
            </a:r>
            <a:endParaRPr dirty="0"/>
          </a:p>
          <a:p>
            <a:pPr marL="914400" lvl="1" indent="-317500" algn="l" rtl="0">
              <a:spcBef>
                <a:spcPts val="0"/>
              </a:spcBef>
              <a:spcAft>
                <a:spcPts val="0"/>
              </a:spcAft>
              <a:buSzPts val="1400"/>
              <a:buChar char="○"/>
            </a:pPr>
            <a:r>
              <a:rPr lang="en" dirty="0"/>
              <a:t>Gives intensive reviews </a:t>
            </a:r>
            <a:endParaRPr dirty="0"/>
          </a:p>
          <a:p>
            <a:pPr marL="914400" lvl="1" indent="-317500" algn="l" rtl="0">
              <a:spcBef>
                <a:spcPts val="0"/>
              </a:spcBef>
              <a:spcAft>
                <a:spcPts val="0"/>
              </a:spcAft>
              <a:buSzPts val="1400"/>
              <a:buChar char="○"/>
            </a:pPr>
            <a:r>
              <a:rPr lang="en" dirty="0"/>
              <a:t>Attract qualified personnel </a:t>
            </a:r>
            <a:endParaRPr dirty="0"/>
          </a:p>
          <a:p>
            <a:pPr marL="914400" lvl="1" indent="-317500" algn="l" rtl="0">
              <a:spcBef>
                <a:spcPts val="0"/>
              </a:spcBef>
              <a:spcAft>
                <a:spcPts val="0"/>
              </a:spcAft>
              <a:buSzPts val="1400"/>
              <a:buChar char="○"/>
            </a:pPr>
            <a:r>
              <a:rPr lang="en" dirty="0"/>
              <a:t>Accelerate through communication and collaboration</a:t>
            </a:r>
            <a:endParaRPr dirty="0"/>
          </a:p>
          <a:p>
            <a:pPr marL="0" lvl="0" indent="0" algn="l" rtl="0">
              <a:spcBef>
                <a:spcPts val="1600"/>
              </a:spcBef>
              <a:spcAft>
                <a:spcPts val="1600"/>
              </a:spcAft>
              <a:buNone/>
            </a:pPr>
            <a:r>
              <a:rPr lang="en" dirty="0"/>
              <a:t>(The Joint Commission, 2020).</a:t>
            </a:r>
            <a:endParaRPr dirty="0"/>
          </a:p>
        </p:txBody>
      </p:sp>
      <p:pic>
        <p:nvPicPr>
          <p:cNvPr id="90" name="Google Shape;90;p17"/>
          <p:cNvPicPr preferRelativeResize="0"/>
          <p:nvPr/>
        </p:nvPicPr>
        <p:blipFill>
          <a:blip r:embed="rId3">
            <a:alphaModFix/>
          </a:blip>
          <a:stretch>
            <a:fillRect/>
          </a:stretch>
        </p:blipFill>
        <p:spPr>
          <a:xfrm>
            <a:off x="4720127" y="180325"/>
            <a:ext cx="4112173" cy="8481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Joint Commission cont. </a:t>
            </a:r>
            <a:endParaRPr/>
          </a:p>
        </p:txBody>
      </p:sp>
      <p:sp>
        <p:nvSpPr>
          <p:cNvPr id="96" name="Google Shape;96;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Joint Commission accreditation can be earned in many settings including hospitals, doctors offices, nursing homes, surgery centers, laboratories, behavioral health treatment centers, and home care providers. </a:t>
            </a:r>
            <a:endParaRPr/>
          </a:p>
          <a:p>
            <a:pPr marL="457200" lvl="0" indent="-342900" algn="l" rtl="0">
              <a:spcBef>
                <a:spcPts val="0"/>
              </a:spcBef>
              <a:spcAft>
                <a:spcPts val="0"/>
              </a:spcAft>
              <a:buSzPts val="1800"/>
              <a:buChar char="●"/>
            </a:pPr>
            <a:r>
              <a:rPr lang="en"/>
              <a:t>After earning accreditation or certification from the Joint Commission, organizations will receive The Gold Seal of Approval. </a:t>
            </a:r>
            <a:endParaRPr/>
          </a:p>
          <a:p>
            <a:pPr marL="457200" lvl="0" indent="-342900" algn="l" rtl="0">
              <a:spcBef>
                <a:spcPts val="0"/>
              </a:spcBef>
              <a:spcAft>
                <a:spcPts val="0"/>
              </a:spcAft>
              <a:buSzPts val="1800"/>
              <a:buChar char="●"/>
            </a:pPr>
            <a:r>
              <a:rPr lang="en"/>
              <a:t>The Gold Seal of Approval stands behind an organization that is committed to providing quality care. </a:t>
            </a:r>
            <a:endParaRPr/>
          </a:p>
          <a:p>
            <a:pPr marL="457200" lvl="0" indent="-342900" algn="l" rtl="0">
              <a:spcBef>
                <a:spcPts val="0"/>
              </a:spcBef>
              <a:spcAft>
                <a:spcPts val="0"/>
              </a:spcAft>
              <a:buSzPts val="1800"/>
              <a:buChar char="●"/>
            </a:pPr>
            <a:r>
              <a:rPr lang="en"/>
              <a:t>Although accreditation is voluntary, it shows commitment to providing a safe and effective work environment for those being served. </a:t>
            </a:r>
            <a:endParaRPr/>
          </a:p>
          <a:p>
            <a:pPr marL="0" lvl="0" indent="0" algn="l" rtl="0">
              <a:spcBef>
                <a:spcPts val="1600"/>
              </a:spcBef>
              <a:spcAft>
                <a:spcPts val="0"/>
              </a:spcAft>
              <a:buNone/>
            </a:pPr>
            <a:endParaRPr sz="1100">
              <a:latin typeface="Arial"/>
              <a:ea typeface="Arial"/>
              <a:cs typeface="Arial"/>
              <a:sym typeface="Arial"/>
            </a:endParaRPr>
          </a:p>
          <a:p>
            <a:pPr marL="0" lvl="0" indent="0" algn="l" rtl="0">
              <a:spcBef>
                <a:spcPts val="1600"/>
              </a:spcBef>
              <a:spcAft>
                <a:spcPts val="1600"/>
              </a:spcAft>
              <a:buNone/>
            </a:pPr>
            <a:r>
              <a:rPr lang="en"/>
              <a:t>(The Joint Commission, 2020).</a:t>
            </a:r>
            <a:endParaRPr sz="11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a:t>National Committee for Quality Assurance (NCQA)</a:t>
            </a:r>
            <a:endParaRPr/>
          </a:p>
        </p:txBody>
      </p:sp>
      <p:sp>
        <p:nvSpPr>
          <p:cNvPr id="102" name="Google Shape;102;p19"/>
          <p:cNvSpPr txBox="1">
            <a:spLocks noGrp="1"/>
          </p:cNvSpPr>
          <p:nvPr>
            <p:ph type="body" idx="1"/>
          </p:nvPr>
        </p:nvSpPr>
        <p:spPr>
          <a:xfrm>
            <a:off x="311700" y="954650"/>
            <a:ext cx="8520600" cy="3416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a:t>Mission: “We work for better health care, better choices and better health” (National Committee for Quality Assurance , 2020).</a:t>
            </a:r>
            <a:endParaRPr sz="1600"/>
          </a:p>
          <a:p>
            <a:pPr marL="457200" lvl="0" indent="-330200" algn="l" rtl="0">
              <a:spcBef>
                <a:spcPts val="0"/>
              </a:spcBef>
              <a:spcAft>
                <a:spcPts val="0"/>
              </a:spcAft>
              <a:buSzPts val="1600"/>
              <a:buChar char="●"/>
            </a:pPr>
            <a:r>
              <a:rPr lang="en" sz="1600"/>
              <a:t>Health Plan Accreditation (HPA) </a:t>
            </a:r>
            <a:endParaRPr sz="1600"/>
          </a:p>
          <a:p>
            <a:pPr marL="914400" lvl="1" indent="-317500" algn="l" rtl="0">
              <a:spcBef>
                <a:spcPts val="0"/>
              </a:spcBef>
              <a:spcAft>
                <a:spcPts val="0"/>
              </a:spcAft>
              <a:buSzPts val="1400"/>
              <a:buChar char="○"/>
            </a:pPr>
            <a:r>
              <a:rPr lang="en"/>
              <a:t>Over 25 years of experience.</a:t>
            </a:r>
            <a:endParaRPr/>
          </a:p>
          <a:p>
            <a:pPr marL="914400" lvl="1" indent="-317500" algn="l" rtl="0">
              <a:spcBef>
                <a:spcPts val="0"/>
              </a:spcBef>
              <a:spcAft>
                <a:spcPts val="0"/>
              </a:spcAft>
              <a:buSzPts val="1400"/>
              <a:buChar char="○"/>
            </a:pPr>
            <a:r>
              <a:rPr lang="en"/>
              <a:t>Widely evidence-based program that is dedicated to quality improvement and measurement </a:t>
            </a:r>
            <a:endParaRPr/>
          </a:p>
          <a:p>
            <a:pPr marL="914400" lvl="1" indent="-317500" algn="l" rtl="0">
              <a:spcBef>
                <a:spcPts val="0"/>
              </a:spcBef>
              <a:spcAft>
                <a:spcPts val="0"/>
              </a:spcAft>
              <a:buSzPts val="1400"/>
              <a:buChar char="○"/>
            </a:pPr>
            <a:r>
              <a:rPr lang="en"/>
              <a:t>Helps plans to meet the goals of supporting care that keeps its members at an optimal level of health but also managing costs and meeting the government and purchaser requirements.</a:t>
            </a:r>
            <a:endParaRPr/>
          </a:p>
          <a:p>
            <a:pPr marL="914400" lvl="1" indent="-317500" algn="l" rtl="0">
              <a:spcBef>
                <a:spcPts val="0"/>
              </a:spcBef>
              <a:spcAft>
                <a:spcPts val="0"/>
              </a:spcAft>
              <a:buSzPts val="1400"/>
              <a:buChar char="○"/>
            </a:pPr>
            <a:r>
              <a:rPr lang="en"/>
              <a:t>Bases its results on clinical performance and also consumer experience </a:t>
            </a:r>
            <a:endParaRPr/>
          </a:p>
          <a:p>
            <a:pPr marL="457200" lvl="0" indent="-330200" algn="l" rtl="0">
              <a:spcBef>
                <a:spcPts val="0"/>
              </a:spcBef>
              <a:spcAft>
                <a:spcPts val="0"/>
              </a:spcAft>
              <a:buSzPts val="1600"/>
              <a:buChar char="●"/>
            </a:pPr>
            <a:r>
              <a:rPr lang="en" sz="1600"/>
              <a:t>Why choose HPA?</a:t>
            </a:r>
            <a:endParaRPr sz="1600"/>
          </a:p>
          <a:p>
            <a:pPr marL="914400" lvl="1" indent="-317500" algn="l" rtl="0">
              <a:spcBef>
                <a:spcPts val="0"/>
              </a:spcBef>
              <a:spcAft>
                <a:spcPts val="0"/>
              </a:spcAft>
              <a:buSzPts val="1400"/>
              <a:buChar char="○"/>
            </a:pPr>
            <a:r>
              <a:rPr lang="en"/>
              <a:t>Improves the efficiency of the operation </a:t>
            </a:r>
            <a:endParaRPr/>
          </a:p>
          <a:p>
            <a:pPr marL="914400" lvl="1" indent="-317500" algn="l" rtl="0">
              <a:spcBef>
                <a:spcPts val="0"/>
              </a:spcBef>
              <a:spcAft>
                <a:spcPts val="0"/>
              </a:spcAft>
              <a:buSzPts val="1400"/>
              <a:buChar char="○"/>
            </a:pPr>
            <a:r>
              <a:rPr lang="en"/>
              <a:t>Satisfies state regulations and needs of the employer </a:t>
            </a:r>
            <a:endParaRPr/>
          </a:p>
          <a:p>
            <a:pPr marL="914400" lvl="1" indent="-317500" algn="l" rtl="0">
              <a:spcBef>
                <a:spcPts val="0"/>
              </a:spcBef>
              <a:spcAft>
                <a:spcPts val="0"/>
              </a:spcAft>
              <a:buSzPts val="1400"/>
              <a:buChar char="○"/>
            </a:pPr>
            <a:r>
              <a:rPr lang="en"/>
              <a:t>Keeps patients happy and healthy by improving key impact areas </a:t>
            </a:r>
            <a:endParaRPr/>
          </a:p>
          <a:p>
            <a:pPr marL="914400" lvl="1" indent="-317500" algn="l" rtl="0">
              <a:spcBef>
                <a:spcPts val="0"/>
              </a:spcBef>
              <a:spcAft>
                <a:spcPts val="0"/>
              </a:spcAft>
              <a:buSzPts val="1400"/>
              <a:buChar char="○"/>
            </a:pPr>
            <a:r>
              <a:rPr lang="en"/>
              <a:t>Demonstrates a high commitment to quality </a:t>
            </a:r>
            <a:endParaRPr/>
          </a:p>
          <a:p>
            <a:pPr marL="457200" lvl="0" indent="-330200" algn="l" rtl="0">
              <a:spcBef>
                <a:spcPts val="0"/>
              </a:spcBef>
              <a:spcAft>
                <a:spcPts val="0"/>
              </a:spcAft>
              <a:buSzPts val="1600"/>
              <a:buChar char="●"/>
            </a:pPr>
            <a:r>
              <a:rPr lang="en" sz="1600"/>
              <a:t>The typical time frame for evaluation is 12 months. </a:t>
            </a:r>
            <a:endParaRPr sz="1600"/>
          </a:p>
          <a:p>
            <a:pPr marL="0" lvl="0" indent="0" algn="l" rtl="0">
              <a:spcBef>
                <a:spcPts val="1600"/>
              </a:spcBef>
              <a:spcAft>
                <a:spcPts val="1200"/>
              </a:spcAft>
              <a:buNone/>
            </a:pPr>
            <a:r>
              <a:rPr lang="en" sz="1600"/>
              <a:t>(National Committee for Quality Assurance , 2020)</a:t>
            </a:r>
            <a:endParaRPr sz="1600"/>
          </a:p>
        </p:txBody>
      </p:sp>
      <p:pic>
        <p:nvPicPr>
          <p:cNvPr id="103" name="Google Shape;103;p19"/>
          <p:cNvPicPr preferRelativeResize="0"/>
          <p:nvPr/>
        </p:nvPicPr>
        <p:blipFill>
          <a:blip r:embed="rId3">
            <a:alphaModFix/>
          </a:blip>
          <a:stretch>
            <a:fillRect/>
          </a:stretch>
        </p:blipFill>
        <p:spPr>
          <a:xfrm>
            <a:off x="6374350" y="3232200"/>
            <a:ext cx="2525400" cy="14864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National Committee for Quality Assurance cont.  </a:t>
            </a:r>
            <a:endParaRPr/>
          </a:p>
        </p:txBody>
      </p:sp>
      <p:sp>
        <p:nvSpPr>
          <p:cNvPr id="109" name="Google Shape;109;p20"/>
          <p:cNvSpPr txBox="1">
            <a:spLocks noGrp="1"/>
          </p:cNvSpPr>
          <p:nvPr>
            <p:ph type="body" idx="1"/>
          </p:nvPr>
        </p:nvSpPr>
        <p:spPr>
          <a:xfrm>
            <a:off x="311700" y="1152475"/>
            <a:ext cx="8520600" cy="3595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 evaluation, they perform a gap analysis and determine areas for improvement (National Committee for Quality Assurance , 2020). </a:t>
            </a:r>
            <a:endParaRPr/>
          </a:p>
          <a:p>
            <a:pPr marL="457200" lvl="0" indent="-342900" algn="l" rtl="0">
              <a:spcBef>
                <a:spcPts val="0"/>
              </a:spcBef>
              <a:spcAft>
                <a:spcPts val="0"/>
              </a:spcAft>
              <a:buSzPts val="1800"/>
              <a:buChar char="●"/>
            </a:pPr>
            <a:r>
              <a:rPr lang="en"/>
              <a:t>These areas include: </a:t>
            </a:r>
            <a:endParaRPr/>
          </a:p>
          <a:p>
            <a:pPr marL="914400" lvl="1" indent="-317500" algn="l" rtl="0">
              <a:spcBef>
                <a:spcPts val="0"/>
              </a:spcBef>
              <a:spcAft>
                <a:spcPts val="0"/>
              </a:spcAft>
              <a:buSzPts val="1400"/>
              <a:buChar char="○"/>
            </a:pPr>
            <a:r>
              <a:rPr lang="en"/>
              <a:t>Population health management </a:t>
            </a:r>
            <a:endParaRPr/>
          </a:p>
          <a:p>
            <a:pPr marL="914400" lvl="1" indent="-317500" algn="l" rtl="0">
              <a:spcBef>
                <a:spcPts val="0"/>
              </a:spcBef>
              <a:spcAft>
                <a:spcPts val="0"/>
              </a:spcAft>
              <a:buSzPts val="1400"/>
              <a:buChar char="○"/>
            </a:pPr>
            <a:r>
              <a:rPr lang="en"/>
              <a:t>Access to care </a:t>
            </a:r>
            <a:endParaRPr/>
          </a:p>
          <a:p>
            <a:pPr marL="914400" lvl="1" indent="-317500" algn="l" rtl="0">
              <a:spcBef>
                <a:spcPts val="0"/>
              </a:spcBef>
              <a:spcAft>
                <a:spcPts val="0"/>
              </a:spcAft>
              <a:buSzPts val="1400"/>
              <a:buChar char="○"/>
            </a:pPr>
            <a:r>
              <a:rPr lang="en"/>
              <a:t>Utilization management processes </a:t>
            </a:r>
            <a:endParaRPr/>
          </a:p>
          <a:p>
            <a:pPr marL="914400" lvl="1" indent="-317500" algn="l" rtl="0">
              <a:spcBef>
                <a:spcPts val="0"/>
              </a:spcBef>
              <a:spcAft>
                <a:spcPts val="0"/>
              </a:spcAft>
              <a:buSzPts val="1400"/>
              <a:buChar char="○"/>
            </a:pPr>
            <a:r>
              <a:rPr lang="en"/>
              <a:t>Credentialing processes </a:t>
            </a:r>
            <a:endParaRPr/>
          </a:p>
          <a:p>
            <a:pPr marL="914400" lvl="1" indent="-317500" algn="l" rtl="0">
              <a:spcBef>
                <a:spcPts val="0"/>
              </a:spcBef>
              <a:spcAft>
                <a:spcPts val="0"/>
              </a:spcAft>
              <a:buSzPts val="1400"/>
              <a:buChar char="○"/>
            </a:pPr>
            <a:r>
              <a:rPr lang="en"/>
              <a:t>Medicaid service requirements </a:t>
            </a:r>
            <a:endParaRPr/>
          </a:p>
          <a:p>
            <a:pPr marL="457200" lvl="0" indent="-342900" algn="l" rtl="0">
              <a:spcBef>
                <a:spcPts val="0"/>
              </a:spcBef>
              <a:spcAft>
                <a:spcPts val="0"/>
              </a:spcAft>
              <a:buSzPts val="1800"/>
              <a:buChar char="●"/>
            </a:pPr>
            <a:r>
              <a:rPr lang="en"/>
              <a:t>Any organization that provides managed health care services is eligible to apply if they meet certain criteria. </a:t>
            </a:r>
            <a:endParaRPr/>
          </a:p>
          <a:p>
            <a:pPr marL="457200" lvl="0" indent="-342900" algn="l" rtl="0">
              <a:spcBef>
                <a:spcPts val="0"/>
              </a:spcBef>
              <a:spcAft>
                <a:spcPts val="0"/>
              </a:spcAft>
              <a:buSzPts val="1800"/>
              <a:buChar char="●"/>
            </a:pPr>
            <a:r>
              <a:rPr lang="en"/>
              <a:t>Over 1,000 health plan products have earned NCQA accreditation.</a:t>
            </a:r>
            <a:endParaRPr/>
          </a:p>
          <a:p>
            <a:pPr marL="0" lvl="0" indent="0" algn="l" rtl="0">
              <a:spcBef>
                <a:spcPts val="1600"/>
              </a:spcBef>
              <a:spcAft>
                <a:spcPts val="0"/>
              </a:spcAft>
              <a:buNone/>
            </a:pPr>
            <a:r>
              <a:rPr lang="en"/>
              <a:t>(National Committee for Quality Assurance , 2020)</a:t>
            </a:r>
            <a:endParaRPr/>
          </a:p>
          <a:p>
            <a:pPr marL="457200" lvl="0" indent="0" algn="l" rtl="0">
              <a:spcBef>
                <a:spcPts val="12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American Medical Association Program (AMAP) </a:t>
            </a:r>
            <a:endParaRPr/>
          </a:p>
        </p:txBody>
      </p:sp>
      <p:sp>
        <p:nvSpPr>
          <p:cNvPr id="115" name="Google Shape;11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The AMA is established for physicians who are engaged in activities that involve the accreditation, approval, or certification of organizations and programs that provide patient care or medical education (American Medical Association, 2020).</a:t>
            </a:r>
            <a:endParaRPr dirty="0"/>
          </a:p>
          <a:p>
            <a:pPr marL="457200" lvl="0" indent="-342900" algn="l" rtl="0">
              <a:spcBef>
                <a:spcPts val="0"/>
              </a:spcBef>
              <a:spcAft>
                <a:spcPts val="0"/>
              </a:spcAft>
              <a:buSzPts val="1800"/>
              <a:buChar char="●"/>
            </a:pPr>
            <a:r>
              <a:rPr lang="en" dirty="0"/>
              <a:t>Apply standards that are: </a:t>
            </a:r>
            <a:endParaRPr dirty="0"/>
          </a:p>
          <a:p>
            <a:pPr marL="914400" lvl="1" indent="-317500" algn="l" rtl="0">
              <a:spcBef>
                <a:spcPts val="0"/>
              </a:spcBef>
              <a:spcAft>
                <a:spcPts val="0"/>
              </a:spcAft>
              <a:buSzPts val="1400"/>
              <a:buChar char="○"/>
            </a:pPr>
            <a:r>
              <a:rPr lang="en" dirty="0"/>
              <a:t>Relevant, fair, and unbiased </a:t>
            </a:r>
            <a:endParaRPr dirty="0"/>
          </a:p>
          <a:p>
            <a:pPr marL="914400" lvl="1" indent="-317500" algn="l" rtl="0">
              <a:spcBef>
                <a:spcPts val="0"/>
              </a:spcBef>
              <a:spcAft>
                <a:spcPts val="0"/>
              </a:spcAft>
              <a:buSzPts val="1400"/>
              <a:buChar char="○"/>
            </a:pPr>
            <a:r>
              <a:rPr lang="en" dirty="0"/>
              <a:t>Focus on the quality of patient care received</a:t>
            </a:r>
            <a:endParaRPr dirty="0"/>
          </a:p>
          <a:p>
            <a:r>
              <a:rPr lang="en" dirty="0"/>
              <a:t>“The AMA promotes the art and science </a:t>
            </a:r>
            <a:r>
              <a:rPr lang="en-US" dirty="0"/>
              <a:t>of </a:t>
            </a:r>
            <a:r>
              <a:rPr lang="en" dirty="0"/>
              <a:t>medicine and the betterment of public health” </a:t>
            </a:r>
            <a:r>
              <a:rPr lang="en-US" dirty="0">
                <a:solidFill>
                  <a:srgbClr val="CCCCCC"/>
                </a:solidFill>
              </a:rPr>
              <a:t>(American Medical Association, 2020)</a:t>
            </a:r>
            <a:r>
              <a:rPr lang="en" dirty="0"/>
              <a:t>. </a:t>
            </a:r>
            <a:endParaRPr dirty="0"/>
          </a:p>
          <a:p>
            <a:pPr marL="0" lvl="0" indent="0" algn="l" rtl="0">
              <a:spcBef>
                <a:spcPts val="1600"/>
              </a:spcBef>
              <a:spcAft>
                <a:spcPts val="0"/>
              </a:spcAft>
              <a:buNone/>
            </a:pPr>
            <a:endParaRPr dirty="0">
              <a:solidFill>
                <a:srgbClr val="CCCCCC"/>
              </a:solidFill>
            </a:endParaRPr>
          </a:p>
          <a:p>
            <a:pPr marL="0" lvl="0" indent="0" algn="l" rtl="0">
              <a:spcBef>
                <a:spcPts val="1200"/>
              </a:spcBef>
              <a:spcAft>
                <a:spcPts val="0"/>
              </a:spcAft>
              <a:buNone/>
            </a:pPr>
            <a:r>
              <a:rPr lang="en" dirty="0">
                <a:solidFill>
                  <a:srgbClr val="CCCCCC"/>
                </a:solidFill>
              </a:rPr>
              <a:t>(American Medical Association, 2020)</a:t>
            </a:r>
            <a:endParaRPr dirty="0">
              <a:solidFill>
                <a:srgbClr val="CCCCCC"/>
              </a:solidFill>
            </a:endParaRPr>
          </a:p>
          <a:p>
            <a:pPr marL="0" lvl="0" indent="0" algn="l" rtl="0">
              <a:spcBef>
                <a:spcPts val="1200"/>
              </a:spcBef>
              <a:spcAft>
                <a:spcPts val="0"/>
              </a:spcAft>
              <a:buNone/>
            </a:pPr>
            <a:endParaRPr sz="1100" dirty="0">
              <a:latin typeface="Arial"/>
              <a:ea typeface="Arial"/>
              <a:cs typeface="Arial"/>
              <a:sym typeface="Arial"/>
            </a:endParaRPr>
          </a:p>
          <a:p>
            <a:pPr marL="0" lvl="0" indent="0" algn="l" rtl="0">
              <a:spcBef>
                <a:spcPts val="1600"/>
              </a:spcBef>
              <a:spcAft>
                <a:spcPts val="1600"/>
              </a:spcAft>
              <a:buNone/>
            </a:pPr>
            <a:r>
              <a:rPr lang="en" dirty="0"/>
              <a:t> </a:t>
            </a:r>
            <a:endParaRPr dirty="0"/>
          </a:p>
        </p:txBody>
      </p:sp>
      <p:pic>
        <p:nvPicPr>
          <p:cNvPr id="116" name="Google Shape;116;p21"/>
          <p:cNvPicPr preferRelativeResize="0"/>
          <p:nvPr/>
        </p:nvPicPr>
        <p:blipFill>
          <a:blip r:embed="rId3">
            <a:alphaModFix/>
          </a:blip>
          <a:stretch>
            <a:fillRect/>
          </a:stretch>
        </p:blipFill>
        <p:spPr>
          <a:xfrm>
            <a:off x="7415225" y="256000"/>
            <a:ext cx="1565075" cy="646900"/>
          </a:xfrm>
          <a:prstGeom prst="rect">
            <a:avLst/>
          </a:prstGeom>
          <a:noFill/>
          <a:ln>
            <a:noFill/>
          </a:ln>
        </p:spPr>
      </p:pic>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2085</Words>
  <Application>Microsoft Office PowerPoint</Application>
  <PresentationFormat>On-screen Show (16:9)</PresentationFormat>
  <Paragraphs>137</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Average</vt:lpstr>
      <vt:lpstr>Oswald</vt:lpstr>
      <vt:lpstr>Arial</vt:lpstr>
      <vt:lpstr>Times New Roman</vt:lpstr>
      <vt:lpstr>Slate</vt:lpstr>
      <vt:lpstr>Healthcare Accreditation</vt:lpstr>
      <vt:lpstr>Introduction</vt:lpstr>
      <vt:lpstr>Why get accredited?  </vt:lpstr>
      <vt:lpstr>Health Care Accreditation Organizations/Agencies </vt:lpstr>
      <vt:lpstr>The Joint Commission (JCAHO)</vt:lpstr>
      <vt:lpstr>The Joint Commission cont. </vt:lpstr>
      <vt:lpstr>National Committee for Quality Assurance (NCQA)</vt:lpstr>
      <vt:lpstr>National Committee for Quality Assurance cont.  </vt:lpstr>
      <vt:lpstr>American Medical Association Program (AMAP) </vt:lpstr>
      <vt:lpstr>Utilization Review Accreditation Commission (URAC)</vt:lpstr>
      <vt:lpstr>Accreditation Association for Ambulatory Healthcare (AAAHC) </vt:lpstr>
      <vt:lpstr>Improvements Since Accreditation... </vt:lpstr>
      <vt:lpstr>Facts Regarding Accreditation...</vt:lpstr>
      <vt:lpstr>What is a Healthcare Accreditation Survey?</vt:lpstr>
      <vt:lpstr>Disadvantages &amp; Advantages</vt:lpstr>
      <vt:lpstr>Current Issues Arising...</vt:lpstr>
      <vt:lpstr>Conclusion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Healthcare Accreditation</dc:title>
  <dc:creator>Madison Pribble</dc:creator>
  <cp:lastModifiedBy>Madison</cp:lastModifiedBy>
  <cp:revision>6</cp:revision>
  <dcterms:modified xsi:type="dcterms:W3CDTF">2020-04-09T14:25:41Z</dcterms:modified>
</cp:coreProperties>
</file>