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61" r:id="rId7"/>
    <p:sldId id="266" r:id="rId8"/>
    <p:sldId id="265" r:id="rId9"/>
    <p:sldId id="264" r:id="rId10"/>
    <p:sldId id="263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Grade Level</a:t>
            </a:r>
            <a:r>
              <a:rPr lang="en-US" baseline="0" dirty="0"/>
              <a:t> </a:t>
            </a:r>
            <a:r>
              <a:rPr lang="en-US" dirty="0"/>
              <a:t>Discipline</a:t>
            </a:r>
            <a:r>
              <a:rPr lang="en-US" baseline="0" dirty="0"/>
              <a:t> Referrals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00000"/>
                    </a:schemeClr>
                  </a:gs>
                  <a:gs pos="100000">
                    <a:schemeClr val="accent1">
                      <a:shade val="88000"/>
                      <a:lumMod val="88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  <c:extLst>
              <c:ext xmlns:c16="http://schemas.microsoft.com/office/drawing/2014/chart" uri="{C3380CC4-5D6E-409C-BE32-E72D297353CC}">
                <c16:uniqueId val="{00000002-DF26-4CAE-B8B2-2BC363C12F8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00000"/>
                    </a:schemeClr>
                  </a:gs>
                  <a:gs pos="100000">
                    <a:schemeClr val="accent2">
                      <a:shade val="88000"/>
                      <a:lumMod val="88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  <c:extLst>
              <c:ext xmlns:c16="http://schemas.microsoft.com/office/drawing/2014/chart" uri="{C3380CC4-5D6E-409C-BE32-E72D297353CC}">
                <c16:uniqueId val="{00000003-DF26-4CAE-B8B2-2BC363C12F8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00000"/>
                    </a:schemeClr>
                  </a:gs>
                  <a:gs pos="100000">
                    <a:schemeClr val="accent3">
                      <a:shade val="88000"/>
                      <a:lumMod val="88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  <c:extLst>
              <c:ext xmlns:c16="http://schemas.microsoft.com/office/drawing/2014/chart" uri="{C3380CC4-5D6E-409C-BE32-E72D297353CC}">
                <c16:uniqueId val="{00000001-DF26-4CAE-B8B2-2BC363C12F8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00000"/>
                    </a:schemeClr>
                  </a:gs>
                  <a:gs pos="100000">
                    <a:schemeClr val="accent4">
                      <a:shade val="88000"/>
                      <a:lumMod val="88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</c:dPt>
          <c:dLbls>
            <c:dLbl>
              <c:idx val="0"/>
              <c:layout>
                <c:manualLayout>
                  <c:x val="-9.9855437992125984E-2"/>
                  <c:y val="0.137804555991353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2C6F2CE-94DF-4CC7-8867-74E2A212D0AC}" type="PERCENTAGE">
                      <a:rPr lang="en-US" sz="2800" dirty="0"/>
                      <a:pPr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69525098425195E-2"/>
                      <c:h val="0.109242180779885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F26-4CAE-B8B2-2BC363C12F8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CE3851-E668-4E72-A3A0-61DA7C0695A1}" type="PERCENTAGE">
                      <a:rPr lang="en-US" sz="3600"/>
                      <a:pPr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13275098425197"/>
                      <c:h val="0.307054668611302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F26-4CAE-B8B2-2BC363C12F8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71908E-91E6-47A0-AFC4-789F797A0B99}" type="PERCENTAGE">
                      <a:rPr lang="en-US" sz="3200"/>
                      <a:pPr>
                        <a:defRPr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75775098425199"/>
                      <c:h val="0.142054678761400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F26-4CAE-B8B2-2BC363C12F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6th grade</c:v>
                </c:pt>
                <c:pt idx="1">
                  <c:v>7th grade</c:v>
                </c:pt>
                <c:pt idx="2">
                  <c:v>8th grade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63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26-4CAE-B8B2-2BC363C12F8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eeviahan.blogspot.com/2012/07/under-construction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3.png"/><Relationship Id="rId7" Type="http://schemas.openxmlformats.org/officeDocument/2006/relationships/hyperlink" Target="http://www.dailyclipart.net/clipart/category/money-clip-ar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hyperlink" Target="http://www.flickr.com/photos/61423903@N06/7357608430/" TargetMode="External"/><Relationship Id="rId4" Type="http://schemas.openxmlformats.org/officeDocument/2006/relationships/image" Target="../media/image12.jpg"/><Relationship Id="rId9" Type="http://schemas.openxmlformats.org/officeDocument/2006/relationships/hyperlink" Target="http://rulenumberoneblog.com/2014/02/13/cogitive-psychologys-simple-recipe-for-being-a-good-teache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apeworthy.blogspot.com/2007/10/mother-of-all-jokes-on-cw-on-network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ata-transfer.sv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lognet.com/power-of-communication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57570482@N06/5299266966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luminateed.com/blog/2016/08/understanding-why-social-emotional-learning-is-important-for-schools/" TargetMode="External"/><Relationship Id="rId2" Type="http://schemas.openxmlformats.org/officeDocument/2006/relationships/hyperlink" Target="https://hamptonms.pwcs.ed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achiras21.blogspot.com/2012_07_01_archive.html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vonnechase.com/marrying-a-divorcee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leadershipfreak.wordpress.com/2009/12/28/frustration-or-inspiratio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uperbestielts.blogspot.com/2014/03/problem-solution-essays-on-crime-topics.html" TargetMode="External"/><Relationship Id="rId5" Type="http://schemas.openxmlformats.org/officeDocument/2006/relationships/image" Target="../media/image9.gif"/><Relationship Id="rId4" Type="http://schemas.openxmlformats.org/officeDocument/2006/relationships/hyperlink" Target="https://hilo.hawaii.edu/news/stories/2018/01/19/uh-hilo-students-recharge-at-new-gathering-plac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ommons.wikimedia.org/wiki/File:US_Navy_101013-N-8863V-522_Eighth_grade_students_from_Mira_Loma_Middle_School_use_a_ground_tracking_system_during_the_11th_annual_Science_and_Techn.jpg" TargetMode="Externa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sergeneratededucation.wordpress.com/tag/collaboration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F94DC1C-47D1-41D7-8B1B-9A036D614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1383CE-CE86-4E1C-B289-798EB9E6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0"/>
            <a:ext cx="589676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144CB7-7B66-48E5-9116-DB8152430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876" y="2032000"/>
            <a:ext cx="4513792" cy="28193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lgerian" panose="04020705040A02060702" pitchFamily="82" charset="0"/>
              </a:rPr>
              <a:t>School improvement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FCC04-B15A-49B9-B794-854862BA2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876" y="4851399"/>
            <a:ext cx="4513792" cy="914401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Algerian" panose="04020705040A02060702" pitchFamily="82" charset="0"/>
              </a:rPr>
              <a:t>Social skills</a:t>
            </a:r>
          </a:p>
          <a:p>
            <a:r>
              <a:rPr lang="en-US" i="1" dirty="0">
                <a:solidFill>
                  <a:srgbClr val="FFFFFF"/>
                </a:solidFill>
                <a:latin typeface="Arial Nova" panose="020B0604020202020204" pitchFamily="34" charset="0"/>
              </a:rPr>
              <a:t>Vernestine Payne</a:t>
            </a:r>
          </a:p>
        </p:txBody>
      </p:sp>
      <p:sp useBgFill="1">
        <p:nvSpPr>
          <p:cNvPr id="21" name="Freeform 5">
            <a:extLst>
              <a:ext uri="{FF2B5EF4-FFF2-40B4-BE49-F238E27FC236}">
                <a16:creationId xmlns:a16="http://schemas.microsoft.com/office/drawing/2014/main" id="{AC12A592-C02D-46EF-8E1F-9335DB8D7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24005816-5BCA-4665-8A58-5580F8E9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07F359-8CA3-4854-91E7-EE600402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A7FCE86-4904-4337-8D0A-3ABA73F60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A32C234-504D-411A-A62B-C1CFD8CE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81593A9-FD94-454C-9225-478E9070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A3524A1-6DED-4D15-ADE5-F797DBCEC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A8491CF-856E-4A54-84A5-45C558D41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63A388-BF18-4ABD-96E0-5946B1ABB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CF6D779-BD20-4058-AC29-AF4E2510C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189C0F2-FCB0-4636-9B05-F9FCBB202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74CB59A-0AC3-4235-A93D-73EE12466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B6E97A3-E95A-4D79-A8F8-1945EA26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F4ABF86-0905-4DE8-8F0B-D10D3D6F9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FAAFEF7-DFA1-48C7-9E4E-FF7B1453C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D828735-DFD9-4894-8461-77A2FB0C9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A6C2585-E93E-489D-8819-FCEE3CFF1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57C1F25-FC5C-4082-B4F6-888F8E46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5DF4BDB-CA1D-4DA1-8D26-6BAEE0A21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315D2A0-DDA4-4A25-9CC7-7F90CCF0C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5312B72-7E7D-4B0B-960E-7D7C9540E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48B42BB-3C0E-4546-957B-AB593E30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37809D5-5F69-4BC6-A661-44B2A8A68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269CB4C-8BB5-4F63-8961-7EB8FE56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5E7B60C-3F52-49EA-99F5-BE42AF88D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C5E885C-0F0D-4E11-8B78-4CE951E26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BFA6E20-F564-4CA4-9150-FDD50B02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3C02C6B-B913-486F-ACAE-432DE1F7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6B5EE64-D401-45A4-82D4-85D4BF5C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F622D05-678C-405E-A74F-8D92A9C6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8E01EF1-6517-49CC-9891-1BD6D0F49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C93E79A-63A6-4782-9D2C-BC50CD3B9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6C4B4DB-9B57-4C69-96EB-3E1910CEF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BBDCDA7-4ECB-42B1-8524-3D30023D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7483057-DCDA-4BC6-8E99-7EAD94E87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5C35A56-0BFD-443F-8C2B-CA73A3BFE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14A0AE5-3A88-4D5D-845C-5E906888C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4D7BF13-EDB8-4740-A3C5-87E2E7C67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6DAB64F-4B49-434F-BFB6-0BEB41AFB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3B5AD9A-BDA6-42CE-A1C0-C07210307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FD67DCC-475F-4BED-A634-FCDD63176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D276E23-C86D-408D-821A-1E9A44CAE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879A029-D911-41C4-B218-E41871762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9C7C9F5-65FB-4EF9-9AAD-F7E1FC14B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115B885-5742-431C-BA48-96FC1F6D2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ACE37A6-0062-4B86-B4E6-18088040C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A8679B4-56BA-43AB-A0A2-E2DA3E205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0DE24D2-627B-4C47-A858-A572BCDBA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612A33E-5DE0-4E4D-9469-0BD0B3E0E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1673515-5E42-490F-85A0-45658D81C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B048C17-3768-4DAF-A7AE-B2E717497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AA4E6AA-9D65-4EED-91CB-87A5762ED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B48B9EB-BBF2-48D7-A1D7-720D94506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1492B79-7338-4309-8667-BB29A7BC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352FD87-EC9C-4EB5-9ACC-A152F78F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F2CEA1F-EFA8-4353-B5F8-CCE27955A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3E2723F-2530-4636-9A19-8F11B156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A9EE901-51C9-4292-BB45-5EDB8568A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55407C2-7321-48CD-811F-92C71F701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5298A8A-2787-4153-BDA2-E939BFD51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45057B3-3FAB-42ED-AF52-F00BB07FA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A3F09E9-F476-4352-90E3-6A15C7426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28F7C5C-CECC-45A8-8A1F-D679534D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FFDFE9C-2017-4831-9F1B-6A03B58B1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1BC942F-09CF-4A51-85A5-E23E2D71C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456B520-137F-484D-A1B1-7DA5C3F82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ECA29F0-381E-4770-97BF-54C4E5220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43CCF9F-8F11-4676-82F3-DEE8A48C8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FA620FD-6A45-4754-BF42-A9FA44966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C4D38F3-F3A2-42F4-8B57-DE978EC4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C26D30E-A91E-4A5B-A419-0B9D79D5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AB3EBC-722A-462E-AAAE-506E50038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AABC17-832F-48CF-B0D7-0F7DE5460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1FCA513-75D7-414B-BE8F-D780746A1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2EDEC73-B6F5-473F-934A-CEF57604A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B987884-C452-4492-A9F8-2770D337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D978AF2-B7BB-4E05-81F1-1A5DBD1C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D7AD4D45-C3AB-458E-B826-0FACBD0DF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6E15555-6738-463C-B7DF-86429F2F9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E487172-B4C3-4D13-A562-EF0BA3DD9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08E66297-1295-432A-AA84-7BB2341C1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B782803-20ED-4095-BE3A-F9C476D84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21263" y="2433919"/>
            <a:ext cx="3211160" cy="321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75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F313CC0-032F-40D3-BA89-242470E97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29B12C-80BF-45C8-B35A-74A13E4F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4681873" cy="14562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dirty="0">
                <a:solidFill>
                  <a:srgbClr val="92D050"/>
                </a:solidFill>
                <a:latin typeface="Algerian" panose="04020705040A02060702" pitchFamily="82" charset="0"/>
              </a:rPr>
              <a:t>                 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7DB41-FF8E-4F35-A80F-53B4109AC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142067"/>
            <a:ext cx="4681873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/>
            <a:r>
              <a:rPr lang="en-US" sz="3200" dirty="0"/>
              <a:t>New teacher</a:t>
            </a:r>
          </a:p>
          <a:p>
            <a:pPr marL="0" indent="0"/>
            <a:r>
              <a:rPr lang="en-US" sz="3200" dirty="0"/>
              <a:t>Average salary: $66,942</a:t>
            </a:r>
          </a:p>
          <a:p>
            <a:pPr marL="0" indent="0"/>
            <a:r>
              <a:rPr lang="en-US" sz="3200" dirty="0"/>
              <a:t>Curriculum/supplies $2,500</a:t>
            </a:r>
          </a:p>
          <a:p>
            <a:pPr marL="0" indent="0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0820A0-B14B-4F1C-8DDA-174AC2B14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22" name="Freeform 98">
              <a:extLst>
                <a:ext uri="{FF2B5EF4-FFF2-40B4-BE49-F238E27FC236}">
                  <a16:creationId xmlns:a16="http://schemas.microsoft.com/office/drawing/2014/main" id="{A0B952A8-34E8-46AE-B7EC-D9FB3BF1E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7C0821D-1BFC-498C-BEE4-6CE6B6B2C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CAE6635-A640-4DF6-8A57-8989A6B7B8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A16D7B4-883D-4B71-A28E-8BDCD687E8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72A9B10-2C9E-4DDF-8C99-874229A492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EF75B38-CC94-4DE1-A968-D9E320A926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0E9350D-D958-4D62-8379-58ADFF9545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1CA4590-01F5-4F10-A727-F0EE16FD3E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4D2BBC3-F36B-4D06-BCA7-F71AD66980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9AD5E0B-9B13-4228-A23D-83F17DD01A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E153321-B19E-4FA5-8A22-05A91F2AC4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CB9B077-591C-4298-888F-32BB6D0AB6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6FAFF7A-3D2E-40E1-961C-C2875D67D3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7AB21FA-AE5F-4714-968F-356DEE791F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A657826-1C0D-47DD-9B11-E93A32B64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0DC7092-7C59-441C-9840-7163FAB2D6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56E4341-2683-4149-A265-F498A3B79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2D68886-7F13-46BC-9D15-BAF1B45EC3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17C4A21-61C9-400C-B013-440B0338B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DB85B97-7A10-452C-95EB-4CBC73A729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5A1D773-A4DC-4A3D-BB9D-E056BAC3B7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A7184E7-1D5B-4687-8ADC-B776C1EFB2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32D3DC5-864B-4B44-9E09-2FE1AD048A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0DB5CCD-3BBF-45CE-B561-4579A82BD0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1DD1944-44B9-4A99-A105-7C364538CA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5ACDF35-7550-4E16-9914-613447CC0F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BE9C83A-DEB3-4D63-A163-8223B68140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6FFC901-4314-4DC8-BCF5-34E1ACC591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ACA1D64-7220-4CB4-9BF1-69B45B4822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565C435-F20D-4ACD-921E-A46F19D671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88848F1-0711-4763-BC8B-76970B5C86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CF1F2F9F-1FE7-4945-95B9-09731BE954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D030805-517F-4B88-A49B-B0E89A0A9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51D02D9-7DCC-42F6-BBD4-62F841ED42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0B07484-4B4C-4B4E-9841-E455CCF19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183CA18-F3C2-4329-AC85-63B53C6A63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F40AEE3-A69A-4F08-95EC-D4427E2461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192C26C7-E36B-4C29-9C8B-963C7C350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A2AB60F-895F-49A6-A514-5EDE49E67C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A53213F-862F-474E-9DE6-F06F3F344C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8D556880-E892-4297-B930-959E868A1F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F786BA14-25A0-4244-92EE-40B324E323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4A8FE26-68CA-4ED2-AC18-175CCD3855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02032B0-7225-492F-A909-4A5FA8B1CA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1AA3885E-E420-40C5-8B05-E5167027DD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DA973D3B-A048-46C9-8DA7-6792F2F949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7BAEE237-4C03-4C0B-9951-EB14A53620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E1D87A6-7BC8-4BD7-A2B9-B64555B75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17DFB34-0FF3-45E0-86D1-14367FD4E1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B72F8F4-90B4-4099-B7E7-4F060A017D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59A58548-CA86-4B09-9534-0B9F46F1C6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1395729B-8C0E-41B8-B3ED-3E25B3289D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3910024-5A98-44CB-96D6-6F18BEE2B1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71B185B-BD9C-4F33-A1CA-8053DC4F18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D04AC18-163B-4734-89C3-160679520D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F08A3168-5207-4A96-AF77-4442A6DD40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103104E-3B79-4584-BC67-1617345678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AE2661F-465D-44F7-832A-93816854D4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6351CA6-C76B-4C66-9378-C385BBE40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242756B9-0921-4B55-B129-1C794D4FD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37841ED-C77C-4824-BBDB-A4AD5CC4C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4E74C45-8542-46B2-AAA4-9749090683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B975665-5AAD-40D4-AC00-1047ED6593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B046CFA9-FF2B-4D62-8063-8D68FF4801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50C0FC6-86F2-4AAC-9174-25FB83DA6F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88652921-868F-4CCF-B70C-034DAD2E76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02A55E7D-1C8A-4438-A99F-3ACAC87A77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43610C07-2EF7-4475-AF6C-9CA4C0645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17D69AF-D03D-4514-A534-475B17591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570FDC14-72EE-470D-876E-6517413658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8BEAC2A8-991D-4B96-ABE3-9A32625B22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E4FDD02D-2AD2-4A6C-BBC9-15591F457B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F6844DDA-5D96-4DEA-A208-28BBA35901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A96F2E86-56F4-4B0C-8D83-55D2865C87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C193D075-DE33-4AD6-937B-FC2912872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59EA056-638E-430D-AE76-796F1ED38B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8D75FB12-06AB-46A1-BFE4-D16F35625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351D4855-B924-45D6-A884-31A6BC9630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8397D34C-609D-44DB-AFF8-75858A4F31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2EA17769-C4B1-4138-875F-A58D5D8497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B02E948-8CD2-4C3C-9E5D-262DAC3C9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104" name="Freeform 17">
              <a:extLst>
                <a:ext uri="{FF2B5EF4-FFF2-40B4-BE49-F238E27FC236}">
                  <a16:creationId xmlns:a16="http://schemas.microsoft.com/office/drawing/2014/main" id="{F8E025EC-8201-4DC5-B858-C2EEA8121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5D00349E-7825-4D5D-81A3-6A5FB2D95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2B0493F4-7EE3-40BC-9693-4C3011697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05D627BB-BD2B-4E33-837E-94DABD948C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0948FD7F-4A95-419F-9592-F1AE43EB3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76D13955-7897-45BF-AE8D-F635DE729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AD38C1DF-38DA-4D6D-AEDD-F23C531045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5618B3C8-757B-4262-8325-56E79801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BC63D8C-C95A-4588-AEC8-83438699A3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E1EBAFC9-1157-4512-A58B-E8DBDCB0E0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D5C42AD4-0C0A-44F8-BEF5-76D798BB14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FA2FDF3F-1D8B-4D7F-9713-D2785051C4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CE5C02B7-5014-410B-A59B-ABA9017C96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FA738C92-C3B6-43D5-A718-230FE5A78A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A7FDBFA0-A00A-4C49-A38C-5197E28B1E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162F2930-B81B-47BF-BAB6-6CD862E0AC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BDB0E661-1786-4C8B-B4AA-1C46DBB09F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EAE039B6-9B91-4DF7-B2E1-BEC620E8AF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A09B3898-68D4-4032-973C-3297FA2A0B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56FDF469-A729-4C34-9A4E-FC7F50FB6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B42661BA-C51F-493E-BA84-7E8E02647B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BCA6BFC1-5596-4F25-8834-B82EC76C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ADC0C4EA-8B26-488D-842A-8492C28EFA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365199F-3DA2-4ECE-8AA0-B37E7E3AFB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9F8EAD3C-6628-48E5-A004-B34EFF17E2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8627E51D-F7F3-432F-B018-3390B0A3E2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B0A796D9-B9B7-497E-91F4-257D2CCAA2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E4E17776-2D77-4801-AFE4-553D807E01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AF653420-3C79-432A-9CAB-6A4AEC545B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CB4F431F-451E-4136-B596-17B6396321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75E18572-BE7A-4234-B454-FD38ABFAE2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5EB9F985-7C1A-4BFE-A4DC-F35AA0D04E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500648B4-39E6-409B-A151-2A6CC6D3C4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013A2463-A9F5-45B4-804E-5595FAE42C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CBF3193A-025E-4BE6-9AD5-D3106F9D78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E2832A9B-55E5-494A-A717-3617EDD1F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CC0DA7BF-4BD6-46F6-91A1-E38E259FC7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87B5F7E4-8A2A-468D-8EF3-6D7171EBC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F6A8F3CE-3B42-4770-8933-7C9BCA91B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6224EF38-8522-4A6A-BA96-BAAB1A136C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42B702F4-3A4F-475E-A874-62BA9C76A0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1BF12728-61DB-4CA7-BFEA-C67E21001E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A114F6C-B377-4620-9C72-92D0FA5095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185FB219-37DC-4CBB-BDEF-43EF98EB00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060F2EE-256C-4A23-A980-9C317EA5F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52F37857-F893-4D54-B377-60870C91BC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F5DEA293-2202-41FF-B5FE-71F06BAA69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A9C59CAC-07BD-4C27-8926-C55E46BD10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480FA13A-0B04-4946-9A24-2701584E2D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488CE1CC-C8B3-470F-9512-B590AF9DEB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7C1809CD-B912-4E69-A5A5-94EA27B280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FB9E3C6C-40C8-4A98-B0AF-C45C414845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DBE61EAD-B3F8-4E77-B3B6-0A3374C0F2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4303657B-9569-4CB6-A870-F7D678DE67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C95E1DFB-B252-4CBC-95A8-D1DC68A185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2D7B24AC-E1C7-4A27-BACA-0AE3C159FD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97ECB039-4BBD-4991-8C57-7D90D4A22C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38517C97-1250-4775-B725-2CBD677C3F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C9679D68-007E-47A6-A882-07A8088B5C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767BAF92-FB48-468A-B633-46749349E5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2875629C-FBE1-4E58-82B5-53DBC3ABD0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CC29FC6C-B918-40F3-AAAA-1A4F1DFBE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2D55E2D8-4D39-4F44-AAE7-B3B2DDDB5B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8EF38C89-9B35-40D5-A2EC-AE4FFF1712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15C842FE-0918-4A9A-B4F3-F69C539B3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C5A2FDBE-9CE6-41C7-A149-1FC75441C4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FE76B3FC-2648-4EF2-A363-8AED916B45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57AD43BF-C5AB-4324-B39E-5E3AFC887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1D7FC0CC-E465-4316-A7B6-42441D27DC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5EF568F1-4905-4D65-8510-683A87097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B0779A11-5E9E-4455-8DB7-6BF1F0BA4E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2B884067-174C-4C5C-955E-462157D0FA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BE5F0FA8-85D6-4B51-B2A8-027AC28D82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E76C2522-4938-48D4-9ACE-F61BC4527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7119966D-0585-4354-991F-856ADF670D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6931C16B-534C-413B-A404-870528429A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888EA28D-0FC2-4BEA-B3EB-D9DEB3C4F7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1F2052B6-705D-484A-9856-BCC35D311E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B357007E-5B0B-4BC1-96BB-2F9A55E28B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144B8928-2E44-471E-818A-AC5F8B9B1D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3F906D0-CE7C-484D-8C11-5011F768A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739066">
            <a:off x="5520984" y="3122486"/>
            <a:ext cx="2928062" cy="2544637"/>
            <a:chOff x="5281603" y="104899"/>
            <a:chExt cx="6910397" cy="6005491"/>
          </a:xfrm>
        </p:grpSpPr>
        <p:sp>
          <p:nvSpPr>
            <p:cNvPr id="186" name="Freeform 183">
              <a:extLst>
                <a:ext uri="{FF2B5EF4-FFF2-40B4-BE49-F238E27FC236}">
                  <a16:creationId xmlns:a16="http://schemas.microsoft.com/office/drawing/2014/main" id="{0FE191C3-385B-4E2B-ADE9-0FA9E09CA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DF236ECF-9469-429F-B950-E6274E93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ACFB9B6B-3B4B-406C-A9C4-9E15E8EDA9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1185F607-E801-4999-8E05-0C8486DAAA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2AE80DE6-1860-413C-83A4-3D16C772F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BCA67FE0-1324-427A-A3EB-EC0E27E8DA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7426A4D5-E148-458E-81B7-A67551CC52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5AE534E1-BFC4-4B6F-B4A6-D0331A128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F6D2BC14-55E1-4250-A703-26EAE5BEB1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28FA0B2-4451-4A40-A6A8-B5B2BFFD22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695551A0-FD49-4C51-9936-31AADCF8F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21AA33D7-B8C3-4A4C-B04C-90496559F6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EC11C7CB-C8A3-4FA2-8919-4BDE08B8C0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04122C9F-7650-4E2A-BBDD-5ED1794298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B2331B0F-4B2B-49FF-B210-A548BEE14B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9E66A3B2-EAB9-4D0F-8CC6-133C4B8D2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A5D255CC-F767-47F3-9B04-0F597091D8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DE6FFD6E-D10A-4E69-B92A-1C3D4AD900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9BAE1242-2228-4493-81B5-F7807B8DAC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7A6A8552-686E-44B0-AA9A-9488BB77FE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7C45C190-42DB-4A86-A102-D04A25E1E1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DC2E5DE9-3511-45AE-9F95-710C8211A3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53F3C6F6-47A6-4265-878C-5092E93280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82B1F3E7-F618-4E13-9E16-7118C45C7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A5E7DF9B-A62B-4C53-A661-B401D7195B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EEE4847E-481F-4419-AE1F-90DED5344C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B13E9C09-74A8-40D0-BC37-74CA31F5D0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B0009143-1101-4DF3-B01E-766F9BE63D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995E8D24-3C05-4242-92BA-731FDA5AE6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A40A7CC8-D93E-41C0-8322-8EF549E1A5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0B91F070-941B-4307-9931-156C868BFF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BF90A755-20A8-4274-A4F7-BD624FECFA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4D87C615-9E34-495E-8406-FAEFC2F845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1A383A9-4CA6-4FAB-9F61-C5E53DBF8B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D7B6069C-3205-4BBB-ADDF-D85A07E550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98083F5B-DC24-40B3-92D2-BF90631145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1AEA55FF-DDBB-4AA2-ACBD-9A4D56FFCC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E00B1FB-F492-483C-B4D3-893BE48D29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576CFD40-49E1-465A-9B23-F9D980D9A4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5D63EDB7-C852-43C0-9954-6F2196FABE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316E726A-0F37-45E3-9BDF-42ECAA68F6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29E8E54E-8FB5-4650-AD2D-C65F3F53A9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33018142-C705-4D1B-8C27-83842B8D18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4B029D1D-41B1-45D6-8FC5-9EBEEEBD51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238CE0A4-BE74-4418-8DB6-FC0A39102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C5DC5DB6-FAE4-45E0-A0E5-E613B8D7E1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3FBB2B3B-650C-4D6B-BA13-A71D6CB8CD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AA61A363-0BE0-4381-9635-02A60AE9C1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F363EFF4-A1A6-4E57-8128-D13002EAD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744B3004-D3A0-4C95-8618-02CD578CCD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48511694-389A-4FA7-950D-D0B63A422C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03CF007D-1A35-4653-994F-C5DC685C43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E268873C-3BA1-4848-8A1E-55D4416950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6F28B5E8-5EF7-40C6-8012-75E3ADCB41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C4DD4F11-6920-4398-88A7-0C571FA3F9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B87C9D72-9386-43D4-9C27-2B0A676624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6903FC60-7B4A-4E8D-B64E-A6570168D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1565646A-F4D1-434F-ACCE-BC14E5D049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EB5384FB-B917-47C4-9BEF-B81DFEE8C2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03934C7C-17F3-44A9-96A6-AC1E3AFE0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88AF32D4-0DB1-4F6F-8B2B-27519AB902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E8FB5CFF-2F83-4320-9CD0-CCD78775EC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C85CC5D7-8944-4B99-92D2-D827AB9C4F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F55CCF6E-2B52-4B36-872D-542D0CDD70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12D2E4E5-D86C-41AF-B664-F7E0773984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1B38EA97-5B13-4977-B58D-0B28E2D8BA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0CC35DD3-5BF6-4C99-93A1-C0F5ACAB7A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A69C8543-88BB-4CDA-8EF5-2850685210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A091AE30-82E9-4674-9E65-5042AB251C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9A3D2800-7BCF-4C76-9CCD-6962D5E5E7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2AD91264-05B7-4454-AE8C-BAC45B33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2047D64C-CE38-4EDA-8EA5-8A805D525A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A3C33408-5D0E-4DE4-8945-9001979D3E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E1AE14B5-3844-4A66-A8BC-CD8538C562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5F78B15A-17F2-474B-A6B5-34B225EBA0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114C9FE9-2E7D-466C-978D-713D0A6624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882ACEF4-C446-4969-92B5-8649558C27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DDA39D67-86FF-418E-9876-AB14AFD793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2D3BF31F-EEDE-4027-BAE2-CD14B138C5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F37BBBCA-15AD-4E11-813C-E58EE564FD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A105591-067B-4220-9481-77104FE73B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6206" r="27543" b="-1"/>
          <a:stretch/>
        </p:blipFill>
        <p:spPr>
          <a:xfrm>
            <a:off x="9039990" y="3804663"/>
            <a:ext cx="2902538" cy="2902537"/>
          </a:xfrm>
          <a:custGeom>
            <a:avLst/>
            <a:gdLst>
              <a:gd name="connsiteX0" fmla="*/ 1425981 w 2851962"/>
              <a:gd name="connsiteY0" fmla="*/ 0 h 2851962"/>
              <a:gd name="connsiteX1" fmla="*/ 2851962 w 2851962"/>
              <a:gd name="connsiteY1" fmla="*/ 1425981 h 2851962"/>
              <a:gd name="connsiteX2" fmla="*/ 1425981 w 2851962"/>
              <a:gd name="connsiteY2" fmla="*/ 2851962 h 2851962"/>
              <a:gd name="connsiteX3" fmla="*/ 0 w 2851962"/>
              <a:gd name="connsiteY3" fmla="*/ 1425981 h 2851962"/>
              <a:gd name="connsiteX4" fmla="*/ 1425981 w 2851962"/>
              <a:gd name="connsiteY4" fmla="*/ 0 h 285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20FD90-10C9-4BE4-B9A8-DACD0D2D0D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0362" r="21575" b="-2"/>
          <a:stretch/>
        </p:blipFill>
        <p:spPr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5F1EAC-FE0F-4AD7-B3AC-5B7481F59B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7900" r="17949" b="-4"/>
          <a:stretch/>
        </p:blipFill>
        <p:spPr>
          <a:xfrm>
            <a:off x="4446885" y="2609686"/>
            <a:ext cx="4072466" cy="3547628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628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A8528E-39FF-40C8-8621-B295658E5787}"/>
              </a:ext>
            </a:extLst>
          </p:cNvPr>
          <p:cNvSpPr/>
          <p:nvPr/>
        </p:nvSpPr>
        <p:spPr>
          <a:xfrm>
            <a:off x="6440557" y="1222512"/>
            <a:ext cx="4784033" cy="46250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2256-EB4C-4CFC-907F-6AB3E70F2554}"/>
              </a:ext>
            </a:extLst>
          </p:cNvPr>
          <p:cNvSpPr txBox="1"/>
          <p:nvPr/>
        </p:nvSpPr>
        <p:spPr>
          <a:xfrm>
            <a:off x="6440557" y="1683026"/>
            <a:ext cx="49828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may argue that this is a job for professional school counselors or that students should be taught these skills in elementary school. </a:t>
            </a:r>
          </a:p>
          <a:p>
            <a:endParaRPr lang="en-US" dirty="0"/>
          </a:p>
          <a:p>
            <a:r>
              <a:rPr lang="en-US" dirty="0"/>
              <a:t>School counselors may cover some of these topics during the few times classroom guidance lessons are done, however there is a greater need for a designated Social Skills class to teach, reteach and reinforce positive social skill. </a:t>
            </a:r>
          </a:p>
          <a:p>
            <a:endParaRPr lang="en-US" dirty="0"/>
          </a:p>
          <a:p>
            <a:r>
              <a:rPr lang="en-US" dirty="0"/>
              <a:t>We can’t expect our students to know what hasn’t been taught.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79570-3A95-404F-A958-FDAE75BAC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0330" y="1404730"/>
            <a:ext cx="5605670" cy="490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67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0C9E0-C557-442C-A078-43EE07B4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the Program and Data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50838-F6FC-422D-9670-AB96846182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To reduce the number of administrative referrals</a:t>
            </a:r>
          </a:p>
          <a:p>
            <a:r>
              <a:rPr lang="en-US" sz="2000" dirty="0"/>
              <a:t>Increase instructional time in class (not out of class for disciplinary reasons)</a:t>
            </a:r>
          </a:p>
          <a:p>
            <a:r>
              <a:rPr lang="en-US" sz="2000" dirty="0"/>
              <a:t>Improve overall school climate (measured by staff, parent, students’ surveys)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E6FC6C-B8B5-4AE2-BB46-471A1DCAFC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Data will be tracked at the end of each quarter and again at the end of the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E74D97-119F-49AE-A7F2-D62E003B7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19999" y="1654468"/>
            <a:ext cx="1883593" cy="207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58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2376-AEF4-46DE-AAEA-52C5A0DD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722" y="609600"/>
            <a:ext cx="6417504" cy="1456267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2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Communication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8B0B7B4-08C2-491B-8C3C-14C660051085}"/>
              </a:ext>
            </a:extLst>
          </p:cNvPr>
          <p:cNvSpPr/>
          <p:nvPr/>
        </p:nvSpPr>
        <p:spPr>
          <a:xfrm>
            <a:off x="927652" y="1921565"/>
            <a:ext cx="4903305" cy="30522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●Newsletter</a:t>
            </a:r>
          </a:p>
          <a:p>
            <a:pPr algn="ctr"/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●Social Media</a:t>
            </a:r>
          </a:p>
          <a:p>
            <a:pPr algn="ctr"/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●Robocalls</a:t>
            </a:r>
          </a:p>
          <a:p>
            <a:pPr algn="ctr"/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●Presentation to parents over the summer</a:t>
            </a:r>
            <a:endParaRPr lang="en-US"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E29922-3970-4C8B-8951-9CB85FD81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02016" y="2526866"/>
            <a:ext cx="4744279" cy="30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08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E42314-489D-4711-ADEB-5CC79CBA134E}"/>
              </a:ext>
            </a:extLst>
          </p:cNvPr>
          <p:cNvSpPr/>
          <p:nvPr/>
        </p:nvSpPr>
        <p:spPr>
          <a:xfrm>
            <a:off x="7182678" y="950843"/>
            <a:ext cx="4479234" cy="36211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FF00"/>
                </a:solidFill>
              </a:rPr>
              <a:t>Social and emotional development should be as important as the academic focus. We live in a world where teamwork, group participation and collaboration are essential, recreationally and vocationally. The more we use all our talents and skills, the more complete individuals we will be. Let’s </a:t>
            </a:r>
            <a:r>
              <a:rPr lang="en-US" sz="2000" b="1" dirty="0">
                <a:solidFill>
                  <a:schemeClr val="bg1"/>
                </a:solidFill>
              </a:rPr>
              <a:t>truly</a:t>
            </a:r>
            <a:r>
              <a:rPr lang="en-US" sz="2000" dirty="0">
                <a:solidFill>
                  <a:srgbClr val="FFFF00"/>
                </a:solidFill>
              </a:rPr>
              <a:t> provide a holistic education to our children, so they can be responsible and productive world citizens.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8EB54E-EAF2-4FF1-837C-60D99ECEE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4313" y="530086"/>
            <a:ext cx="6665843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6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6238A-2860-4D5A-9938-EDC8FAF12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7E7B9F-3F7E-43E5-A79C-E32319019BE7}"/>
              </a:ext>
            </a:extLst>
          </p:cNvPr>
          <p:cNvSpPr/>
          <p:nvPr/>
        </p:nvSpPr>
        <p:spPr>
          <a:xfrm>
            <a:off x="3048000" y="296733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06621"/>
                </a:solidFill>
                <a:latin typeface="Roboto"/>
                <a:hlinkClick r:id="rId2"/>
              </a:rPr>
              <a:t>https://hamptonms.pwcs.edu/</a:t>
            </a:r>
          </a:p>
          <a:p>
            <a:endParaRPr lang="en-US" u="sng" dirty="0">
              <a:solidFill>
                <a:srgbClr val="006621"/>
              </a:solidFill>
              <a:latin typeface="Roboto"/>
              <a:hlinkClick r:id="rId2"/>
            </a:endParaRPr>
          </a:p>
          <a:p>
            <a:endParaRPr lang="en-US" u="sng" dirty="0">
              <a:solidFill>
                <a:srgbClr val="660099"/>
              </a:solidFill>
              <a:latin typeface="Roboto"/>
              <a:hlinkClick r:id="rId2"/>
            </a:endParaRPr>
          </a:p>
          <a:p>
            <a:r>
              <a:rPr lang="en-US" dirty="0">
                <a:hlinkClick r:id="rId3"/>
              </a:rPr>
              <a:t>https://www.illuminateed.com/blog/2016/08/understanding-why-social-emotional-learning-is-important-for-schools/</a:t>
            </a:r>
            <a:br>
              <a:rPr lang="en-US" dirty="0">
                <a:solidFill>
                  <a:srgbClr val="545454"/>
                </a:solidFill>
                <a:latin typeface="Roboto"/>
              </a:rPr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F38D9A-6E76-4F0D-8B07-678252DA2F09}"/>
              </a:ext>
            </a:extLst>
          </p:cNvPr>
          <p:cNvSpPr/>
          <p:nvPr/>
        </p:nvSpPr>
        <p:spPr>
          <a:xfrm>
            <a:off x="3048000" y="310583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1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3F997A-51D6-4E5C-8D07-8309C02E9E19}"/>
              </a:ext>
            </a:extLst>
          </p:cNvPr>
          <p:cNvSpPr/>
          <p:nvPr/>
        </p:nvSpPr>
        <p:spPr>
          <a:xfrm>
            <a:off x="2345635" y="450574"/>
            <a:ext cx="5863879" cy="533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spc="3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shall be the mission of George M. Hampton Middle School to holistically educate all students in a positive educational environment. We will challenge our students to reach high standards and assist them in evolving into life-long learners and responsible, open-minded citizens of the world.</a:t>
            </a:r>
            <a:endParaRPr lang="en-US" sz="3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227A91-07CF-451A-8EA0-CA1574BA9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79427" y="342900"/>
            <a:ext cx="433387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0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0FAAB9-F861-44B0-B2A9-4B539A3EF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58957" y="781878"/>
            <a:ext cx="8494643" cy="51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9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26C56-EED3-46FA-81D5-B039F3F17E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3846" b="169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2C5209E-69ED-41C6-95E5-2D0B25EAF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982" y="609600"/>
            <a:ext cx="2716695" cy="259742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gency FB" panose="020B0503020202020204" pitchFamily="34" charset="0"/>
                <a:cs typeface="Aharoni" panose="020B0604020202020204" pitchFamily="2" charset="-79"/>
              </a:rPr>
              <a:t>teachers’ frustration</a:t>
            </a:r>
            <a:endParaRPr lang="en-US" sz="2800" b="1" dirty="0">
              <a:solidFill>
                <a:srgbClr val="FFFF00"/>
              </a:solidFill>
              <a:latin typeface="Agency FB" panose="020B0503020202020204" pitchFamily="34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050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9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B42861-81F1-44A6-B09D-7D42132CC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5570" y="1603512"/>
            <a:ext cx="5300430" cy="4161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96C739-C7A4-4551-B6F4-0E327F95C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87012" y="1603511"/>
            <a:ext cx="4609418" cy="44544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A00B009-3CEC-45A8-826B-D99187B09D27}"/>
              </a:ext>
            </a:extLst>
          </p:cNvPr>
          <p:cNvSpPr/>
          <p:nvPr/>
        </p:nvSpPr>
        <p:spPr>
          <a:xfrm>
            <a:off x="1590261" y="633159"/>
            <a:ext cx="7885044" cy="772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365497-DDC3-4C52-88E0-329464ECB7E6}"/>
              </a:ext>
            </a:extLst>
          </p:cNvPr>
          <p:cNvSpPr txBox="1"/>
          <p:nvPr/>
        </p:nvSpPr>
        <p:spPr>
          <a:xfrm>
            <a:off x="2504662" y="857119"/>
            <a:ext cx="5817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Compromise</a:t>
            </a:r>
          </a:p>
        </p:txBody>
      </p:sp>
    </p:spTree>
    <p:extLst>
      <p:ext uri="{BB962C8B-B14F-4D97-AF65-F5344CB8AC3E}">
        <p14:creationId xmlns:p14="http://schemas.microsoft.com/office/powerpoint/2010/main" val="2510002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973449-DAF6-4F4B-91AB-A0303EEC6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461" y="1121453"/>
            <a:ext cx="3352256" cy="584919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US" sz="4400" dirty="0"/>
              <a:t>			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6700" b="1" dirty="0">
                <a:solidFill>
                  <a:srgbClr val="92D050"/>
                </a:solidFill>
                <a:latin typeface="Algerian" panose="04020705040A02060702" pitchFamily="82" charset="0"/>
              </a:rPr>
              <a:t>Social skill		class </a:t>
            </a:r>
            <a:r>
              <a:rPr lang="en-US" sz="4400" dirty="0"/>
              <a:t>				</a:t>
            </a:r>
            <a:br>
              <a:rPr lang="en-US" sz="4400" dirty="0"/>
            </a:br>
            <a:br>
              <a:rPr lang="en-US" sz="4400" b="1" dirty="0"/>
            </a:br>
            <a:br>
              <a:rPr lang="en-US" sz="4400" b="1" dirty="0"/>
            </a:br>
            <a:endParaRPr lang="en-US" sz="4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3DD97-8A3B-4212-B595-56B7AB58B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9810" y="1121453"/>
            <a:ext cx="6921364" cy="462001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1AB018-300F-437B-994F-7F5C8241C0BE}"/>
              </a:ext>
            </a:extLst>
          </p:cNvPr>
          <p:cNvSpPr txBox="1"/>
          <p:nvPr/>
        </p:nvSpPr>
        <p:spPr>
          <a:xfrm>
            <a:off x="5244132" y="5541408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commons.wikimedia.org/wiki/File:US_Navy_101013-N-8863V-522_Eighth_grade_students_from_Mira_Loma_Middle_School_use_a_ground_tracking_system_during_the_11th_annual_Science_and_Techn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9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0332117-E182-4845-AD8A-A9450177D91C}"/>
              </a:ext>
            </a:extLst>
          </p:cNvPr>
          <p:cNvSpPr/>
          <p:nvPr/>
        </p:nvSpPr>
        <p:spPr>
          <a:xfrm>
            <a:off x="993913" y="848139"/>
            <a:ext cx="10137913" cy="5420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BC6B2-F575-4EEF-A5E9-A1BB95B7E986}"/>
              </a:ext>
            </a:extLst>
          </p:cNvPr>
          <p:cNvSpPr txBox="1"/>
          <p:nvPr/>
        </p:nvSpPr>
        <p:spPr>
          <a:xfrm>
            <a:off x="1444488" y="1378226"/>
            <a:ext cx="915725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Abadi" panose="020B0604020202020204" pitchFamily="34" charset="0"/>
              </a:rPr>
              <a:t>To ensure that students exhibit The Profile of a Graduate that includes the ability for students to attain and demonstrate productive workplace skills, qualities, and behaviors, this pilot program will target seventh graders. It will be a mandated elective class that all 7</a:t>
            </a:r>
            <a:r>
              <a:rPr lang="en-US" sz="2000" b="1" baseline="30000" dirty="0">
                <a:solidFill>
                  <a:srgbClr val="92D050"/>
                </a:solidFill>
                <a:latin typeface="Abadi" panose="020B0604020202020204" pitchFamily="34" charset="0"/>
              </a:rPr>
              <a:t>th</a:t>
            </a:r>
            <a:r>
              <a:rPr lang="en-US" sz="2000" b="1" dirty="0">
                <a:solidFill>
                  <a:srgbClr val="92D050"/>
                </a:solidFill>
                <a:latin typeface="Abadi" panose="020B0604020202020204" pitchFamily="34" charset="0"/>
              </a:rPr>
              <a:t> graders will have for nine weeks.  The curriculum would address topics such as:</a:t>
            </a:r>
          </a:p>
          <a:p>
            <a:endParaRPr lang="en-US" sz="2000" b="1" dirty="0">
              <a:solidFill>
                <a:srgbClr val="92D050"/>
              </a:solidFill>
              <a:latin typeface="Abadi" panose="020B0604020202020204" pitchFamily="34" charset="0"/>
            </a:endParaRPr>
          </a:p>
          <a:p>
            <a:endParaRPr lang="en-US" sz="2000" b="1" dirty="0">
              <a:solidFill>
                <a:srgbClr val="92D050"/>
              </a:solidFill>
              <a:latin typeface="Abadi" panose="020B0604020202020204" pitchFamily="34" charset="0"/>
            </a:endParaRPr>
          </a:p>
          <a:p>
            <a:r>
              <a:rPr lang="en-US" sz="20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en-US" sz="2000" b="1" dirty="0">
                <a:solidFill>
                  <a:srgbClr val="92D050"/>
                </a:solidFill>
                <a:latin typeface="Abadi" panose="020B0604020202020204" pitchFamily="34" charset="0"/>
              </a:rPr>
              <a:t>Social Media appropriateness </a:t>
            </a:r>
            <a:r>
              <a:rPr lang="en-US" sz="20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●Self Advocacy</a:t>
            </a:r>
            <a:r>
              <a:rPr lang="en-US" sz="2000" b="1" dirty="0">
                <a:solidFill>
                  <a:srgbClr val="92D050"/>
                </a:solidFill>
                <a:latin typeface="Abadi" panose="020B0604020202020204" pitchFamily="34" charset="0"/>
              </a:rPr>
              <a:t> </a:t>
            </a:r>
          </a:p>
          <a:p>
            <a:r>
              <a:rPr lang="en-US" sz="2000" b="1" dirty="0">
                <a:solidFill>
                  <a:srgbClr val="92D050"/>
                </a:solidFill>
                <a:latin typeface="Abadi" panose="020B0604020202020204" pitchFamily="34" charset="0"/>
              </a:rPr>
              <a:t>●Anger Management ●Peer/adult relationships ●Peer pressure ●Bullying •Apologizing • Self Management • Assertion • Cooperation • Coping skills • Responsible Decision making • Empathy • Following directions • Giving feedback • Ignoring distractions •Requesting help • Responsibility • Self-control •Self Awareness  • Team work •Social Awareness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6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6CF3B27-FE61-4F1B-B6CE-4DF349BAEF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43639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794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bg1">
                <a:shade val="96000"/>
                <a:satMod val="160000"/>
                <a:lumMod val="100000"/>
              </a:schemeClr>
            </a:gs>
          </a:gsLst>
          <a:lin ang="474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DF4972D9-F510-4C84-8BDA-31BAECC23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9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D8E2D96C-A214-42D7-8C0F-E4CCBD8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C746F4-1536-4E83-B247-DD6BBE09C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36104"/>
            <a:ext cx="10905803" cy="5585792"/>
          </a:xfrm>
          <a:prstGeom prst="rect">
            <a:avLst/>
          </a:prstGeom>
          <a:solidFill>
            <a:schemeClr val="tx1"/>
          </a:solidFill>
          <a:ln cap="sq">
            <a:noFill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78897-904C-4225-B68D-A288B3E66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73850" y="957837"/>
            <a:ext cx="6439512" cy="494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44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418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Abadi</vt:lpstr>
      <vt:lpstr>Agency FB</vt:lpstr>
      <vt:lpstr>Aharoni</vt:lpstr>
      <vt:lpstr>Algerian</vt:lpstr>
      <vt:lpstr>Arial</vt:lpstr>
      <vt:lpstr>Arial Nova</vt:lpstr>
      <vt:lpstr>Calibri</vt:lpstr>
      <vt:lpstr>Calibri Light</vt:lpstr>
      <vt:lpstr>Roboto</vt:lpstr>
      <vt:lpstr>Times New Roman</vt:lpstr>
      <vt:lpstr>Celestial</vt:lpstr>
      <vt:lpstr>School improvement </vt:lpstr>
      <vt:lpstr>PowerPoint Presentation</vt:lpstr>
      <vt:lpstr>PowerPoint Presentation</vt:lpstr>
      <vt:lpstr>teachers’ frustration</vt:lpstr>
      <vt:lpstr>PowerPoint Presentation</vt:lpstr>
      <vt:lpstr>                     Social skill  class        </vt:lpstr>
      <vt:lpstr>PowerPoint Presentation</vt:lpstr>
      <vt:lpstr>PowerPoint Presentation</vt:lpstr>
      <vt:lpstr>PowerPoint Presentation</vt:lpstr>
      <vt:lpstr>                  Budget</vt:lpstr>
      <vt:lpstr>PowerPoint Presentation</vt:lpstr>
      <vt:lpstr>Goal of the Program and Data tracking</vt:lpstr>
      <vt:lpstr>Communication </vt:lpstr>
      <vt:lpstr>PowerPoint Presentation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improvement</dc:title>
  <dc:creator>John T. Payne</dc:creator>
  <cp:lastModifiedBy>John T. Payne</cp:lastModifiedBy>
  <cp:revision>16</cp:revision>
  <dcterms:created xsi:type="dcterms:W3CDTF">2019-04-29T22:43:31Z</dcterms:created>
  <dcterms:modified xsi:type="dcterms:W3CDTF">2019-04-30T01:31:36Z</dcterms:modified>
</cp:coreProperties>
</file>