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Nunito" panose="020B0604020202020204" charset="0"/>
      <p:regular r:id="rId17"/>
      <p:bold r:id="rId18"/>
      <p:italic r:id="rId19"/>
      <p:boldItalic r:id="rId20"/>
    </p:embeddedFont>
    <p:embeddedFont>
      <p:font typeface="Sanchez" panose="020B0604020202020204" charset="0"/>
      <p:regular r:id="rId21"/>
      <p: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5f588946e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45f588946e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45f588946e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45f588946e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5f588946e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5f588946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45f588946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45f588946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5f588946e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5f588946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5f588946e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45f588946e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61ce988c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61ce988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93fbae9e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93fbae9e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5f588946e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5f588946e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hoolquality.virginia.gov/divis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www.attendanceworks.or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18550" y="660525"/>
            <a:ext cx="5868000" cy="125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3000">
              <a:solidFill>
                <a:srgbClr val="0000FF"/>
              </a:solidFill>
              <a:latin typeface="Sanchez"/>
              <a:ea typeface="Sanchez"/>
              <a:cs typeface="Sanchez"/>
              <a:sym typeface="Sanchez"/>
            </a:endParaRPr>
          </a:p>
          <a:p>
            <a:pPr marL="0" lvl="0" indent="0" algn="l" rtl="0">
              <a:spcBef>
                <a:spcPts val="0"/>
              </a:spcBef>
              <a:spcAft>
                <a:spcPts val="0"/>
              </a:spcAft>
              <a:buNone/>
            </a:pPr>
            <a:r>
              <a:rPr lang="en" sz="3000" b="1">
                <a:solidFill>
                  <a:srgbClr val="0000FF"/>
                </a:solidFill>
                <a:latin typeface="Sanchez"/>
                <a:ea typeface="Sanchez"/>
                <a:cs typeface="Sanchez"/>
                <a:sym typeface="Sanchez"/>
              </a:rPr>
              <a:t>Every Student, Every Day: School Attendance</a:t>
            </a:r>
            <a:endParaRPr sz="3000" b="1">
              <a:solidFill>
                <a:srgbClr val="0000FF"/>
              </a:solidFill>
              <a:latin typeface="Sanchez"/>
              <a:ea typeface="Sanchez"/>
              <a:cs typeface="Sanchez"/>
              <a:sym typeface="Sanchez"/>
            </a:endParaRPr>
          </a:p>
        </p:txBody>
      </p:sp>
      <p:sp>
        <p:nvSpPr>
          <p:cNvPr id="129" name="Google Shape;129;p13"/>
          <p:cNvSpPr txBox="1">
            <a:spLocks noGrp="1"/>
          </p:cNvSpPr>
          <p:nvPr>
            <p:ph type="subTitle" idx="1"/>
          </p:nvPr>
        </p:nvSpPr>
        <p:spPr>
          <a:xfrm>
            <a:off x="6751725" y="3863225"/>
            <a:ext cx="2046300" cy="78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i="1"/>
              <a:t>Vernestine Payne and Emily Willis</a:t>
            </a:r>
            <a:endParaRPr b="1" i="1"/>
          </a:p>
        </p:txBody>
      </p:sp>
      <p:pic>
        <p:nvPicPr>
          <p:cNvPr id="130" name="Google Shape;130;p13"/>
          <p:cNvPicPr preferRelativeResize="0"/>
          <p:nvPr/>
        </p:nvPicPr>
        <p:blipFill>
          <a:blip r:embed="rId3">
            <a:alphaModFix/>
          </a:blip>
          <a:stretch>
            <a:fillRect/>
          </a:stretch>
        </p:blipFill>
        <p:spPr>
          <a:xfrm>
            <a:off x="2946100" y="2001000"/>
            <a:ext cx="3909650" cy="2702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title"/>
          </p:nvPr>
        </p:nvSpPr>
        <p:spPr>
          <a:xfrm>
            <a:off x="1883250" y="110275"/>
            <a:ext cx="5377500" cy="64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References</a:t>
            </a:r>
            <a:endParaRPr/>
          </a:p>
        </p:txBody>
      </p:sp>
      <p:sp>
        <p:nvSpPr>
          <p:cNvPr id="195" name="Google Shape;195;p22"/>
          <p:cNvSpPr txBox="1"/>
          <p:nvPr/>
        </p:nvSpPr>
        <p:spPr>
          <a:xfrm>
            <a:off x="510900" y="1032325"/>
            <a:ext cx="8122200" cy="30111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 sz="1200">
                <a:latin typeface="Sanchez"/>
                <a:ea typeface="Sanchez"/>
                <a:cs typeface="Sanchez"/>
                <a:sym typeface="Sanchez"/>
              </a:rPr>
              <a:t>Chronic Absence. (2018). Retrieved from https://www.attendanceworks.org/chronic-absence/</a:t>
            </a:r>
            <a:endParaRPr sz="1200">
              <a:latin typeface="Sanchez"/>
              <a:ea typeface="Sanchez"/>
              <a:cs typeface="Sanchez"/>
              <a:sym typeface="Sanchez"/>
            </a:endParaRPr>
          </a:p>
          <a:p>
            <a:pPr marL="0" lvl="0" indent="457200" algn="l" rtl="0">
              <a:lnSpc>
                <a:spcPct val="200000"/>
              </a:lnSpc>
              <a:spcBef>
                <a:spcPts val="0"/>
              </a:spcBef>
              <a:spcAft>
                <a:spcPts val="0"/>
              </a:spcAft>
              <a:buNone/>
            </a:pPr>
            <a:r>
              <a:rPr lang="en" sz="1200">
                <a:latin typeface="Sanchez"/>
                <a:ea typeface="Sanchez"/>
                <a:cs typeface="Sanchez"/>
                <a:sym typeface="Sanchez"/>
              </a:rPr>
              <a:t>the-problem/10-facts-about-school-attendance/</a:t>
            </a:r>
            <a:endParaRPr sz="1200">
              <a:latin typeface="Sanchez"/>
              <a:ea typeface="Sanchez"/>
              <a:cs typeface="Sanchez"/>
              <a:sym typeface="Sanchez"/>
            </a:endParaRPr>
          </a:p>
          <a:p>
            <a:pPr marL="0" lvl="0" indent="0" algn="l" rtl="0">
              <a:lnSpc>
                <a:spcPct val="200000"/>
              </a:lnSpc>
              <a:spcBef>
                <a:spcPts val="0"/>
              </a:spcBef>
              <a:spcAft>
                <a:spcPts val="0"/>
              </a:spcAft>
              <a:buNone/>
            </a:pPr>
            <a:r>
              <a:rPr lang="en" sz="1200">
                <a:latin typeface="Sanchez"/>
                <a:ea typeface="Sanchez"/>
                <a:cs typeface="Sanchez"/>
                <a:sym typeface="Sanchez"/>
              </a:rPr>
              <a:t>Compulsory School Attendance, Virginia Statute § 22.1-254 (2018). </a:t>
            </a:r>
            <a:endParaRPr sz="1200">
              <a:latin typeface="Sanchez"/>
              <a:ea typeface="Sanchez"/>
              <a:cs typeface="Sanchez"/>
              <a:sym typeface="Sanchez"/>
            </a:endParaRPr>
          </a:p>
          <a:p>
            <a:pPr marL="0" lvl="0" indent="0" algn="l" rtl="0">
              <a:lnSpc>
                <a:spcPct val="200000"/>
              </a:lnSpc>
              <a:spcBef>
                <a:spcPts val="0"/>
              </a:spcBef>
              <a:spcAft>
                <a:spcPts val="0"/>
              </a:spcAft>
              <a:buNone/>
            </a:pPr>
            <a:r>
              <a:rPr lang="en" sz="1200">
                <a:latin typeface="Sanchez"/>
                <a:ea typeface="Sanchez"/>
                <a:cs typeface="Sanchez"/>
                <a:sym typeface="Sanchez"/>
              </a:rPr>
              <a:t>Student Absences, Excuses and Tardies, Prince William County Schools Reg. R724-1.</a:t>
            </a:r>
            <a:endParaRPr sz="1200">
              <a:latin typeface="Sanchez"/>
              <a:ea typeface="Sanchez"/>
              <a:cs typeface="Sanchez"/>
              <a:sym typeface="Sanchez"/>
            </a:endParaRPr>
          </a:p>
          <a:p>
            <a:pPr marL="0" lvl="0" indent="0" algn="l" rtl="0">
              <a:lnSpc>
                <a:spcPct val="200000"/>
              </a:lnSpc>
              <a:spcBef>
                <a:spcPts val="0"/>
              </a:spcBef>
              <a:spcAft>
                <a:spcPts val="0"/>
              </a:spcAft>
              <a:buNone/>
            </a:pPr>
            <a:r>
              <a:rPr lang="en" sz="1200">
                <a:latin typeface="Sanchez"/>
                <a:ea typeface="Sanchez"/>
                <a:cs typeface="Sanchez"/>
                <a:sym typeface="Sanchez"/>
              </a:rPr>
              <a:t>	(2018). </a:t>
            </a:r>
            <a:endParaRPr sz="1200">
              <a:latin typeface="Sanchez"/>
              <a:ea typeface="Sanchez"/>
              <a:cs typeface="Sanchez"/>
              <a:sym typeface="Sanchez"/>
            </a:endParaRPr>
          </a:p>
          <a:p>
            <a:pPr marL="0" lvl="0" indent="0" algn="l" rtl="0">
              <a:lnSpc>
                <a:spcPct val="200000"/>
              </a:lnSpc>
              <a:spcBef>
                <a:spcPts val="0"/>
              </a:spcBef>
              <a:spcAft>
                <a:spcPts val="0"/>
              </a:spcAft>
              <a:buNone/>
            </a:pPr>
            <a:r>
              <a:rPr lang="en" sz="1200">
                <a:latin typeface="Sanchez"/>
                <a:ea typeface="Sanchez"/>
                <a:cs typeface="Sanchez"/>
                <a:sym typeface="Sanchez"/>
              </a:rPr>
              <a:t>Virginia Department of Education. (2018). </a:t>
            </a:r>
            <a:r>
              <a:rPr lang="en" sz="1200" i="1">
                <a:latin typeface="Sanchez"/>
                <a:ea typeface="Sanchez"/>
                <a:cs typeface="Sanchez"/>
                <a:sym typeface="Sanchez"/>
              </a:rPr>
              <a:t>Attendance and Truancy.</a:t>
            </a:r>
            <a:r>
              <a:rPr lang="en" sz="1200">
                <a:latin typeface="Sanchez"/>
                <a:ea typeface="Sanchez"/>
                <a:cs typeface="Sanchez"/>
                <a:sym typeface="Sanchez"/>
              </a:rPr>
              <a:t> Retrieved from</a:t>
            </a:r>
            <a:endParaRPr sz="1200">
              <a:latin typeface="Sanchez"/>
              <a:ea typeface="Sanchez"/>
              <a:cs typeface="Sanchez"/>
              <a:sym typeface="Sanchez"/>
            </a:endParaRPr>
          </a:p>
          <a:p>
            <a:pPr marL="0" lvl="0" indent="457200" algn="l" rtl="0">
              <a:lnSpc>
                <a:spcPct val="200000"/>
              </a:lnSpc>
              <a:spcBef>
                <a:spcPts val="0"/>
              </a:spcBef>
              <a:spcAft>
                <a:spcPts val="0"/>
              </a:spcAft>
              <a:buNone/>
            </a:pPr>
            <a:r>
              <a:rPr lang="en" sz="1200">
                <a:latin typeface="Sanchez"/>
                <a:ea typeface="Sanchez"/>
                <a:cs typeface="Sanchez"/>
                <a:sym typeface="Sanchez"/>
              </a:rPr>
              <a:t>http://www.doe.virginia.gov/support/prevention/attendance-truancy/index.shtml</a:t>
            </a:r>
            <a:endParaRPr sz="1200">
              <a:latin typeface="Sanchez"/>
              <a:ea typeface="Sanchez"/>
              <a:cs typeface="Sanchez"/>
              <a:sym typeface="Sanchez"/>
            </a:endParaRPr>
          </a:p>
          <a:p>
            <a:pPr marL="0" lvl="0" indent="0" algn="l" rtl="0">
              <a:lnSpc>
                <a:spcPct val="200000"/>
              </a:lnSpc>
              <a:spcBef>
                <a:spcPts val="0"/>
              </a:spcBef>
              <a:spcAft>
                <a:spcPts val="0"/>
              </a:spcAft>
              <a:buNone/>
            </a:pPr>
            <a:r>
              <a:rPr lang="en" sz="1200">
                <a:latin typeface="Sanchez"/>
                <a:ea typeface="Sanchez"/>
                <a:cs typeface="Sanchez"/>
                <a:sym typeface="Sanchez"/>
              </a:rPr>
              <a:t>Virginia Department of Education School Data Quality Profiles. (2018). </a:t>
            </a:r>
            <a:r>
              <a:rPr lang="en" sz="1200" i="1">
                <a:latin typeface="Sanchez"/>
                <a:ea typeface="Sanchez"/>
                <a:cs typeface="Sanchez"/>
                <a:sym typeface="Sanchez"/>
              </a:rPr>
              <a:t>Prince William</a:t>
            </a:r>
            <a:endParaRPr sz="1200" i="1">
              <a:latin typeface="Sanchez"/>
              <a:ea typeface="Sanchez"/>
              <a:cs typeface="Sanchez"/>
              <a:sym typeface="Sanchez"/>
            </a:endParaRPr>
          </a:p>
          <a:p>
            <a:pPr marL="0" lvl="0" indent="0" algn="l" rtl="0">
              <a:lnSpc>
                <a:spcPct val="200000"/>
              </a:lnSpc>
              <a:spcBef>
                <a:spcPts val="0"/>
              </a:spcBef>
              <a:spcAft>
                <a:spcPts val="0"/>
              </a:spcAft>
              <a:buNone/>
            </a:pPr>
            <a:r>
              <a:rPr lang="en" sz="1200" i="1">
                <a:latin typeface="Sanchez"/>
                <a:ea typeface="Sanchez"/>
                <a:cs typeface="Sanchez"/>
                <a:sym typeface="Sanchez"/>
              </a:rPr>
              <a:t>	County Public Schools. </a:t>
            </a:r>
            <a:r>
              <a:rPr lang="en" sz="1200">
                <a:latin typeface="Sanchez"/>
                <a:ea typeface="Sanchez"/>
                <a:cs typeface="Sanchez"/>
                <a:sym typeface="Sanchez"/>
              </a:rPr>
              <a:t>Retrieved from </a:t>
            </a:r>
            <a:r>
              <a:rPr lang="en" sz="1200">
                <a:uFill>
                  <a:noFill/>
                </a:uFill>
                <a:latin typeface="Sanchez"/>
                <a:ea typeface="Sanchez"/>
                <a:cs typeface="Sanchez"/>
                <a:sym typeface="Sanchez"/>
                <a:hlinkClick r:id="rId3"/>
              </a:rPr>
              <a:t>http://schoolquality.virginia.gov/divisions/</a:t>
            </a:r>
            <a:endParaRPr sz="1200">
              <a:latin typeface="Sanchez"/>
              <a:ea typeface="Sanchez"/>
              <a:cs typeface="Sanchez"/>
              <a:sym typeface="Sanchez"/>
            </a:endParaRPr>
          </a:p>
          <a:p>
            <a:pPr marL="0" lvl="0" indent="457200" algn="l" rtl="0">
              <a:lnSpc>
                <a:spcPct val="200000"/>
              </a:lnSpc>
              <a:spcBef>
                <a:spcPts val="0"/>
              </a:spcBef>
              <a:spcAft>
                <a:spcPts val="0"/>
              </a:spcAft>
              <a:buNone/>
            </a:pPr>
            <a:r>
              <a:rPr lang="en" sz="1200">
                <a:latin typeface="Sanchez"/>
                <a:ea typeface="Sanchez"/>
                <a:cs typeface="Sanchez"/>
                <a:sym typeface="Sanchez"/>
              </a:rPr>
              <a:t>prince-william-county-public-schools#desktopTabs-6</a:t>
            </a:r>
            <a:endParaRPr sz="1200">
              <a:latin typeface="Sanchez"/>
              <a:ea typeface="Sanchez"/>
              <a:cs typeface="Sanchez"/>
              <a:sym typeface="Sanchez"/>
            </a:endParaRPr>
          </a:p>
          <a:p>
            <a:pPr marL="0" lvl="0" indent="0" algn="l" rtl="0">
              <a:lnSpc>
                <a:spcPct val="200000"/>
              </a:lnSpc>
              <a:spcBef>
                <a:spcPts val="0"/>
              </a:spcBef>
              <a:spcAft>
                <a:spcPts val="0"/>
              </a:spcAft>
              <a:buNone/>
            </a:pPr>
            <a:endParaRPr>
              <a:latin typeface="Sanchez"/>
              <a:ea typeface="Sanchez"/>
              <a:cs typeface="Sanchez"/>
              <a:sym typeface="Sanchez"/>
            </a:endParaRPr>
          </a:p>
          <a:p>
            <a:pPr marL="0" lvl="0" indent="0" algn="l" rtl="0">
              <a:lnSpc>
                <a:spcPct val="200000"/>
              </a:lnSpc>
              <a:spcBef>
                <a:spcPts val="0"/>
              </a:spcBef>
              <a:spcAft>
                <a:spcPts val="0"/>
              </a:spcAft>
              <a:buNone/>
            </a:pPr>
            <a:endParaRPr sz="1100">
              <a:latin typeface="Sanchez"/>
              <a:ea typeface="Sanchez"/>
              <a:cs typeface="Sanchez"/>
              <a:sym typeface="Sanchez"/>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i="1"/>
              <a:t>          </a:t>
            </a:r>
            <a:r>
              <a:rPr lang="en" sz="4800" b="1" i="1">
                <a:latin typeface="Sanchez"/>
                <a:ea typeface="Sanchez"/>
                <a:cs typeface="Sanchez"/>
                <a:sym typeface="Sanchez"/>
              </a:rPr>
              <a:t>Virginia </a:t>
            </a:r>
            <a:endParaRPr sz="4800" b="1" i="1">
              <a:latin typeface="Sanchez"/>
              <a:ea typeface="Sanchez"/>
              <a:cs typeface="Sanchez"/>
              <a:sym typeface="Sanchez"/>
            </a:endParaRPr>
          </a:p>
        </p:txBody>
      </p:sp>
      <p:sp>
        <p:nvSpPr>
          <p:cNvPr id="136" name="Google Shape;136;p14"/>
          <p:cNvSpPr txBox="1">
            <a:spLocks noGrp="1"/>
          </p:cNvSpPr>
          <p:nvPr>
            <p:ph type="body" idx="1"/>
          </p:nvPr>
        </p:nvSpPr>
        <p:spPr>
          <a:xfrm>
            <a:off x="819150" y="1926350"/>
            <a:ext cx="7505700" cy="24480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Font typeface="Sanchez"/>
              <a:buChar char="➢"/>
            </a:pPr>
            <a:r>
              <a:rPr lang="en" sz="2000">
                <a:latin typeface="Sanchez"/>
                <a:ea typeface="Sanchez"/>
                <a:cs typeface="Sanchez"/>
                <a:sym typeface="Sanchez"/>
              </a:rPr>
              <a:t>In every state, parents are required by law to enroll their children in a public school or a state approved alternative.</a:t>
            </a:r>
            <a:endParaRPr sz="2000">
              <a:solidFill>
                <a:srgbClr val="444444"/>
              </a:solidFill>
              <a:latin typeface="Sanchez"/>
              <a:ea typeface="Sanchez"/>
              <a:cs typeface="Sanchez"/>
              <a:sym typeface="Sanchez"/>
            </a:endParaRPr>
          </a:p>
          <a:p>
            <a:pPr marL="457200" lvl="0" indent="-355600" algn="l" rtl="0">
              <a:spcBef>
                <a:spcPts val="0"/>
              </a:spcBef>
              <a:spcAft>
                <a:spcPts val="0"/>
              </a:spcAft>
              <a:buSzPts val="2000"/>
              <a:buFont typeface="Sanchez"/>
              <a:buChar char="➢"/>
            </a:pPr>
            <a:r>
              <a:rPr lang="en" sz="2000">
                <a:latin typeface="Sanchez"/>
                <a:ea typeface="Sanchez"/>
                <a:cs typeface="Sanchez"/>
                <a:sym typeface="Sanchez"/>
              </a:rPr>
              <a:t>State legislation typically specifies the period of mandatory attendance.      </a:t>
            </a:r>
            <a:endParaRPr sz="2000">
              <a:latin typeface="Sanchez"/>
              <a:ea typeface="Sanchez"/>
              <a:cs typeface="Sanchez"/>
              <a:sym typeface="Sanchez"/>
            </a:endParaRPr>
          </a:p>
          <a:p>
            <a:pPr marL="457200" lvl="0" indent="-355600" algn="l" rtl="0">
              <a:spcBef>
                <a:spcPts val="0"/>
              </a:spcBef>
              <a:spcAft>
                <a:spcPts val="0"/>
              </a:spcAft>
              <a:buSzPts val="2000"/>
              <a:buFont typeface="Sanchez"/>
              <a:buChar char="➢"/>
            </a:pPr>
            <a:r>
              <a:rPr lang="en" sz="2000">
                <a:latin typeface="Sanchez"/>
                <a:ea typeface="Sanchez"/>
                <a:cs typeface="Sanchez"/>
                <a:sym typeface="Sanchez"/>
              </a:rPr>
              <a:t>The state designates power to the local school board to develop policies regarding excused/unexcused absences.</a:t>
            </a:r>
            <a:endParaRPr sz="2000">
              <a:latin typeface="Sanchez"/>
              <a:ea typeface="Sanchez"/>
              <a:cs typeface="Sanchez"/>
              <a:sym typeface="Sanchez"/>
            </a:endParaRPr>
          </a:p>
        </p:txBody>
      </p:sp>
      <p:sp>
        <p:nvSpPr>
          <p:cNvPr id="137" name="Google Shape;137;p14"/>
          <p:cNvSpPr txBox="1"/>
          <p:nvPr/>
        </p:nvSpPr>
        <p:spPr>
          <a:xfrm>
            <a:off x="108750" y="264925"/>
            <a:ext cx="5694000" cy="6642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pic>
        <p:nvPicPr>
          <p:cNvPr id="138" name="Google Shape;138;p14"/>
          <p:cNvPicPr preferRelativeResize="0"/>
          <p:nvPr/>
        </p:nvPicPr>
        <p:blipFill>
          <a:blip r:embed="rId3">
            <a:alphaModFix/>
          </a:blip>
          <a:stretch>
            <a:fillRect/>
          </a:stretch>
        </p:blipFill>
        <p:spPr>
          <a:xfrm>
            <a:off x="4941850" y="390925"/>
            <a:ext cx="2285775" cy="1670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2"/>
        <p:cNvGrpSpPr/>
        <p:nvPr/>
      </p:nvGrpSpPr>
      <p:grpSpPr>
        <a:xfrm>
          <a:off x="0" y="0"/>
          <a:ext cx="0" cy="0"/>
          <a:chOff x="0" y="0"/>
          <a:chExt cx="0" cy="0"/>
        </a:xfrm>
      </p:grpSpPr>
      <p:sp>
        <p:nvSpPr>
          <p:cNvPr id="143" name="Google Shape;143;p15"/>
          <p:cNvSpPr txBox="1">
            <a:spLocks noGrp="1"/>
          </p:cNvSpPr>
          <p:nvPr>
            <p:ph type="title"/>
          </p:nvPr>
        </p:nvSpPr>
        <p:spPr>
          <a:xfrm>
            <a:off x="516375" y="1179275"/>
            <a:ext cx="2519700" cy="18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a:solidFill>
                  <a:schemeClr val="accent2"/>
                </a:solidFill>
                <a:latin typeface="Sanchez"/>
                <a:ea typeface="Sanchez"/>
                <a:cs typeface="Sanchez"/>
                <a:sym typeface="Sanchez"/>
              </a:rPr>
              <a:t>1</a:t>
            </a:r>
            <a:r>
              <a:rPr lang="en" sz="6000">
                <a:solidFill>
                  <a:schemeClr val="accent2"/>
                </a:solidFill>
                <a:latin typeface="Sanchez"/>
                <a:ea typeface="Sanchez"/>
                <a:cs typeface="Sanchez"/>
                <a:sym typeface="Sanchez"/>
              </a:rPr>
              <a:t> </a:t>
            </a:r>
            <a:r>
              <a:rPr lang="en" sz="2400">
                <a:solidFill>
                  <a:schemeClr val="accent2"/>
                </a:solidFill>
                <a:latin typeface="Sanchez"/>
                <a:ea typeface="Sanchez"/>
                <a:cs typeface="Sanchez"/>
                <a:sym typeface="Sanchez"/>
              </a:rPr>
              <a:t>out of</a:t>
            </a:r>
            <a:r>
              <a:rPr lang="en" sz="6000">
                <a:solidFill>
                  <a:schemeClr val="accent2"/>
                </a:solidFill>
                <a:latin typeface="Sanchez"/>
                <a:ea typeface="Sanchez"/>
                <a:cs typeface="Sanchez"/>
                <a:sym typeface="Sanchez"/>
              </a:rPr>
              <a:t> </a:t>
            </a:r>
            <a:r>
              <a:rPr lang="en" sz="7000">
                <a:solidFill>
                  <a:schemeClr val="accent2"/>
                </a:solidFill>
                <a:latin typeface="Sanchez"/>
                <a:ea typeface="Sanchez"/>
                <a:cs typeface="Sanchez"/>
                <a:sym typeface="Sanchez"/>
              </a:rPr>
              <a:t>7</a:t>
            </a:r>
            <a:endParaRPr sz="7000">
              <a:solidFill>
                <a:schemeClr val="accent2"/>
              </a:solidFill>
              <a:latin typeface="Sanchez"/>
              <a:ea typeface="Sanchez"/>
              <a:cs typeface="Sanchez"/>
              <a:sym typeface="Sanchez"/>
            </a:endParaRPr>
          </a:p>
        </p:txBody>
      </p:sp>
      <p:sp>
        <p:nvSpPr>
          <p:cNvPr id="144" name="Google Shape;144;p15"/>
          <p:cNvSpPr txBox="1"/>
          <p:nvPr/>
        </p:nvSpPr>
        <p:spPr>
          <a:xfrm>
            <a:off x="365650" y="3190650"/>
            <a:ext cx="2770800" cy="5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Sanchez"/>
                <a:ea typeface="Sanchez"/>
                <a:cs typeface="Sanchez"/>
                <a:sym typeface="Sanchez"/>
              </a:rPr>
              <a:t>Students in the U.S. who miss nearly a month of school each year</a:t>
            </a:r>
            <a:endParaRPr sz="1800">
              <a:latin typeface="Sanchez"/>
              <a:ea typeface="Sanchez"/>
              <a:cs typeface="Sanchez"/>
              <a:sym typeface="Sanchez"/>
            </a:endParaRPr>
          </a:p>
        </p:txBody>
      </p:sp>
      <p:sp>
        <p:nvSpPr>
          <p:cNvPr id="145" name="Google Shape;145;p15"/>
          <p:cNvSpPr txBox="1"/>
          <p:nvPr/>
        </p:nvSpPr>
        <p:spPr>
          <a:xfrm>
            <a:off x="690675" y="297950"/>
            <a:ext cx="7833000" cy="9831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Sanchez"/>
                <a:ea typeface="Sanchez"/>
                <a:cs typeface="Sanchez"/>
                <a:sym typeface="Sanchez"/>
              </a:rPr>
              <a:t>National Attendance Statistics</a:t>
            </a:r>
            <a:endParaRPr sz="3600">
              <a:latin typeface="Sanchez"/>
              <a:ea typeface="Sanchez"/>
              <a:cs typeface="Sanchez"/>
              <a:sym typeface="Sanchez"/>
            </a:endParaRPr>
          </a:p>
        </p:txBody>
      </p:sp>
      <p:sp>
        <p:nvSpPr>
          <p:cNvPr id="146" name="Google Shape;146;p15"/>
          <p:cNvSpPr txBox="1">
            <a:spLocks noGrp="1"/>
          </p:cNvSpPr>
          <p:nvPr>
            <p:ph type="title"/>
          </p:nvPr>
        </p:nvSpPr>
        <p:spPr>
          <a:xfrm>
            <a:off x="3695726" y="1228000"/>
            <a:ext cx="2027100" cy="18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a:solidFill>
                  <a:schemeClr val="accent2"/>
                </a:solidFill>
                <a:latin typeface="Sanchez"/>
                <a:ea typeface="Sanchez"/>
                <a:cs typeface="Sanchez"/>
                <a:sym typeface="Sanchez"/>
              </a:rPr>
              <a:t>25%</a:t>
            </a:r>
            <a:endParaRPr sz="7000">
              <a:solidFill>
                <a:schemeClr val="accent2"/>
              </a:solidFill>
              <a:latin typeface="Sanchez"/>
              <a:ea typeface="Sanchez"/>
              <a:cs typeface="Sanchez"/>
              <a:sym typeface="Sanchez"/>
            </a:endParaRPr>
          </a:p>
        </p:txBody>
      </p:sp>
      <p:sp>
        <p:nvSpPr>
          <p:cNvPr id="147" name="Google Shape;147;p15"/>
          <p:cNvSpPr txBox="1"/>
          <p:nvPr/>
        </p:nvSpPr>
        <p:spPr>
          <a:xfrm>
            <a:off x="3199500" y="3190650"/>
            <a:ext cx="3102300" cy="5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Sanchez"/>
                <a:ea typeface="Sanchez"/>
                <a:cs typeface="Sanchez"/>
                <a:sym typeface="Sanchez"/>
              </a:rPr>
              <a:t>Of high schools have extreme chronic absence (30% or more of students chronically absent)</a:t>
            </a:r>
            <a:endParaRPr sz="1800">
              <a:latin typeface="Sanchez"/>
              <a:ea typeface="Sanchez"/>
              <a:cs typeface="Sanchez"/>
              <a:sym typeface="Sanchez"/>
            </a:endParaRPr>
          </a:p>
        </p:txBody>
      </p:sp>
      <p:sp>
        <p:nvSpPr>
          <p:cNvPr id="148" name="Google Shape;148;p15"/>
          <p:cNvSpPr txBox="1">
            <a:spLocks noGrp="1"/>
          </p:cNvSpPr>
          <p:nvPr>
            <p:ph type="title"/>
          </p:nvPr>
        </p:nvSpPr>
        <p:spPr>
          <a:xfrm>
            <a:off x="6650001" y="1143800"/>
            <a:ext cx="2027100" cy="18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a:solidFill>
                  <a:schemeClr val="accent2"/>
                </a:solidFill>
                <a:latin typeface="Sanchez"/>
                <a:ea typeface="Sanchez"/>
                <a:cs typeface="Sanchez"/>
                <a:sym typeface="Sanchez"/>
              </a:rPr>
              <a:t>6th </a:t>
            </a:r>
            <a:endParaRPr sz="7000">
              <a:solidFill>
                <a:schemeClr val="accent2"/>
              </a:solidFill>
              <a:latin typeface="Sanchez"/>
              <a:ea typeface="Sanchez"/>
              <a:cs typeface="Sanchez"/>
              <a:sym typeface="Sanchez"/>
            </a:endParaRPr>
          </a:p>
        </p:txBody>
      </p:sp>
      <p:sp>
        <p:nvSpPr>
          <p:cNvPr id="149" name="Google Shape;149;p15"/>
          <p:cNvSpPr txBox="1"/>
          <p:nvPr/>
        </p:nvSpPr>
        <p:spPr>
          <a:xfrm>
            <a:off x="6297650" y="3190650"/>
            <a:ext cx="2731800" cy="5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Sanchez"/>
                <a:ea typeface="Sanchez"/>
                <a:cs typeface="Sanchez"/>
                <a:sym typeface="Sanchez"/>
              </a:rPr>
              <a:t>The grade in which chronic absence becomes an indicator for non-graduation</a:t>
            </a:r>
            <a:endParaRPr sz="1800">
              <a:latin typeface="Sanchez"/>
              <a:ea typeface="Sanchez"/>
              <a:cs typeface="Sanchez"/>
              <a:sym typeface="Sanchez"/>
            </a:endParaRPr>
          </a:p>
        </p:txBody>
      </p:sp>
      <p:sp>
        <p:nvSpPr>
          <p:cNvPr id="150" name="Google Shape;150;p15"/>
          <p:cNvSpPr txBox="1"/>
          <p:nvPr/>
        </p:nvSpPr>
        <p:spPr>
          <a:xfrm>
            <a:off x="6297650" y="4569325"/>
            <a:ext cx="2519700" cy="3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latin typeface="Sanchez"/>
                <a:ea typeface="Sanchez"/>
                <a:cs typeface="Sanchez"/>
                <a:sym typeface="Sanchez"/>
                <a:hlinkClick r:id="rId3"/>
              </a:rPr>
              <a:t>www.attendanceworks.org</a:t>
            </a:r>
            <a:endParaRPr>
              <a:latin typeface="Sanchez"/>
              <a:ea typeface="Sanchez"/>
              <a:cs typeface="Sanchez"/>
              <a:sym typeface="Sanchez"/>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6"/>
          <p:cNvSpPr txBox="1">
            <a:spLocks noGrp="1"/>
          </p:cNvSpPr>
          <p:nvPr>
            <p:ph type="title"/>
          </p:nvPr>
        </p:nvSpPr>
        <p:spPr>
          <a:xfrm>
            <a:off x="819150" y="41832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Sanchez"/>
                <a:ea typeface="Sanchez"/>
                <a:cs typeface="Sanchez"/>
                <a:sym typeface="Sanchez"/>
              </a:rPr>
              <a:t>Virginia Department of Education: Attendance &amp; Truancy</a:t>
            </a:r>
            <a:endParaRPr b="1">
              <a:latin typeface="Sanchez"/>
              <a:ea typeface="Sanchez"/>
              <a:cs typeface="Sanchez"/>
              <a:sym typeface="Sanchez"/>
            </a:endParaRPr>
          </a:p>
        </p:txBody>
      </p:sp>
      <p:sp>
        <p:nvSpPr>
          <p:cNvPr id="156" name="Google Shape;156;p16"/>
          <p:cNvSpPr txBox="1">
            <a:spLocks noGrp="1"/>
          </p:cNvSpPr>
          <p:nvPr>
            <p:ph type="body" idx="1"/>
          </p:nvPr>
        </p:nvSpPr>
        <p:spPr>
          <a:xfrm>
            <a:off x="441800" y="1481350"/>
            <a:ext cx="4042800" cy="320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latin typeface="Sanchez"/>
                <a:ea typeface="Sanchez"/>
                <a:cs typeface="Sanchez"/>
                <a:sym typeface="Sanchez"/>
              </a:rPr>
              <a:t>The Virginia Board of Education created the following guidelines for the collection and reporting of attendance:</a:t>
            </a:r>
            <a:endParaRPr>
              <a:solidFill>
                <a:srgbClr val="000000"/>
              </a:solidFill>
              <a:latin typeface="Sanchez"/>
              <a:ea typeface="Sanchez"/>
              <a:cs typeface="Sanchez"/>
              <a:sym typeface="Sanchez"/>
            </a:endParaRPr>
          </a:p>
          <a:p>
            <a:pPr marL="457200" lvl="0" indent="-317500" algn="l" rtl="0">
              <a:spcBef>
                <a:spcPts val="1600"/>
              </a:spcBef>
              <a:spcAft>
                <a:spcPts val="0"/>
              </a:spcAft>
              <a:buClr>
                <a:srgbClr val="000000"/>
              </a:buClr>
              <a:buSzPts val="1400"/>
              <a:buFont typeface="Sanchez"/>
              <a:buChar char="➢"/>
            </a:pPr>
            <a:r>
              <a:rPr lang="en" sz="1400">
                <a:solidFill>
                  <a:srgbClr val="000000"/>
                </a:solidFill>
                <a:latin typeface="Sanchez"/>
                <a:ea typeface="Sanchez"/>
                <a:cs typeface="Sanchez"/>
                <a:sym typeface="Sanchez"/>
              </a:rPr>
              <a:t>Five unexcused absences = attendance plan</a:t>
            </a:r>
            <a:endParaRPr sz="1400">
              <a:solidFill>
                <a:srgbClr val="000000"/>
              </a:solidFill>
              <a:latin typeface="Sanchez"/>
              <a:ea typeface="Sanchez"/>
              <a:cs typeface="Sanchez"/>
              <a:sym typeface="Sanchez"/>
            </a:endParaRPr>
          </a:p>
          <a:p>
            <a:pPr marL="457200" lvl="0" indent="-317500" algn="l" rtl="0">
              <a:spcBef>
                <a:spcPts val="0"/>
              </a:spcBef>
              <a:spcAft>
                <a:spcPts val="0"/>
              </a:spcAft>
              <a:buClr>
                <a:srgbClr val="000000"/>
              </a:buClr>
              <a:buSzPts val="1400"/>
              <a:buFont typeface="Sanchez"/>
              <a:buChar char="➢"/>
            </a:pPr>
            <a:r>
              <a:rPr lang="en" sz="1400">
                <a:solidFill>
                  <a:srgbClr val="000000"/>
                </a:solidFill>
                <a:latin typeface="Sanchez"/>
                <a:ea typeface="Sanchez"/>
                <a:cs typeface="Sanchez"/>
                <a:sym typeface="Sanchez"/>
              </a:rPr>
              <a:t>Six unexcused absences = attendance conference </a:t>
            </a:r>
            <a:endParaRPr sz="1400">
              <a:solidFill>
                <a:srgbClr val="000000"/>
              </a:solidFill>
              <a:latin typeface="Sanchez"/>
              <a:ea typeface="Sanchez"/>
              <a:cs typeface="Sanchez"/>
              <a:sym typeface="Sanchez"/>
            </a:endParaRPr>
          </a:p>
          <a:p>
            <a:pPr marL="457200" lvl="0" indent="-317500" algn="l" rtl="0">
              <a:spcBef>
                <a:spcPts val="0"/>
              </a:spcBef>
              <a:spcAft>
                <a:spcPts val="0"/>
              </a:spcAft>
              <a:buClr>
                <a:srgbClr val="000000"/>
              </a:buClr>
              <a:buSzPts val="1400"/>
              <a:buFont typeface="Sanchez"/>
              <a:buChar char="➢"/>
            </a:pPr>
            <a:r>
              <a:rPr lang="en" sz="1400">
                <a:solidFill>
                  <a:srgbClr val="000000"/>
                </a:solidFill>
                <a:latin typeface="Sanchez"/>
                <a:ea typeface="Sanchez"/>
                <a:cs typeface="Sanchez"/>
                <a:sym typeface="Sanchez"/>
              </a:rPr>
              <a:t>Seven unexcused absences = court referral/proceedings against the parent initiated </a:t>
            </a:r>
            <a:endParaRPr sz="1400">
              <a:solidFill>
                <a:srgbClr val="000000"/>
              </a:solidFill>
              <a:latin typeface="Sanchez"/>
              <a:ea typeface="Sanchez"/>
              <a:cs typeface="Sanchez"/>
              <a:sym typeface="Sanchez"/>
            </a:endParaRPr>
          </a:p>
          <a:p>
            <a:pPr marL="457200" lvl="0" indent="0" algn="l" rtl="0">
              <a:spcBef>
                <a:spcPts val="0"/>
              </a:spcBef>
              <a:spcAft>
                <a:spcPts val="1600"/>
              </a:spcAft>
              <a:buNone/>
            </a:pPr>
            <a:endParaRPr/>
          </a:p>
        </p:txBody>
      </p:sp>
      <p:pic>
        <p:nvPicPr>
          <p:cNvPr id="157" name="Google Shape;157;p16"/>
          <p:cNvPicPr preferRelativeResize="0"/>
          <p:nvPr/>
        </p:nvPicPr>
        <p:blipFill>
          <a:blip r:embed="rId3">
            <a:alphaModFix/>
          </a:blip>
          <a:stretch>
            <a:fillRect/>
          </a:stretch>
        </p:blipFill>
        <p:spPr>
          <a:xfrm>
            <a:off x="4572000" y="1596925"/>
            <a:ext cx="4196248" cy="2903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61"/>
        <p:cNvGrpSpPr/>
        <p:nvPr/>
      </p:nvGrpSpPr>
      <p:grpSpPr>
        <a:xfrm>
          <a:off x="0" y="0"/>
          <a:ext cx="0" cy="0"/>
          <a:chOff x="0" y="0"/>
          <a:chExt cx="0" cy="0"/>
        </a:xfrm>
      </p:grpSpPr>
      <p:sp>
        <p:nvSpPr>
          <p:cNvPr id="162" name="Google Shape;162;p17"/>
          <p:cNvSpPr txBox="1">
            <a:spLocks noGrp="1"/>
          </p:cNvSpPr>
          <p:nvPr>
            <p:ph type="title"/>
          </p:nvPr>
        </p:nvSpPr>
        <p:spPr>
          <a:xfrm>
            <a:off x="544500" y="414850"/>
            <a:ext cx="8021700" cy="4371600"/>
          </a:xfrm>
          <a:prstGeom prst="rect">
            <a:avLst/>
          </a:prstGeom>
          <a:solidFill>
            <a:srgbClr val="FFFFFF"/>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400" b="1" u="sng"/>
              <a:t>Changes to Prince William County attendance policy:</a:t>
            </a:r>
            <a:endParaRPr sz="2400" b="1" u="sng"/>
          </a:p>
          <a:p>
            <a:pPr marL="457200" lvl="0" indent="-342900" algn="l" rtl="0">
              <a:spcBef>
                <a:spcPts val="0"/>
              </a:spcBef>
              <a:spcAft>
                <a:spcPts val="0"/>
              </a:spcAft>
              <a:buSzPts val="1800"/>
              <a:buFont typeface="Sanchez"/>
              <a:buChar char="➔"/>
            </a:pPr>
            <a:r>
              <a:rPr lang="en" sz="1800">
                <a:latin typeface="Sanchez"/>
                <a:ea typeface="Sanchez"/>
                <a:cs typeface="Sanchez"/>
                <a:sym typeface="Sanchez"/>
              </a:rPr>
              <a:t>Pre-arranged excused(PREA)</a:t>
            </a:r>
            <a:endParaRPr sz="1800">
              <a:latin typeface="Sanchez"/>
              <a:ea typeface="Sanchez"/>
              <a:cs typeface="Sanchez"/>
              <a:sym typeface="Sanchez"/>
            </a:endParaRPr>
          </a:p>
          <a:p>
            <a:pPr marL="457200" lvl="0" indent="-342900" algn="l" rtl="0">
              <a:spcBef>
                <a:spcPts val="0"/>
              </a:spcBef>
              <a:spcAft>
                <a:spcPts val="0"/>
              </a:spcAft>
              <a:buSzPts val="1800"/>
              <a:buFont typeface="Sanchez"/>
              <a:buChar char="➔"/>
            </a:pPr>
            <a:r>
              <a:rPr lang="en" sz="1800">
                <a:latin typeface="Sanchez"/>
                <a:ea typeface="Sanchez"/>
                <a:cs typeface="Sanchez"/>
                <a:sym typeface="Sanchez"/>
              </a:rPr>
              <a:t>Pre-arranged unexcused (PREU)</a:t>
            </a:r>
            <a:endParaRPr sz="1800">
              <a:latin typeface="Sanchez"/>
              <a:ea typeface="Sanchez"/>
              <a:cs typeface="Sanchez"/>
              <a:sym typeface="Sanchez"/>
            </a:endParaRPr>
          </a:p>
          <a:p>
            <a:pPr marL="457200" lvl="0" indent="-342900" algn="l" rtl="0">
              <a:spcBef>
                <a:spcPts val="0"/>
              </a:spcBef>
              <a:spcAft>
                <a:spcPts val="0"/>
              </a:spcAft>
              <a:buSzPts val="1800"/>
              <a:buFont typeface="Sanchez"/>
              <a:buChar char="➔"/>
            </a:pPr>
            <a:r>
              <a:rPr lang="en" sz="1800">
                <a:latin typeface="Sanchez"/>
                <a:ea typeface="Sanchez"/>
                <a:cs typeface="Sanchez"/>
                <a:sym typeface="Sanchez"/>
              </a:rPr>
              <a:t>MED-Medical excused</a:t>
            </a:r>
            <a:endParaRPr sz="1800">
              <a:latin typeface="Sanchez"/>
              <a:ea typeface="Sanchez"/>
              <a:cs typeface="Sanchez"/>
              <a:sym typeface="Sanchez"/>
            </a:endParaRPr>
          </a:p>
          <a:p>
            <a:pPr marL="457200" lvl="0" indent="-342900" algn="l" rtl="0">
              <a:spcBef>
                <a:spcPts val="0"/>
              </a:spcBef>
              <a:spcAft>
                <a:spcPts val="0"/>
              </a:spcAft>
              <a:buSzPts val="1800"/>
              <a:buFont typeface="Sanchez"/>
              <a:buChar char="➔"/>
            </a:pPr>
            <a:r>
              <a:rPr lang="en" sz="1800">
                <a:latin typeface="Sanchez"/>
                <a:ea typeface="Sanchez"/>
                <a:cs typeface="Sanchez"/>
                <a:sym typeface="Sanchez"/>
              </a:rPr>
              <a:t>7th unexcused absence -schools are required to hold an Interagency Team Meeting. Meeting must be held no later than 10 days after the 10th unexcused absence with or without parental involvement. </a:t>
            </a:r>
            <a:endParaRPr sz="1800">
              <a:latin typeface="Sanchez"/>
              <a:ea typeface="Sanchez"/>
              <a:cs typeface="Sanchez"/>
              <a:sym typeface="Sanchez"/>
            </a:endParaRPr>
          </a:p>
          <a:p>
            <a:pPr marL="457200" lvl="0" indent="-342900" algn="l" rtl="0">
              <a:spcBef>
                <a:spcPts val="0"/>
              </a:spcBef>
              <a:spcAft>
                <a:spcPts val="0"/>
              </a:spcAft>
              <a:buSzPts val="1800"/>
              <a:buFont typeface="Sanchez"/>
              <a:buChar char="➔"/>
            </a:pPr>
            <a:r>
              <a:rPr lang="en" sz="1800">
                <a:latin typeface="Sanchez"/>
                <a:ea typeface="Sanchez"/>
                <a:cs typeface="Sanchez"/>
                <a:sym typeface="Sanchez"/>
              </a:rPr>
              <a:t>Attendance officer is required to schedule a meeting with parent and student within 10 days of receiving referral from the school and prior to filing a complaint with the juvenile and domestic relations district court.</a:t>
            </a:r>
            <a:endParaRPr sz="1800">
              <a:latin typeface="Sanchez"/>
              <a:ea typeface="Sanchez"/>
              <a:cs typeface="Sanchez"/>
              <a:sym typeface="Sanchez"/>
            </a:endParaRPr>
          </a:p>
          <a:p>
            <a:pPr marL="457200" lvl="0" indent="-342900" algn="l" rtl="0">
              <a:spcBef>
                <a:spcPts val="0"/>
              </a:spcBef>
              <a:spcAft>
                <a:spcPts val="0"/>
              </a:spcAft>
              <a:buSzPts val="1800"/>
              <a:buFont typeface="Sanchez"/>
              <a:buChar char="➔"/>
            </a:pPr>
            <a:r>
              <a:rPr lang="en" sz="1800">
                <a:latin typeface="Sanchez"/>
                <a:ea typeface="Sanchez"/>
                <a:cs typeface="Sanchez"/>
                <a:sym typeface="Sanchez"/>
              </a:rPr>
              <a:t>All explanations of absences must be received by the school no later than the 3rd day of the absences</a:t>
            </a:r>
            <a:endParaRPr sz="1800">
              <a:latin typeface="Sanchez"/>
              <a:ea typeface="Sanchez"/>
              <a:cs typeface="Sanchez"/>
              <a:sym typeface="Sanchez"/>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819150" y="42027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u="sng">
                <a:solidFill>
                  <a:schemeClr val="accent5"/>
                </a:solidFill>
              </a:rPr>
              <a:t>Emily’s School Data</a:t>
            </a:r>
            <a:endParaRPr sz="4000" b="1" u="sng">
              <a:solidFill>
                <a:schemeClr val="accent5"/>
              </a:solidFill>
            </a:endParaRPr>
          </a:p>
        </p:txBody>
      </p:sp>
      <p:sp>
        <p:nvSpPr>
          <p:cNvPr id="168" name="Google Shape;168;p18"/>
          <p:cNvSpPr txBox="1">
            <a:spLocks noGrp="1"/>
          </p:cNvSpPr>
          <p:nvPr>
            <p:ph type="body" idx="1"/>
          </p:nvPr>
        </p:nvSpPr>
        <p:spPr>
          <a:xfrm>
            <a:off x="819150" y="1478200"/>
            <a:ext cx="3686100" cy="296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latin typeface="Sanchez"/>
                <a:ea typeface="Sanchez"/>
                <a:cs typeface="Sanchez"/>
                <a:sym typeface="Sanchez"/>
              </a:rPr>
              <a:t>2017-2018 School Year:</a:t>
            </a:r>
            <a:endParaRPr sz="2400" b="1" u="sng">
              <a:latin typeface="Sanchez"/>
              <a:ea typeface="Sanchez"/>
              <a:cs typeface="Sanchez"/>
              <a:sym typeface="Sanchez"/>
            </a:endParaRPr>
          </a:p>
          <a:p>
            <a:pPr marL="457200" lvl="0" indent="-317500" algn="l" rtl="0">
              <a:spcBef>
                <a:spcPts val="1600"/>
              </a:spcBef>
              <a:spcAft>
                <a:spcPts val="0"/>
              </a:spcAft>
              <a:buSzPts val="1400"/>
              <a:buFont typeface="Sanchez"/>
              <a:buChar char="➔"/>
            </a:pPr>
            <a:r>
              <a:rPr lang="en" sz="1400">
                <a:latin typeface="Sanchez"/>
                <a:ea typeface="Sanchez"/>
                <a:cs typeface="Sanchez"/>
                <a:sym typeface="Sanchez"/>
              </a:rPr>
              <a:t>215 Students were placed on an attendance plan following initial conference</a:t>
            </a:r>
            <a:endParaRPr sz="1400">
              <a:latin typeface="Sanchez"/>
              <a:ea typeface="Sanchez"/>
              <a:cs typeface="Sanchez"/>
              <a:sym typeface="Sanchez"/>
            </a:endParaRPr>
          </a:p>
          <a:p>
            <a:pPr marL="457200" lvl="0" indent="-317500" algn="l" rtl="0">
              <a:spcBef>
                <a:spcPts val="0"/>
              </a:spcBef>
              <a:spcAft>
                <a:spcPts val="0"/>
              </a:spcAft>
              <a:buSzPts val="1400"/>
              <a:buFont typeface="Sanchez"/>
              <a:buChar char="➔"/>
            </a:pPr>
            <a:r>
              <a:rPr lang="en" sz="1400">
                <a:latin typeface="Sanchez"/>
                <a:ea typeface="Sanchez"/>
                <a:cs typeface="Sanchez"/>
                <a:sym typeface="Sanchez"/>
              </a:rPr>
              <a:t>57 Students required an Interagency Meeting</a:t>
            </a:r>
            <a:endParaRPr sz="1400">
              <a:latin typeface="Sanchez"/>
              <a:ea typeface="Sanchez"/>
              <a:cs typeface="Sanchez"/>
              <a:sym typeface="Sanchez"/>
            </a:endParaRPr>
          </a:p>
          <a:p>
            <a:pPr marL="457200" lvl="0" indent="-317500" algn="l" rtl="0">
              <a:spcBef>
                <a:spcPts val="0"/>
              </a:spcBef>
              <a:spcAft>
                <a:spcPts val="0"/>
              </a:spcAft>
              <a:buSzPts val="1400"/>
              <a:buFont typeface="Sanchez"/>
              <a:buChar char="➔"/>
            </a:pPr>
            <a:r>
              <a:rPr lang="en" sz="1400">
                <a:latin typeface="Sanchez"/>
                <a:ea typeface="Sanchez"/>
                <a:cs typeface="Sanchez"/>
                <a:sym typeface="Sanchez"/>
              </a:rPr>
              <a:t>25 Students required intervention from the Attendance Officer</a:t>
            </a:r>
            <a:endParaRPr sz="1400">
              <a:latin typeface="Sanchez"/>
              <a:ea typeface="Sanchez"/>
              <a:cs typeface="Sanchez"/>
              <a:sym typeface="Sanchez"/>
            </a:endParaRPr>
          </a:p>
          <a:p>
            <a:pPr marL="457200" lvl="0" indent="-317500" algn="l" rtl="0">
              <a:spcBef>
                <a:spcPts val="0"/>
              </a:spcBef>
              <a:spcAft>
                <a:spcPts val="0"/>
              </a:spcAft>
              <a:buSzPts val="1400"/>
              <a:buFont typeface="Sanchez"/>
              <a:buChar char="➔"/>
            </a:pPr>
            <a:r>
              <a:rPr lang="en" sz="1400">
                <a:latin typeface="Sanchez"/>
                <a:ea typeface="Sanchez"/>
                <a:cs typeface="Sanchez"/>
                <a:sym typeface="Sanchez"/>
              </a:rPr>
              <a:t>1 Student was ordered to court</a:t>
            </a:r>
            <a:endParaRPr sz="1400">
              <a:latin typeface="Sanchez"/>
              <a:ea typeface="Sanchez"/>
              <a:cs typeface="Sanchez"/>
              <a:sym typeface="Sanchez"/>
            </a:endParaRPr>
          </a:p>
        </p:txBody>
      </p:sp>
      <p:sp>
        <p:nvSpPr>
          <p:cNvPr id="169" name="Google Shape;169;p18"/>
          <p:cNvSpPr txBox="1">
            <a:spLocks noGrp="1"/>
          </p:cNvSpPr>
          <p:nvPr>
            <p:ph type="body" idx="2"/>
          </p:nvPr>
        </p:nvSpPr>
        <p:spPr>
          <a:xfrm>
            <a:off x="4638675" y="1478200"/>
            <a:ext cx="3686100" cy="296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b="1" u="sng">
                <a:latin typeface="Sanchez"/>
                <a:ea typeface="Sanchez"/>
                <a:cs typeface="Sanchez"/>
                <a:sym typeface="Sanchez"/>
              </a:rPr>
              <a:t>2018-2019 School Year:</a:t>
            </a:r>
            <a:endParaRPr sz="2400" b="1" u="sng">
              <a:latin typeface="Sanchez"/>
              <a:ea typeface="Sanchez"/>
              <a:cs typeface="Sanchez"/>
              <a:sym typeface="Sanchez"/>
            </a:endParaRPr>
          </a:p>
          <a:p>
            <a:pPr marL="457200" lvl="0" indent="-317500" algn="l" rtl="0">
              <a:spcBef>
                <a:spcPts val="1600"/>
              </a:spcBef>
              <a:spcAft>
                <a:spcPts val="0"/>
              </a:spcAft>
              <a:buSzPts val="1400"/>
              <a:buFont typeface="Sanchez"/>
              <a:buChar char="➔"/>
            </a:pPr>
            <a:r>
              <a:rPr lang="en" sz="1400">
                <a:latin typeface="Sanchez"/>
                <a:ea typeface="Sanchez"/>
                <a:cs typeface="Sanchez"/>
                <a:sym typeface="Sanchez"/>
              </a:rPr>
              <a:t>YTD 15 Students currently have 5 or more unexcused absences and placed on an attendance plan</a:t>
            </a:r>
            <a:endParaRPr sz="1400">
              <a:latin typeface="Sanchez"/>
              <a:ea typeface="Sanchez"/>
              <a:cs typeface="Sanchez"/>
              <a:sym typeface="Sanchez"/>
            </a:endParaRPr>
          </a:p>
          <a:p>
            <a:pPr marL="457200" lvl="0" indent="-317500" algn="l" rtl="0">
              <a:spcBef>
                <a:spcPts val="0"/>
              </a:spcBef>
              <a:spcAft>
                <a:spcPts val="0"/>
              </a:spcAft>
              <a:buSzPts val="1400"/>
              <a:buFont typeface="Sanchez"/>
              <a:buChar char="➔"/>
            </a:pPr>
            <a:r>
              <a:rPr lang="en" sz="1400">
                <a:latin typeface="Sanchez"/>
                <a:ea typeface="Sanchez"/>
                <a:cs typeface="Sanchez"/>
                <a:sym typeface="Sanchez"/>
              </a:rPr>
              <a:t>10 of these 15 students have been absent for 10 days or more (6 extended vacations, unapproved); 4 have met with attendance officer</a:t>
            </a:r>
            <a:endParaRPr sz="1400">
              <a:latin typeface="Sanchez"/>
              <a:ea typeface="Sanchez"/>
              <a:cs typeface="Sanchez"/>
              <a:sym typeface="Sanchez"/>
            </a:endParaRPr>
          </a:p>
          <a:p>
            <a:pPr marL="457200" lvl="0" indent="-317500" algn="l" rtl="0">
              <a:spcBef>
                <a:spcPts val="0"/>
              </a:spcBef>
              <a:spcAft>
                <a:spcPts val="0"/>
              </a:spcAft>
              <a:buSzPts val="1400"/>
              <a:buFont typeface="Sanchez"/>
              <a:buChar char="➔"/>
            </a:pPr>
            <a:r>
              <a:rPr lang="en" sz="1400">
                <a:latin typeface="Sanchez"/>
                <a:ea typeface="Sanchez"/>
                <a:cs typeface="Sanchez"/>
                <a:sym typeface="Sanchez"/>
              </a:rPr>
              <a:t>2 Students already ordered to court (6th grade)</a:t>
            </a:r>
            <a:endParaRPr sz="1400">
              <a:latin typeface="Sanchez"/>
              <a:ea typeface="Sanchez"/>
              <a:cs typeface="Sanchez"/>
              <a:sym typeface="Sanchez"/>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title"/>
          </p:nvPr>
        </p:nvSpPr>
        <p:spPr>
          <a:xfrm>
            <a:off x="819150" y="340150"/>
            <a:ext cx="7505700" cy="954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u="sng"/>
              <a:t>Vee’s School Data </a:t>
            </a:r>
            <a:endParaRPr sz="3600" b="1" u="sng"/>
          </a:p>
        </p:txBody>
      </p:sp>
      <p:sp>
        <p:nvSpPr>
          <p:cNvPr id="175" name="Google Shape;175;p19"/>
          <p:cNvSpPr txBox="1">
            <a:spLocks noGrp="1"/>
          </p:cNvSpPr>
          <p:nvPr>
            <p:ph type="body" idx="1"/>
          </p:nvPr>
        </p:nvSpPr>
        <p:spPr>
          <a:xfrm>
            <a:off x="819150" y="1222750"/>
            <a:ext cx="3686100" cy="307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2400" b="1" u="sng">
                <a:latin typeface="Sanchez"/>
                <a:ea typeface="Sanchez"/>
                <a:cs typeface="Sanchez"/>
                <a:sym typeface="Sanchez"/>
              </a:rPr>
              <a:t>2017-2018 School Year:</a:t>
            </a:r>
            <a:endParaRPr sz="2400" b="1" u="sng">
              <a:latin typeface="Sanchez"/>
              <a:ea typeface="Sanchez"/>
              <a:cs typeface="Sanchez"/>
              <a:sym typeface="Sanchez"/>
            </a:endParaRPr>
          </a:p>
          <a:p>
            <a:pPr marL="457200" lvl="0" indent="-317500" algn="l" rtl="0">
              <a:lnSpc>
                <a:spcPct val="100000"/>
              </a:lnSpc>
              <a:spcBef>
                <a:spcPts val="1600"/>
              </a:spcBef>
              <a:spcAft>
                <a:spcPts val="0"/>
              </a:spcAft>
              <a:buClr>
                <a:srgbClr val="000000"/>
              </a:buClr>
              <a:buSzPts val="1400"/>
              <a:buFont typeface="Sanchez"/>
              <a:buChar char="➔"/>
            </a:pPr>
            <a:r>
              <a:rPr lang="en" sz="1400">
                <a:solidFill>
                  <a:srgbClr val="000000"/>
                </a:solidFill>
                <a:latin typeface="Sanchez"/>
                <a:ea typeface="Sanchez"/>
                <a:cs typeface="Sanchez"/>
                <a:sym typeface="Sanchez"/>
              </a:rPr>
              <a:t>135 chronically absent students (11.64%)</a:t>
            </a:r>
            <a:endParaRPr sz="1400">
              <a:solidFill>
                <a:srgbClr val="000000"/>
              </a:solidFill>
              <a:latin typeface="Sanchez"/>
              <a:ea typeface="Sanchez"/>
              <a:cs typeface="Sanchez"/>
              <a:sym typeface="Sanchez"/>
            </a:endParaRPr>
          </a:p>
          <a:p>
            <a:pPr marL="457200" lvl="0" indent="-317500" algn="l" rtl="0">
              <a:spcBef>
                <a:spcPts val="0"/>
              </a:spcBef>
              <a:spcAft>
                <a:spcPts val="0"/>
              </a:spcAft>
              <a:buSzPts val="1400"/>
              <a:buFont typeface="Sanchez"/>
              <a:buChar char="➔"/>
            </a:pPr>
            <a:r>
              <a:rPr lang="en" sz="1400">
                <a:latin typeface="Sanchez"/>
                <a:ea typeface="Sanchez"/>
                <a:cs typeface="Sanchez"/>
                <a:sym typeface="Sanchez"/>
              </a:rPr>
              <a:t>6th Grade = 31 students absent 10 or more days</a:t>
            </a:r>
            <a:endParaRPr sz="1400">
              <a:latin typeface="Sanchez"/>
              <a:ea typeface="Sanchez"/>
              <a:cs typeface="Sanchez"/>
              <a:sym typeface="Sanchez"/>
            </a:endParaRPr>
          </a:p>
          <a:p>
            <a:pPr marL="457200" lvl="0" indent="-317500" algn="l" rtl="0">
              <a:spcBef>
                <a:spcPts val="0"/>
              </a:spcBef>
              <a:spcAft>
                <a:spcPts val="0"/>
              </a:spcAft>
              <a:buSzPts val="1400"/>
              <a:buFont typeface="Sanchez"/>
              <a:buChar char="➔"/>
            </a:pPr>
            <a:r>
              <a:rPr lang="en" sz="1400">
                <a:latin typeface="Sanchez"/>
                <a:ea typeface="Sanchez"/>
                <a:cs typeface="Sanchez"/>
                <a:sym typeface="Sanchez"/>
              </a:rPr>
              <a:t>7th Grade = 42 students absent 10 or more days</a:t>
            </a:r>
            <a:endParaRPr sz="1400">
              <a:latin typeface="Sanchez"/>
              <a:ea typeface="Sanchez"/>
              <a:cs typeface="Sanchez"/>
              <a:sym typeface="Sanchez"/>
            </a:endParaRPr>
          </a:p>
          <a:p>
            <a:pPr marL="457200" lvl="0" indent="-317500" algn="l" rtl="0">
              <a:spcBef>
                <a:spcPts val="0"/>
              </a:spcBef>
              <a:spcAft>
                <a:spcPts val="0"/>
              </a:spcAft>
              <a:buSzPts val="1400"/>
              <a:buFont typeface="Sanchez"/>
              <a:buChar char="➔"/>
            </a:pPr>
            <a:r>
              <a:rPr lang="en" sz="1400">
                <a:latin typeface="Sanchez"/>
                <a:ea typeface="Sanchez"/>
                <a:cs typeface="Sanchez"/>
                <a:sym typeface="Sanchez"/>
              </a:rPr>
              <a:t>8th Grade = 62 students absent 10 or more days</a:t>
            </a:r>
            <a:endParaRPr sz="1400">
              <a:latin typeface="Sanchez"/>
              <a:ea typeface="Sanchez"/>
              <a:cs typeface="Sanchez"/>
              <a:sym typeface="Sanchez"/>
            </a:endParaRPr>
          </a:p>
          <a:p>
            <a:pPr marL="0" lvl="0" indent="0" algn="l" rtl="0">
              <a:lnSpc>
                <a:spcPct val="100000"/>
              </a:lnSpc>
              <a:spcBef>
                <a:spcPts val="1600"/>
              </a:spcBef>
              <a:spcAft>
                <a:spcPts val="0"/>
              </a:spcAft>
              <a:buClr>
                <a:srgbClr val="000000"/>
              </a:buClr>
              <a:buSzPts val="1100"/>
              <a:buFont typeface="Arial"/>
              <a:buNone/>
            </a:pPr>
            <a:r>
              <a:rPr lang="en" sz="1800" b="1">
                <a:solidFill>
                  <a:schemeClr val="lt1"/>
                </a:solidFill>
                <a:latin typeface="Sanchez"/>
                <a:ea typeface="Sanchez"/>
                <a:cs typeface="Sanchez"/>
                <a:sym typeface="Sanchez"/>
              </a:rPr>
              <a:t>*Out of the 135 chronically absent students, 44 had documented conferences.</a:t>
            </a:r>
            <a:endParaRPr sz="1400" b="1">
              <a:latin typeface="Sanchez"/>
              <a:ea typeface="Sanchez"/>
              <a:cs typeface="Sanchez"/>
              <a:sym typeface="Sanchez"/>
            </a:endParaRPr>
          </a:p>
          <a:p>
            <a:pPr marL="0" lvl="0" indent="0" algn="l" rtl="0">
              <a:spcBef>
                <a:spcPts val="0"/>
              </a:spcBef>
              <a:spcAft>
                <a:spcPts val="0"/>
              </a:spcAft>
              <a:buNone/>
            </a:pPr>
            <a:endParaRPr sz="1400">
              <a:latin typeface="Sanchez"/>
              <a:ea typeface="Sanchez"/>
              <a:cs typeface="Sanchez"/>
              <a:sym typeface="Sanchez"/>
            </a:endParaRPr>
          </a:p>
          <a:p>
            <a:pPr marL="0" lvl="0" indent="0" algn="l" rtl="0">
              <a:spcBef>
                <a:spcPts val="1600"/>
              </a:spcBef>
              <a:spcAft>
                <a:spcPts val="1600"/>
              </a:spcAft>
              <a:buNone/>
            </a:pPr>
            <a:endParaRPr/>
          </a:p>
        </p:txBody>
      </p:sp>
      <p:sp>
        <p:nvSpPr>
          <p:cNvPr id="176" name="Google Shape;176;p19"/>
          <p:cNvSpPr txBox="1">
            <a:spLocks noGrp="1"/>
          </p:cNvSpPr>
          <p:nvPr>
            <p:ph type="body" idx="2"/>
          </p:nvPr>
        </p:nvSpPr>
        <p:spPr>
          <a:xfrm>
            <a:off x="4572000" y="1222750"/>
            <a:ext cx="4175400" cy="328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 sz="2400" b="1" u="sng">
                <a:latin typeface="Sanchez"/>
                <a:ea typeface="Sanchez"/>
                <a:cs typeface="Sanchez"/>
                <a:sym typeface="Sanchez"/>
              </a:rPr>
              <a:t>2018-2019 School Year:</a:t>
            </a:r>
            <a:endParaRPr sz="2400" b="1" u="sng">
              <a:latin typeface="Sanchez"/>
              <a:ea typeface="Sanchez"/>
              <a:cs typeface="Sanchez"/>
              <a:sym typeface="Sanchez"/>
            </a:endParaRPr>
          </a:p>
          <a:p>
            <a:pPr marL="457200" lvl="0" indent="-317500" algn="l" rtl="0">
              <a:spcBef>
                <a:spcPts val="1600"/>
              </a:spcBef>
              <a:spcAft>
                <a:spcPts val="0"/>
              </a:spcAft>
              <a:buSzPts val="1400"/>
              <a:buFont typeface="Sanchez"/>
              <a:buChar char="➔"/>
            </a:pPr>
            <a:r>
              <a:rPr lang="en" sz="1400">
                <a:latin typeface="Sanchez"/>
                <a:ea typeface="Sanchez"/>
                <a:cs typeface="Sanchez"/>
                <a:sym typeface="Sanchez"/>
              </a:rPr>
              <a:t>YTD 23 Students currently have 5 or more unexcused absences </a:t>
            </a:r>
            <a:endParaRPr sz="1400">
              <a:latin typeface="Sanchez"/>
              <a:ea typeface="Sanchez"/>
              <a:cs typeface="Sanchez"/>
              <a:sym typeface="Sanchez"/>
            </a:endParaRPr>
          </a:p>
          <a:p>
            <a:pPr marL="457200" lvl="0" indent="-317500" algn="l" rtl="0">
              <a:spcBef>
                <a:spcPts val="0"/>
              </a:spcBef>
              <a:spcAft>
                <a:spcPts val="0"/>
              </a:spcAft>
              <a:buSzPts val="1400"/>
              <a:buFont typeface="Sanchez"/>
              <a:buChar char="➔"/>
            </a:pPr>
            <a:r>
              <a:rPr lang="en" sz="1400">
                <a:latin typeface="Sanchez"/>
                <a:ea typeface="Sanchez"/>
                <a:cs typeface="Sanchez"/>
                <a:sym typeface="Sanchez"/>
              </a:rPr>
              <a:t>6th Grade = 7 students absent 5 or more days</a:t>
            </a:r>
            <a:endParaRPr sz="1400">
              <a:latin typeface="Sanchez"/>
              <a:ea typeface="Sanchez"/>
              <a:cs typeface="Sanchez"/>
              <a:sym typeface="Sanchez"/>
            </a:endParaRPr>
          </a:p>
          <a:p>
            <a:pPr marL="457200" lvl="0" indent="-317500" algn="l" rtl="0">
              <a:spcBef>
                <a:spcPts val="0"/>
              </a:spcBef>
              <a:spcAft>
                <a:spcPts val="0"/>
              </a:spcAft>
              <a:buSzPts val="1400"/>
              <a:buFont typeface="Sanchez"/>
              <a:buChar char="➔"/>
            </a:pPr>
            <a:r>
              <a:rPr lang="en" sz="1400">
                <a:latin typeface="Sanchez"/>
                <a:ea typeface="Sanchez"/>
                <a:cs typeface="Sanchez"/>
                <a:sym typeface="Sanchez"/>
              </a:rPr>
              <a:t>7th Grade = 5 students absent 5 or more days</a:t>
            </a:r>
            <a:endParaRPr sz="1400">
              <a:latin typeface="Sanchez"/>
              <a:ea typeface="Sanchez"/>
              <a:cs typeface="Sanchez"/>
              <a:sym typeface="Sanchez"/>
            </a:endParaRPr>
          </a:p>
          <a:p>
            <a:pPr marL="457200" lvl="0" indent="-317500" algn="l" rtl="0">
              <a:spcBef>
                <a:spcPts val="0"/>
              </a:spcBef>
              <a:spcAft>
                <a:spcPts val="0"/>
              </a:spcAft>
              <a:buSzPts val="1400"/>
              <a:buFont typeface="Sanchez"/>
              <a:buChar char="➔"/>
            </a:pPr>
            <a:r>
              <a:rPr lang="en" sz="1400">
                <a:latin typeface="Sanchez"/>
                <a:ea typeface="Sanchez"/>
                <a:cs typeface="Sanchez"/>
                <a:sym typeface="Sanchez"/>
              </a:rPr>
              <a:t>8th Grade = 11 students absent 5 or more days</a:t>
            </a:r>
            <a:endParaRPr sz="1400">
              <a:latin typeface="Sanchez"/>
              <a:ea typeface="Sanchez"/>
              <a:cs typeface="Sanchez"/>
              <a:sym typeface="Sanchez"/>
            </a:endParaRPr>
          </a:p>
          <a:p>
            <a:pPr marL="0" lvl="0" indent="0" algn="l" rtl="0">
              <a:spcBef>
                <a:spcPts val="1600"/>
              </a:spcBef>
              <a:spcAft>
                <a:spcPts val="1600"/>
              </a:spcAft>
              <a:buNone/>
            </a:pPr>
            <a:r>
              <a:rPr lang="en" sz="1800" b="1">
                <a:solidFill>
                  <a:schemeClr val="lt1"/>
                </a:solidFill>
                <a:latin typeface="Sanchez"/>
                <a:ea typeface="Sanchez"/>
                <a:cs typeface="Sanchez"/>
                <a:sym typeface="Sanchez"/>
              </a:rPr>
              <a:t>*Only 6 students have received attendance conferences this year</a:t>
            </a:r>
            <a:endParaRPr sz="1800" b="1">
              <a:solidFill>
                <a:schemeClr val="lt1"/>
              </a:solidFill>
              <a:latin typeface="Sanchez"/>
              <a:ea typeface="Sanchez"/>
              <a:cs typeface="Sanchez"/>
              <a:sym typeface="Sanchez"/>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title"/>
          </p:nvPr>
        </p:nvSpPr>
        <p:spPr>
          <a:xfrm>
            <a:off x="819150" y="426550"/>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Sanchez"/>
                <a:ea typeface="Sanchez"/>
                <a:cs typeface="Sanchez"/>
                <a:sym typeface="Sanchez"/>
              </a:rPr>
              <a:t>Next Steps… </a:t>
            </a:r>
            <a:endParaRPr sz="3600" b="1">
              <a:latin typeface="Sanchez"/>
              <a:ea typeface="Sanchez"/>
              <a:cs typeface="Sanchez"/>
              <a:sym typeface="Sanchez"/>
            </a:endParaRPr>
          </a:p>
        </p:txBody>
      </p:sp>
      <p:sp>
        <p:nvSpPr>
          <p:cNvPr id="182" name="Google Shape;182;p20"/>
          <p:cNvSpPr txBox="1">
            <a:spLocks noGrp="1"/>
          </p:cNvSpPr>
          <p:nvPr>
            <p:ph type="body" idx="1"/>
          </p:nvPr>
        </p:nvSpPr>
        <p:spPr>
          <a:xfrm>
            <a:off x="819150" y="1237950"/>
            <a:ext cx="7505700" cy="2847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2000">
              <a:solidFill>
                <a:srgbClr val="000000"/>
              </a:solidFill>
              <a:latin typeface="Sanchez"/>
              <a:ea typeface="Sanchez"/>
              <a:cs typeface="Sanchez"/>
              <a:sym typeface="Sanchez"/>
            </a:endParaRPr>
          </a:p>
          <a:p>
            <a:pPr marL="457200" lvl="0" indent="-381000" algn="l" rtl="0">
              <a:lnSpc>
                <a:spcPct val="100000"/>
              </a:lnSpc>
              <a:spcBef>
                <a:spcPts val="0"/>
              </a:spcBef>
              <a:spcAft>
                <a:spcPts val="0"/>
              </a:spcAft>
              <a:buClr>
                <a:srgbClr val="000000"/>
              </a:buClr>
              <a:buSzPts val="2400"/>
              <a:buFont typeface="Sanchez"/>
              <a:buChar char="❏"/>
            </a:pPr>
            <a:r>
              <a:rPr lang="en" sz="2400">
                <a:solidFill>
                  <a:srgbClr val="000000"/>
                </a:solidFill>
                <a:latin typeface="Sanchez"/>
                <a:ea typeface="Sanchez"/>
                <a:cs typeface="Sanchez"/>
                <a:sym typeface="Sanchez"/>
              </a:rPr>
              <a:t># of people involved in reports: Emily’s school has multiple people involved in attendance reporting; Vee’s school has one attendance secretary (team needs to be held accountable)</a:t>
            </a:r>
            <a:endParaRPr sz="2400">
              <a:solidFill>
                <a:srgbClr val="000000"/>
              </a:solidFill>
              <a:latin typeface="Sanchez"/>
              <a:ea typeface="Sanchez"/>
              <a:cs typeface="Sanchez"/>
              <a:sym typeface="Sanchez"/>
            </a:endParaRPr>
          </a:p>
          <a:p>
            <a:pPr marL="457200" lvl="0" indent="-381000" algn="l" rtl="0">
              <a:lnSpc>
                <a:spcPct val="100000"/>
              </a:lnSpc>
              <a:spcBef>
                <a:spcPts val="0"/>
              </a:spcBef>
              <a:spcAft>
                <a:spcPts val="0"/>
              </a:spcAft>
              <a:buClr>
                <a:srgbClr val="000000"/>
              </a:buClr>
              <a:buSzPts val="2400"/>
              <a:buFont typeface="Sanchez"/>
              <a:buChar char="❏"/>
            </a:pPr>
            <a:r>
              <a:rPr lang="en" sz="2400">
                <a:solidFill>
                  <a:srgbClr val="000000"/>
                </a:solidFill>
                <a:latin typeface="Sanchez"/>
                <a:ea typeface="Sanchez"/>
                <a:cs typeface="Sanchez"/>
                <a:sym typeface="Sanchez"/>
              </a:rPr>
              <a:t>Preemptive conferences</a:t>
            </a:r>
            <a:endParaRPr sz="2400">
              <a:solidFill>
                <a:srgbClr val="000000"/>
              </a:solidFill>
              <a:latin typeface="Sanchez"/>
              <a:ea typeface="Sanchez"/>
              <a:cs typeface="Sanchez"/>
              <a:sym typeface="Sanchez"/>
            </a:endParaRPr>
          </a:p>
          <a:p>
            <a:pPr marL="457200" lvl="0" indent="-381000" algn="l" rtl="0">
              <a:lnSpc>
                <a:spcPct val="100000"/>
              </a:lnSpc>
              <a:spcBef>
                <a:spcPts val="0"/>
              </a:spcBef>
              <a:spcAft>
                <a:spcPts val="0"/>
              </a:spcAft>
              <a:buClr>
                <a:srgbClr val="000000"/>
              </a:buClr>
              <a:buSzPts val="2400"/>
              <a:buFont typeface="Sanchez"/>
              <a:buChar char="❏"/>
            </a:pPr>
            <a:r>
              <a:rPr lang="en" sz="2400">
                <a:solidFill>
                  <a:srgbClr val="000000"/>
                </a:solidFill>
                <a:latin typeface="Sanchez"/>
                <a:ea typeface="Sanchez"/>
                <a:cs typeface="Sanchez"/>
                <a:sym typeface="Sanchez"/>
              </a:rPr>
              <a:t>Student attendance incentives</a:t>
            </a:r>
            <a:endParaRPr sz="2400">
              <a:solidFill>
                <a:srgbClr val="000000"/>
              </a:solidFill>
              <a:latin typeface="Sanchez"/>
              <a:ea typeface="Sanchez"/>
              <a:cs typeface="Sanchez"/>
              <a:sym typeface="Sanchez"/>
            </a:endParaRPr>
          </a:p>
        </p:txBody>
      </p:sp>
      <p:pic>
        <p:nvPicPr>
          <p:cNvPr id="183" name="Google Shape;183;p20"/>
          <p:cNvPicPr preferRelativeResize="0"/>
          <p:nvPr/>
        </p:nvPicPr>
        <p:blipFill>
          <a:blip r:embed="rId3">
            <a:alphaModFix/>
          </a:blip>
          <a:stretch>
            <a:fillRect/>
          </a:stretch>
        </p:blipFill>
        <p:spPr>
          <a:xfrm>
            <a:off x="7072325" y="3493450"/>
            <a:ext cx="1395125" cy="1395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ctrTitle"/>
          </p:nvPr>
        </p:nvSpPr>
        <p:spPr>
          <a:xfrm>
            <a:off x="1925175" y="267604"/>
            <a:ext cx="5361300" cy="78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Sanchez"/>
                <a:ea typeface="Sanchez"/>
                <a:cs typeface="Sanchez"/>
                <a:sym typeface="Sanchez"/>
              </a:rPr>
              <a:t>Summary </a:t>
            </a:r>
            <a:r>
              <a:rPr lang="en" sz="4800"/>
              <a:t> </a:t>
            </a:r>
            <a:endParaRPr sz="4800"/>
          </a:p>
        </p:txBody>
      </p:sp>
      <p:sp>
        <p:nvSpPr>
          <p:cNvPr id="189" name="Google Shape;189;p21"/>
          <p:cNvSpPr txBox="1"/>
          <p:nvPr/>
        </p:nvSpPr>
        <p:spPr>
          <a:xfrm>
            <a:off x="511875" y="1049400"/>
            <a:ext cx="8272200" cy="3577200"/>
          </a:xfrm>
          <a:prstGeom prst="rect">
            <a:avLst/>
          </a:prstGeom>
          <a:solidFill>
            <a:srgbClr val="FFFFFF"/>
          </a:solid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Sanchez"/>
              <a:buChar char="❖"/>
            </a:pPr>
            <a:r>
              <a:rPr lang="en" sz="2000">
                <a:latin typeface="Sanchez"/>
                <a:ea typeface="Sanchez"/>
                <a:cs typeface="Sanchez"/>
                <a:sym typeface="Sanchez"/>
              </a:rPr>
              <a:t>Prince William County Schools has chosen to expand their data collection and reporting beyond what the state of Virginia requires</a:t>
            </a:r>
            <a:endParaRPr sz="2000">
              <a:latin typeface="Sanchez"/>
              <a:ea typeface="Sanchez"/>
              <a:cs typeface="Sanchez"/>
              <a:sym typeface="Sanchez"/>
            </a:endParaRPr>
          </a:p>
          <a:p>
            <a:pPr marL="457200" lvl="0" indent="-355600" algn="l" rtl="0">
              <a:spcBef>
                <a:spcPts val="0"/>
              </a:spcBef>
              <a:spcAft>
                <a:spcPts val="0"/>
              </a:spcAft>
              <a:buSzPts val="2000"/>
              <a:buFont typeface="Sanchez"/>
              <a:buChar char="❖"/>
            </a:pPr>
            <a:r>
              <a:rPr lang="en" sz="2000">
                <a:latin typeface="Sanchez"/>
                <a:ea typeface="Sanchez"/>
                <a:cs typeface="Sanchez"/>
                <a:sym typeface="Sanchez"/>
              </a:rPr>
              <a:t>Attendance continues to be an issue at many schools in Prince William County → overall chronic absenteeism rate in 2017-2018 was 12.2%</a:t>
            </a:r>
            <a:endParaRPr sz="2000">
              <a:latin typeface="Sanchez"/>
              <a:ea typeface="Sanchez"/>
              <a:cs typeface="Sanchez"/>
              <a:sym typeface="Sanchez"/>
            </a:endParaRPr>
          </a:p>
          <a:p>
            <a:pPr marL="457200" lvl="0" indent="-355600" algn="l" rtl="0">
              <a:spcBef>
                <a:spcPts val="0"/>
              </a:spcBef>
              <a:spcAft>
                <a:spcPts val="0"/>
              </a:spcAft>
              <a:buSzPts val="2000"/>
              <a:buFont typeface="Sanchez"/>
              <a:buChar char="❖"/>
            </a:pPr>
            <a:r>
              <a:rPr lang="en" sz="2000">
                <a:latin typeface="Sanchez"/>
                <a:ea typeface="Sanchez"/>
                <a:cs typeface="Sanchez"/>
                <a:sym typeface="Sanchez"/>
              </a:rPr>
              <a:t>Emily’s School has an extensive and well documented procedure in place, however, still struggles with similar attendance issues to Vee’s school</a:t>
            </a:r>
            <a:endParaRPr sz="2000">
              <a:latin typeface="Sanchez"/>
              <a:ea typeface="Sanchez"/>
              <a:cs typeface="Sanchez"/>
              <a:sym typeface="Sanchez"/>
            </a:endParaRPr>
          </a:p>
          <a:p>
            <a:pPr marL="457200" lvl="0" indent="-355600" algn="l" rtl="0">
              <a:spcBef>
                <a:spcPts val="0"/>
              </a:spcBef>
              <a:spcAft>
                <a:spcPts val="0"/>
              </a:spcAft>
              <a:buSzPts val="2000"/>
              <a:buFont typeface="Sanchez"/>
              <a:buChar char="❖"/>
            </a:pPr>
            <a:r>
              <a:rPr lang="en" sz="2000">
                <a:latin typeface="Sanchez"/>
                <a:ea typeface="Sanchez"/>
                <a:cs typeface="Sanchez"/>
                <a:sym typeface="Sanchez"/>
              </a:rPr>
              <a:t>Emily’s School = Compliant with Attendance Procedures</a:t>
            </a:r>
            <a:endParaRPr sz="2000">
              <a:latin typeface="Sanchez"/>
              <a:ea typeface="Sanchez"/>
              <a:cs typeface="Sanchez"/>
              <a:sym typeface="Sanchez"/>
            </a:endParaRPr>
          </a:p>
          <a:p>
            <a:pPr marL="457200" lvl="0" indent="-355600" algn="l" rtl="0">
              <a:spcBef>
                <a:spcPts val="0"/>
              </a:spcBef>
              <a:spcAft>
                <a:spcPts val="0"/>
              </a:spcAft>
              <a:buSzPts val="2000"/>
              <a:buFont typeface="Sanchez"/>
              <a:buChar char="❖"/>
            </a:pPr>
            <a:r>
              <a:rPr lang="en" sz="2000">
                <a:latin typeface="Sanchez"/>
                <a:ea typeface="Sanchez"/>
                <a:cs typeface="Sanchez"/>
                <a:sym typeface="Sanchez"/>
              </a:rPr>
              <a:t>Vee’s School = Is noncompliant with attendance procedures</a:t>
            </a:r>
            <a:endParaRPr sz="2000">
              <a:latin typeface="Sanchez"/>
              <a:ea typeface="Sanchez"/>
              <a:cs typeface="Sanchez"/>
              <a:sym typeface="Sanchez"/>
            </a:endParaRPr>
          </a:p>
          <a:p>
            <a:pPr marL="457200" lvl="0" indent="0" algn="l" rtl="0">
              <a:spcBef>
                <a:spcPts val="0"/>
              </a:spcBef>
              <a:spcAft>
                <a:spcPts val="0"/>
              </a:spcAft>
              <a:buNone/>
            </a:pPr>
            <a:endParaRPr sz="1800">
              <a:latin typeface="Sanchez"/>
              <a:ea typeface="Sanchez"/>
              <a:cs typeface="Sanchez"/>
              <a:sym typeface="Sanchez"/>
            </a:endParaRPr>
          </a:p>
          <a:p>
            <a:pPr marL="457200" lvl="0" indent="0" algn="l" rtl="0">
              <a:spcBef>
                <a:spcPts val="0"/>
              </a:spcBef>
              <a:spcAft>
                <a:spcPts val="0"/>
              </a:spcAft>
              <a:buNone/>
            </a:pPr>
            <a:endParaRPr>
              <a:latin typeface="Sanchez"/>
              <a:ea typeface="Sanchez"/>
              <a:cs typeface="Sanchez"/>
              <a:sym typeface="Sanchez"/>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659</Words>
  <Application>Microsoft Office PowerPoint</Application>
  <PresentationFormat>On-screen Show (16:9)</PresentationFormat>
  <Paragraphs>73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Sanchez</vt:lpstr>
      <vt:lpstr>Nunito</vt:lpstr>
      <vt:lpstr>Arial</vt:lpstr>
      <vt:lpstr>Calibri</vt:lpstr>
      <vt:lpstr>Shift</vt:lpstr>
      <vt:lpstr> Every Student, Every Day: School Attendance</vt:lpstr>
      <vt:lpstr>          Virginia </vt:lpstr>
      <vt:lpstr>1 out of 7</vt:lpstr>
      <vt:lpstr>Virginia Department of Education: Attendance &amp; Truancy</vt:lpstr>
      <vt:lpstr>Changes to Prince William County attendance policy: Pre-arranged excused(PREA) Pre-arranged unexcused (PREU) MED-Medical excused 7th unexcused absence -schools are required to hold an Interagency Team Meeting. Meeting must be held no later than 10 days after the 10th unexcused absence with or without parental involvement.  Attendance officer is required to schedule a meeting with parent and student within 10 days of receiving referral from the school and prior to filing a complaint with the juvenile and domestic relations district court. All explanations of absences must be received by the school no later than the 3rd day of the absences</vt:lpstr>
      <vt:lpstr>Emily’s School Data</vt:lpstr>
      <vt:lpstr>Vee’s School Data </vt:lpstr>
      <vt:lpstr>Next Steps… </vt:lpstr>
      <vt:lpstr>Summary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Every Student, Every Day: School Attendance</dc:title>
  <dc:creator>John T. Payne</dc:creator>
  <cp:lastModifiedBy>John Payne</cp:lastModifiedBy>
  <cp:revision>1</cp:revision>
  <dcterms:modified xsi:type="dcterms:W3CDTF">2019-07-25T17:50:28Z</dcterms:modified>
</cp:coreProperties>
</file>