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56"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Mindless Eating Mini Research Experiment</a:t>
            </a:r>
          </a:p>
        </p:txBody>
      </p:sp>
      <p:sp>
        <p:nvSpPr>
          <p:cNvPr id="3" name="Subtitle 2"/>
          <p:cNvSpPr>
            <a:spLocks noGrp="1"/>
          </p:cNvSpPr>
          <p:nvPr>
            <p:ph type="subTitle" idx="1"/>
          </p:nvPr>
        </p:nvSpPr>
        <p:spPr/>
        <p:txBody>
          <a:bodyPr/>
          <a:lstStyle/>
          <a:p>
            <a:pPr algn="ctr"/>
            <a:r>
              <a:rPr lang="en-US" dirty="0"/>
              <a:t>The Effects of Social Interactions on Food Consumption</a:t>
            </a:r>
          </a:p>
          <a:p>
            <a:pPr algn="ctr"/>
            <a:r>
              <a:rPr lang="en-US" dirty="0"/>
              <a:t>By Derek Holmberg, Kacie </a:t>
            </a:r>
            <a:r>
              <a:rPr lang="en-US" dirty="0" err="1"/>
              <a:t>Reusser</a:t>
            </a:r>
            <a:r>
              <a:rPr lang="en-US" dirty="0"/>
              <a:t>, </a:t>
            </a:r>
            <a:r>
              <a:rPr lang="en-US"/>
              <a:t>and Nicole </a:t>
            </a:r>
            <a:r>
              <a:rPr lang="en-US" dirty="0" err="1"/>
              <a:t>Marzolf</a:t>
            </a:r>
            <a:endParaRPr lang="en-US" dirty="0"/>
          </a:p>
        </p:txBody>
      </p:sp>
    </p:spTree>
    <p:extLst>
      <p:ext uri="{BB962C8B-B14F-4D97-AF65-F5344CB8AC3E}">
        <p14:creationId xmlns:p14="http://schemas.microsoft.com/office/powerpoint/2010/main" val="42350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Observations can You Make Regarding the Results About the Longwood University Population? </a:t>
            </a:r>
          </a:p>
        </p:txBody>
      </p:sp>
      <p:sp>
        <p:nvSpPr>
          <p:cNvPr id="3" name="Content Placeholder 2"/>
          <p:cNvSpPr>
            <a:spLocks noGrp="1"/>
          </p:cNvSpPr>
          <p:nvPr>
            <p:ph idx="1"/>
          </p:nvPr>
        </p:nvSpPr>
        <p:spPr/>
        <p:txBody>
          <a:bodyPr/>
          <a:lstStyle/>
          <a:p>
            <a:r>
              <a:rPr lang="en-US" dirty="0"/>
              <a:t>We can infer from the results that sitting with friends doesn’t appear to negatively impact the amount of food that a person eats.</a:t>
            </a:r>
          </a:p>
          <a:p>
            <a:r>
              <a:rPr lang="en-US" dirty="0"/>
              <a:t>Since the dining hall is a buffet and there are multiple options for food, students take however much food they want.</a:t>
            </a:r>
          </a:p>
          <a:p>
            <a:r>
              <a:rPr lang="en-US" dirty="0"/>
              <a:t>The number of options available to students and the fact that some students wish to put their food on separate plates could affect the number of plates a student takes as well.</a:t>
            </a:r>
          </a:p>
        </p:txBody>
      </p:sp>
    </p:spTree>
    <p:extLst>
      <p:ext uri="{BB962C8B-B14F-4D97-AF65-F5344CB8AC3E}">
        <p14:creationId xmlns:p14="http://schemas.microsoft.com/office/powerpoint/2010/main" val="102822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these Results Help to Change “Mindless Eating?”</a:t>
            </a:r>
          </a:p>
        </p:txBody>
      </p:sp>
      <p:sp>
        <p:nvSpPr>
          <p:cNvPr id="3" name="Content Placeholder 2"/>
          <p:cNvSpPr>
            <a:spLocks noGrp="1"/>
          </p:cNvSpPr>
          <p:nvPr>
            <p:ph idx="1"/>
          </p:nvPr>
        </p:nvSpPr>
        <p:spPr/>
        <p:txBody>
          <a:bodyPr/>
          <a:lstStyle/>
          <a:p>
            <a:r>
              <a:rPr lang="en-US" dirty="0"/>
              <a:t>While our results didn’t show a correlation between sitting in groups and mindless eating, our findings still suggest that students should be conscientious about how many plates of food they take, whether they sit with friends or by themselves.</a:t>
            </a:r>
          </a:p>
        </p:txBody>
      </p:sp>
    </p:spTree>
    <p:extLst>
      <p:ext uri="{BB962C8B-B14F-4D97-AF65-F5344CB8AC3E}">
        <p14:creationId xmlns:p14="http://schemas.microsoft.com/office/powerpoint/2010/main" val="31175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Topic and Method of the Experiment</a:t>
            </a:r>
          </a:p>
        </p:txBody>
      </p:sp>
      <p:sp>
        <p:nvSpPr>
          <p:cNvPr id="3" name="Content Placeholder 2"/>
          <p:cNvSpPr>
            <a:spLocks noGrp="1"/>
          </p:cNvSpPr>
          <p:nvPr>
            <p:ph idx="1"/>
          </p:nvPr>
        </p:nvSpPr>
        <p:spPr/>
        <p:txBody>
          <a:bodyPr/>
          <a:lstStyle/>
          <a:p>
            <a:r>
              <a:rPr lang="en-US" dirty="0"/>
              <a:t>We performed an experiment at the dining hall designed to test the effects that sitting with friends has on mindless eating.</a:t>
            </a:r>
          </a:p>
          <a:p>
            <a:r>
              <a:rPr lang="en-US" dirty="0"/>
              <a:t>We spoke to ten students in total, five who ate with friends and five who ate alone.</a:t>
            </a:r>
          </a:p>
          <a:p>
            <a:r>
              <a:rPr lang="en-US" dirty="0"/>
              <a:t>We walked through the dining hall and asked them how many plates of food they had.</a:t>
            </a:r>
          </a:p>
        </p:txBody>
      </p:sp>
    </p:spTree>
    <p:extLst>
      <p:ext uri="{BB962C8B-B14F-4D97-AF65-F5344CB8AC3E}">
        <p14:creationId xmlns:p14="http://schemas.microsoft.com/office/powerpoint/2010/main" val="159819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Relevance of the Experiment to the General Population</a:t>
            </a:r>
          </a:p>
        </p:txBody>
      </p:sp>
      <p:sp>
        <p:nvSpPr>
          <p:cNvPr id="3" name="Content Placeholder 2"/>
          <p:cNvSpPr>
            <a:spLocks noGrp="1"/>
          </p:cNvSpPr>
          <p:nvPr>
            <p:ph idx="1"/>
          </p:nvPr>
        </p:nvSpPr>
        <p:spPr/>
        <p:txBody>
          <a:bodyPr/>
          <a:lstStyle/>
          <a:p>
            <a:r>
              <a:rPr lang="en-US" dirty="0"/>
              <a:t>This experiment is important to the general population because the findings will help people to see that their food intake can be influenced by sitting with others. They will see that being distracted by friends can cause them to eat more without realizing it. They will also see that their friend’s behaviors can influence how much they eat.</a:t>
            </a:r>
          </a:p>
        </p:txBody>
      </p:sp>
    </p:spTree>
    <p:extLst>
      <p:ext uri="{BB962C8B-B14F-4D97-AF65-F5344CB8AC3E}">
        <p14:creationId xmlns:p14="http://schemas.microsoft.com/office/powerpoint/2010/main" val="386464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Who Was Studied?</a:t>
            </a: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Ø"/>
            </a:pPr>
            <a:r>
              <a:rPr lang="en-US" sz="2800" dirty="0"/>
              <a:t>Subject #1-Male college student 			*College student (18-22 years)</a:t>
            </a:r>
          </a:p>
          <a:p>
            <a:pPr>
              <a:buFont typeface="Wingdings" panose="05000000000000000000" pitchFamily="2" charset="2"/>
              <a:buChar char="Ø"/>
            </a:pPr>
            <a:r>
              <a:rPr lang="en-US" sz="2800" dirty="0"/>
              <a:t>Subject #2-Female college student</a:t>
            </a:r>
          </a:p>
          <a:p>
            <a:pPr>
              <a:buFont typeface="Wingdings" panose="05000000000000000000" pitchFamily="2" charset="2"/>
              <a:buChar char="Ø"/>
            </a:pPr>
            <a:r>
              <a:rPr lang="en-US" sz="2800" dirty="0"/>
              <a:t>Subject #3-Female college student</a:t>
            </a:r>
          </a:p>
          <a:p>
            <a:pPr>
              <a:buFont typeface="Wingdings" panose="05000000000000000000" pitchFamily="2" charset="2"/>
              <a:buChar char="Ø"/>
            </a:pPr>
            <a:r>
              <a:rPr lang="en-US" sz="2800" dirty="0"/>
              <a:t>Subject #4-Female college student</a:t>
            </a:r>
          </a:p>
          <a:p>
            <a:pPr>
              <a:buFont typeface="Wingdings" panose="05000000000000000000" pitchFamily="2" charset="2"/>
              <a:buChar char="Ø"/>
            </a:pPr>
            <a:r>
              <a:rPr lang="en-US" sz="2800" dirty="0"/>
              <a:t>Subject #5-Female college student</a:t>
            </a:r>
          </a:p>
          <a:p>
            <a:pPr>
              <a:buFont typeface="Wingdings" panose="05000000000000000000" pitchFamily="2" charset="2"/>
              <a:buChar char="Ø"/>
            </a:pPr>
            <a:r>
              <a:rPr lang="en-US" sz="2800" dirty="0"/>
              <a:t>Subject #6-Female college student</a:t>
            </a:r>
          </a:p>
          <a:p>
            <a:pPr>
              <a:buFont typeface="Wingdings" panose="05000000000000000000" pitchFamily="2" charset="2"/>
              <a:buChar char="Ø"/>
            </a:pPr>
            <a:r>
              <a:rPr lang="en-US" sz="2800" dirty="0"/>
              <a:t>Subject #7-Female college student</a:t>
            </a:r>
          </a:p>
          <a:p>
            <a:pPr>
              <a:buFont typeface="Wingdings" panose="05000000000000000000" pitchFamily="2" charset="2"/>
              <a:buChar char="Ø"/>
            </a:pPr>
            <a:r>
              <a:rPr lang="en-US" sz="2800" dirty="0"/>
              <a:t>Subject #8-Female college student</a:t>
            </a:r>
          </a:p>
          <a:p>
            <a:pPr>
              <a:buFont typeface="Wingdings" panose="05000000000000000000" pitchFamily="2" charset="2"/>
              <a:buChar char="Ø"/>
            </a:pPr>
            <a:r>
              <a:rPr lang="en-US" sz="2800" dirty="0"/>
              <a:t>Subject #9-Male college student</a:t>
            </a:r>
          </a:p>
          <a:p>
            <a:pPr>
              <a:buFont typeface="Wingdings" panose="05000000000000000000" pitchFamily="2" charset="2"/>
              <a:buChar char="Ø"/>
            </a:pPr>
            <a:r>
              <a:rPr lang="en-US" sz="2800" dirty="0"/>
              <a:t>Subject #10-Female college student</a:t>
            </a:r>
          </a:p>
        </p:txBody>
      </p:sp>
    </p:spTree>
    <p:extLst>
      <p:ext uri="{BB962C8B-B14F-4D97-AF65-F5344CB8AC3E}">
        <p14:creationId xmlns:p14="http://schemas.microsoft.com/office/powerpoint/2010/main" val="11146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What Was the Hypothesis?</a:t>
            </a:r>
          </a:p>
        </p:txBody>
      </p:sp>
      <p:sp>
        <p:nvSpPr>
          <p:cNvPr id="3" name="Content Placeholder 2"/>
          <p:cNvSpPr>
            <a:spLocks noGrp="1"/>
          </p:cNvSpPr>
          <p:nvPr>
            <p:ph idx="1"/>
          </p:nvPr>
        </p:nvSpPr>
        <p:spPr/>
        <p:txBody>
          <a:bodyPr>
            <a:normAutofit/>
          </a:bodyPr>
          <a:lstStyle/>
          <a:p>
            <a:pPr marL="0" indent="0" algn="ctr">
              <a:buNone/>
            </a:pPr>
            <a:r>
              <a:rPr lang="en-US" sz="4400" dirty="0"/>
              <a:t>The Hypothesis:</a:t>
            </a:r>
          </a:p>
          <a:p>
            <a:pPr algn="ctr"/>
            <a:r>
              <a:rPr lang="en-US" dirty="0"/>
              <a:t>Sitting with friends can influence the amount of food that a person eats. One is also influenced by the eating patters of his or her peers.</a:t>
            </a:r>
            <a:br>
              <a:rPr lang="en-US" sz="4400" dirty="0"/>
            </a:br>
            <a:endParaRPr lang="en-US" sz="4400" dirty="0"/>
          </a:p>
        </p:txBody>
      </p:sp>
    </p:spTree>
    <p:extLst>
      <p:ext uri="{BB962C8B-B14F-4D97-AF65-F5344CB8AC3E}">
        <p14:creationId xmlns:p14="http://schemas.microsoft.com/office/powerpoint/2010/main" val="33350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Methods of Study</a:t>
            </a:r>
          </a:p>
        </p:txBody>
      </p:sp>
      <p:sp>
        <p:nvSpPr>
          <p:cNvPr id="3" name="Content Placeholder 2"/>
          <p:cNvSpPr>
            <a:spLocks noGrp="1"/>
          </p:cNvSpPr>
          <p:nvPr>
            <p:ph idx="1"/>
          </p:nvPr>
        </p:nvSpPr>
        <p:spPr/>
        <p:txBody>
          <a:bodyPr/>
          <a:lstStyle/>
          <a:p>
            <a:r>
              <a:rPr lang="en-US" dirty="0"/>
              <a:t>We asked ten random people in the dining hall, five who ate with friends and five who ate alone, how many plates of food they ate.</a:t>
            </a:r>
          </a:p>
          <a:p>
            <a:r>
              <a:rPr lang="en-US" dirty="0"/>
              <a:t>We recorded the number of plates the people had and their gender.</a:t>
            </a:r>
          </a:p>
        </p:txBody>
      </p:sp>
    </p:spTree>
    <p:extLst>
      <p:ext uri="{BB962C8B-B14F-4D97-AF65-F5344CB8AC3E}">
        <p14:creationId xmlns:p14="http://schemas.microsoft.com/office/powerpoint/2010/main" val="179853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What Were the Findings of This Report?</a:t>
            </a:r>
          </a:p>
        </p:txBody>
      </p:sp>
      <p:sp>
        <p:nvSpPr>
          <p:cNvPr id="3" name="Content Placeholder 2"/>
          <p:cNvSpPr>
            <a:spLocks noGrp="1"/>
          </p:cNvSpPr>
          <p:nvPr>
            <p:ph idx="1"/>
          </p:nvPr>
        </p:nvSpPr>
        <p:spPr/>
        <p:txBody>
          <a:bodyPr>
            <a:normAutofit lnSpcReduction="10000"/>
          </a:bodyPr>
          <a:lstStyle/>
          <a:p>
            <a:r>
              <a:rPr lang="en-US" dirty="0"/>
              <a:t>Subject #1 – Alone – 1 plate</a:t>
            </a:r>
          </a:p>
          <a:p>
            <a:r>
              <a:rPr lang="en-US" dirty="0"/>
              <a:t>Subject #2 – Group - 1 plate</a:t>
            </a:r>
          </a:p>
          <a:p>
            <a:r>
              <a:rPr lang="en-US" dirty="0"/>
              <a:t>Subject #3 - Alone - 2 plates</a:t>
            </a:r>
          </a:p>
          <a:p>
            <a:r>
              <a:rPr lang="en-US" dirty="0"/>
              <a:t>Subject #4 - Alone - 1 plate</a:t>
            </a:r>
          </a:p>
          <a:p>
            <a:r>
              <a:rPr lang="en-US" dirty="0"/>
              <a:t>Subject #5 - Group - 1 plate</a:t>
            </a:r>
          </a:p>
          <a:p>
            <a:r>
              <a:rPr lang="en-US" dirty="0"/>
              <a:t>Subject #6 - Group - 1 plate</a:t>
            </a:r>
          </a:p>
          <a:p>
            <a:r>
              <a:rPr lang="en-US" dirty="0"/>
              <a:t>Subject #7 - Alone - 2 plates</a:t>
            </a:r>
          </a:p>
          <a:p>
            <a:r>
              <a:rPr lang="en-US" dirty="0"/>
              <a:t>Subject #8 - Alone - 1 plate</a:t>
            </a:r>
          </a:p>
          <a:p>
            <a:r>
              <a:rPr lang="en-US" dirty="0"/>
              <a:t>Subject #9 - Group - 2 plates</a:t>
            </a:r>
          </a:p>
          <a:p>
            <a:r>
              <a:rPr lang="en-US" dirty="0"/>
              <a:t>Subject #10 - Group - 2 plates</a:t>
            </a:r>
          </a:p>
          <a:p>
            <a:endParaRPr lang="en-US" dirty="0"/>
          </a:p>
        </p:txBody>
      </p:sp>
    </p:spTree>
    <p:extLst>
      <p:ext uri="{BB962C8B-B14F-4D97-AF65-F5344CB8AC3E}">
        <p14:creationId xmlns:p14="http://schemas.microsoft.com/office/powerpoint/2010/main" val="72898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Were the Results Consistent Throughout the Subjects? Why or Why Not?</a:t>
            </a:r>
          </a:p>
        </p:txBody>
      </p:sp>
      <p:sp>
        <p:nvSpPr>
          <p:cNvPr id="3" name="Content Placeholder 2"/>
          <p:cNvSpPr>
            <a:spLocks noGrp="1"/>
          </p:cNvSpPr>
          <p:nvPr>
            <p:ph idx="1"/>
          </p:nvPr>
        </p:nvSpPr>
        <p:spPr/>
        <p:txBody>
          <a:bodyPr/>
          <a:lstStyle/>
          <a:p>
            <a:r>
              <a:rPr lang="en-US" dirty="0"/>
              <a:t>Yes, the results were consistent since the subjects ate the same amount of food (based on the number of plates).</a:t>
            </a:r>
          </a:p>
          <a:p>
            <a:endParaRPr lang="en-US" dirty="0"/>
          </a:p>
        </p:txBody>
      </p:sp>
    </p:spTree>
    <p:extLst>
      <p:ext uri="{BB962C8B-B14F-4D97-AF65-F5344CB8AC3E}">
        <p14:creationId xmlns:p14="http://schemas.microsoft.com/office/powerpoint/2010/main" val="304716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the Findings Match the Hypothesis?</a:t>
            </a:r>
            <a:br>
              <a:rPr lang="en-US" dirty="0"/>
            </a:br>
            <a:r>
              <a:rPr lang="en-US" dirty="0"/>
              <a:t>Why or Why Not?</a:t>
            </a:r>
          </a:p>
        </p:txBody>
      </p:sp>
      <p:sp>
        <p:nvSpPr>
          <p:cNvPr id="3" name="Content Placeholder 2"/>
          <p:cNvSpPr>
            <a:spLocks noGrp="1"/>
          </p:cNvSpPr>
          <p:nvPr>
            <p:ph idx="1"/>
          </p:nvPr>
        </p:nvSpPr>
        <p:spPr/>
        <p:txBody>
          <a:bodyPr/>
          <a:lstStyle/>
          <a:p>
            <a:r>
              <a:rPr lang="en-US" dirty="0"/>
              <a:t>No, sitting in a group didn’t appear to affect the amount of plates of food a person had.</a:t>
            </a:r>
          </a:p>
          <a:p>
            <a:r>
              <a:rPr lang="en-US" dirty="0"/>
              <a:t>There could be other factors affecting the amount of food eaten, such as appetite, group mentality, and time available to eat.</a:t>
            </a:r>
          </a:p>
        </p:txBody>
      </p:sp>
    </p:spTree>
    <p:extLst>
      <p:ext uri="{BB962C8B-B14F-4D97-AF65-F5344CB8AC3E}">
        <p14:creationId xmlns:p14="http://schemas.microsoft.com/office/powerpoint/2010/main" val="25667575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TotalTime>
  <Words>584</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Mindless Eating Mini Research Experiment</vt:lpstr>
      <vt:lpstr>1) The Topic and Method of the Experiment</vt:lpstr>
      <vt:lpstr>2) The Relevance of the Experiment to the General Population</vt:lpstr>
      <vt:lpstr>3) Who Was Studied?</vt:lpstr>
      <vt:lpstr>4) What Was the Hypothesis?</vt:lpstr>
      <vt:lpstr>5) The Methods of Study</vt:lpstr>
      <vt:lpstr>6) What Were the Findings of This Report?</vt:lpstr>
      <vt:lpstr>Were the Results Consistent Throughout the Subjects? Why or Why Not?</vt:lpstr>
      <vt:lpstr>Did the Findings Match the Hypothesis? Why or Why Not?</vt:lpstr>
      <vt:lpstr>What Observations can You Make Regarding the Results About the Longwood University Population? </vt:lpstr>
      <vt:lpstr>How can these Results Help to Change “Mindless Eating?”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 Research Experiment</dc:title>
  <dc:creator>Derek E. Holmberg</dc:creator>
  <cp:lastModifiedBy>Nicole Marzolf</cp:lastModifiedBy>
  <cp:revision>14</cp:revision>
  <dcterms:created xsi:type="dcterms:W3CDTF">2016-10-31T23:25:54Z</dcterms:created>
  <dcterms:modified xsi:type="dcterms:W3CDTF">2016-11-04T02:27:00Z</dcterms:modified>
</cp:coreProperties>
</file>