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6" r:id="rId2"/>
    <p:sldId id="257" r:id="rId3"/>
    <p:sldId id="258" r:id="rId4"/>
    <p:sldId id="259" r:id="rId5"/>
    <p:sldId id="260" r:id="rId6"/>
    <p:sldId id="262" r:id="rId7"/>
    <p:sldId id="261"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7" r:id="rId21"/>
    <p:sldId id="275" r:id="rId22"/>
    <p:sldId id="276"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A7A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88155" autoAdjust="0"/>
  </p:normalViewPr>
  <p:slideViewPr>
    <p:cSldViewPr snapToGrid="0">
      <p:cViewPr varScale="1">
        <p:scale>
          <a:sx n="73" d="100"/>
          <a:sy n="73" d="100"/>
        </p:scale>
        <p:origin x="216" y="3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4500C97-E7C9-4C98-9A50-818FF8EEB0CE}" type="datetimeFigureOut">
              <a:rPr lang="en-US" smtClean="0"/>
              <a:t>5/8/2017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3632EB5-AF5B-4B0C-B5BD-A2C97CE382B8}" type="slidenum">
              <a:rPr lang="en-US" smtClean="0"/>
              <a:t>‹#›</a:t>
            </a:fld>
            <a:endParaRPr lang="en-US"/>
          </a:p>
        </p:txBody>
      </p:sp>
    </p:spTree>
    <p:extLst>
      <p:ext uri="{BB962C8B-B14F-4D97-AF65-F5344CB8AC3E}">
        <p14:creationId xmlns:p14="http://schemas.microsoft.com/office/powerpoint/2010/main" val="23659209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BAE4E8-ED68-475A-918F-75F574D255AF}" type="datetimeFigureOut">
              <a:rPr lang="en-US" smtClean="0"/>
              <a:t>5/8/2017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4E1E65-1953-476B-B864-6F623097FF0F}" type="slidenum">
              <a:rPr lang="en-US" smtClean="0"/>
              <a:t>‹#›</a:t>
            </a:fld>
            <a:endParaRPr lang="en-US"/>
          </a:p>
        </p:txBody>
      </p:sp>
    </p:spTree>
    <p:extLst>
      <p:ext uri="{BB962C8B-B14F-4D97-AF65-F5344CB8AC3E}">
        <p14:creationId xmlns:p14="http://schemas.microsoft.com/office/powerpoint/2010/main" val="14203829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4E1E65-1953-476B-B864-6F623097FF0F}" type="slidenum">
              <a:rPr lang="en-US" smtClean="0"/>
              <a:t>1</a:t>
            </a:fld>
            <a:endParaRPr lang="en-US"/>
          </a:p>
        </p:txBody>
      </p:sp>
    </p:spTree>
    <p:extLst>
      <p:ext uri="{BB962C8B-B14F-4D97-AF65-F5344CB8AC3E}">
        <p14:creationId xmlns:p14="http://schemas.microsoft.com/office/powerpoint/2010/main" val="6169458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a:t>
            </a:r>
            <a:r>
              <a:rPr lang="en-US" baseline="0" dirty="0"/>
              <a:t> Co-operative party is a party in its own right, but there are no members of parliament. Instead the members are also members of the </a:t>
            </a:r>
            <a:r>
              <a:rPr lang="en-US" baseline="0" dirty="0" err="1"/>
              <a:t>labour</a:t>
            </a:r>
            <a:r>
              <a:rPr lang="en-US" baseline="0" dirty="0"/>
              <a:t> party and strive for …… </a:t>
            </a:r>
          </a:p>
          <a:p>
            <a:r>
              <a:rPr lang="en-US" baseline="0" dirty="0"/>
              <a:t>There is no leader of the Co-op party because they are a co-op themselves</a:t>
            </a:r>
            <a:endParaRPr lang="en-US" dirty="0"/>
          </a:p>
        </p:txBody>
      </p:sp>
      <p:sp>
        <p:nvSpPr>
          <p:cNvPr id="4" name="Slide Number Placeholder 3"/>
          <p:cNvSpPr>
            <a:spLocks noGrp="1"/>
          </p:cNvSpPr>
          <p:nvPr>
            <p:ph type="sldNum" sz="quarter" idx="10"/>
          </p:nvPr>
        </p:nvSpPr>
        <p:spPr/>
        <p:txBody>
          <a:bodyPr/>
          <a:lstStyle/>
          <a:p>
            <a:fld id="{264E1E65-1953-476B-B864-6F623097FF0F}" type="slidenum">
              <a:rPr lang="en-US" smtClean="0"/>
              <a:t>10</a:t>
            </a:fld>
            <a:endParaRPr lang="en-US"/>
          </a:p>
        </p:txBody>
      </p:sp>
    </p:spTree>
    <p:extLst>
      <p:ext uri="{BB962C8B-B14F-4D97-AF65-F5344CB8AC3E}">
        <p14:creationId xmlns:p14="http://schemas.microsoft.com/office/powerpoint/2010/main" val="5841291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SNP looks out</a:t>
            </a:r>
            <a:r>
              <a:rPr lang="en-US" baseline="0" dirty="0"/>
              <a:t> for Scottish interest. It is the third largest party and the largest 3</a:t>
            </a:r>
            <a:r>
              <a:rPr lang="en-US" baseline="30000" dirty="0"/>
              <a:t>rd</a:t>
            </a:r>
            <a:r>
              <a:rPr lang="en-US" baseline="0" dirty="0"/>
              <a:t> party. Given I am talking about them, you can probably guess third parties are more respected in the UK than they are in the US, where they are sometimes treated as a bit of a joke. The SNP is …….</a:t>
            </a:r>
            <a:endParaRPr lang="en-US" dirty="0"/>
          </a:p>
        </p:txBody>
      </p:sp>
      <p:sp>
        <p:nvSpPr>
          <p:cNvPr id="4" name="Slide Number Placeholder 3"/>
          <p:cNvSpPr>
            <a:spLocks noGrp="1"/>
          </p:cNvSpPr>
          <p:nvPr>
            <p:ph type="sldNum" sz="quarter" idx="10"/>
          </p:nvPr>
        </p:nvSpPr>
        <p:spPr/>
        <p:txBody>
          <a:bodyPr/>
          <a:lstStyle/>
          <a:p>
            <a:fld id="{264E1E65-1953-476B-B864-6F623097FF0F}" type="slidenum">
              <a:rPr lang="en-US" smtClean="0"/>
              <a:t>11</a:t>
            </a:fld>
            <a:endParaRPr lang="en-US"/>
          </a:p>
        </p:txBody>
      </p:sp>
    </p:spTree>
    <p:extLst>
      <p:ext uri="{BB962C8B-B14F-4D97-AF65-F5344CB8AC3E}">
        <p14:creationId xmlns:p14="http://schemas.microsoft.com/office/powerpoint/2010/main" val="29528897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liberal</a:t>
            </a:r>
            <a:r>
              <a:rPr lang="en-US" baseline="0" dirty="0"/>
              <a:t> democrats, as their name suggests, is a fairly liberal party. They are pro-EU and want to stay in the EU. They like free trade and are internationalist. They ….. </a:t>
            </a:r>
          </a:p>
          <a:p>
            <a:r>
              <a:rPr lang="en-US" baseline="0" dirty="0"/>
              <a:t>They want to reform the voting system by doing away with the first past the post system, where people who barely win majorities can get all the power, and switch to a proportional voting system. They also want to do away with the appointed lords and switch to an elected senate who looks out for their constituents.  </a:t>
            </a:r>
            <a:endParaRPr lang="en-US" dirty="0"/>
          </a:p>
        </p:txBody>
      </p:sp>
      <p:sp>
        <p:nvSpPr>
          <p:cNvPr id="4" name="Slide Number Placeholder 3"/>
          <p:cNvSpPr>
            <a:spLocks noGrp="1"/>
          </p:cNvSpPr>
          <p:nvPr>
            <p:ph type="sldNum" sz="quarter" idx="10"/>
          </p:nvPr>
        </p:nvSpPr>
        <p:spPr/>
        <p:txBody>
          <a:bodyPr/>
          <a:lstStyle/>
          <a:p>
            <a:fld id="{264E1E65-1953-476B-B864-6F623097FF0F}" type="slidenum">
              <a:rPr lang="en-US" smtClean="0"/>
              <a:t>12</a:t>
            </a:fld>
            <a:endParaRPr lang="en-US"/>
          </a:p>
        </p:txBody>
      </p:sp>
    </p:spTree>
    <p:extLst>
      <p:ext uri="{BB962C8B-B14F-4D97-AF65-F5344CB8AC3E}">
        <p14:creationId xmlns:p14="http://schemas.microsoft.com/office/powerpoint/2010/main" val="15529019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Democratic</a:t>
            </a:r>
            <a:r>
              <a:rPr lang="en-US" baseline="0" dirty="0"/>
              <a:t> Unionist are Unionist (again as their name suggests). They attempt to strengthen the UK and NI relationship. They want to remain separate from the </a:t>
            </a:r>
            <a:r>
              <a:rPr lang="en-US" baseline="0" dirty="0" err="1"/>
              <a:t>RoI</a:t>
            </a:r>
            <a:r>
              <a:rPr lang="en-US" baseline="0" dirty="0"/>
              <a:t>. They also want increased autonomy in local matters. They want to …….</a:t>
            </a:r>
            <a:endParaRPr lang="en-US" dirty="0"/>
          </a:p>
        </p:txBody>
      </p:sp>
      <p:sp>
        <p:nvSpPr>
          <p:cNvPr id="4" name="Slide Number Placeholder 3"/>
          <p:cNvSpPr>
            <a:spLocks noGrp="1"/>
          </p:cNvSpPr>
          <p:nvPr>
            <p:ph type="sldNum" sz="quarter" idx="10"/>
          </p:nvPr>
        </p:nvSpPr>
        <p:spPr/>
        <p:txBody>
          <a:bodyPr/>
          <a:lstStyle/>
          <a:p>
            <a:fld id="{264E1E65-1953-476B-B864-6F623097FF0F}" type="slidenum">
              <a:rPr lang="en-US" smtClean="0"/>
              <a:t>13</a:t>
            </a:fld>
            <a:endParaRPr lang="en-US"/>
          </a:p>
        </p:txBody>
      </p:sp>
    </p:spTree>
    <p:extLst>
      <p:ext uri="{BB962C8B-B14F-4D97-AF65-F5344CB8AC3E}">
        <p14:creationId xmlns:p14="http://schemas.microsoft.com/office/powerpoint/2010/main" val="12511594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a:t>
            </a:r>
            <a:r>
              <a:rPr lang="en-US" baseline="0" dirty="0"/>
              <a:t> party who’s name I am not going to attempt to pronounce, (translated it means ourselves) tries to protect </a:t>
            </a:r>
            <a:r>
              <a:rPr lang="en-US" baseline="0" dirty="0" err="1"/>
              <a:t>irish</a:t>
            </a:r>
            <a:r>
              <a:rPr lang="en-US" baseline="0" dirty="0"/>
              <a:t> interest. It has ties to the IRA. It want to unify with </a:t>
            </a:r>
            <a:r>
              <a:rPr lang="en-US" baseline="0" dirty="0" err="1"/>
              <a:t>RoI</a:t>
            </a:r>
            <a:r>
              <a:rPr lang="en-US" baseline="0" dirty="0"/>
              <a:t> and leave the UK. It does …….</a:t>
            </a:r>
            <a:endParaRPr lang="en-US" dirty="0"/>
          </a:p>
        </p:txBody>
      </p:sp>
      <p:sp>
        <p:nvSpPr>
          <p:cNvPr id="4" name="Slide Number Placeholder 3"/>
          <p:cNvSpPr>
            <a:spLocks noGrp="1"/>
          </p:cNvSpPr>
          <p:nvPr>
            <p:ph type="sldNum" sz="quarter" idx="10"/>
          </p:nvPr>
        </p:nvSpPr>
        <p:spPr/>
        <p:txBody>
          <a:bodyPr/>
          <a:lstStyle/>
          <a:p>
            <a:fld id="{264E1E65-1953-476B-B864-6F623097FF0F}" type="slidenum">
              <a:rPr lang="en-US" smtClean="0"/>
              <a:t>14</a:t>
            </a:fld>
            <a:endParaRPr lang="en-US"/>
          </a:p>
        </p:txBody>
      </p:sp>
    </p:spTree>
    <p:extLst>
      <p:ext uri="{BB962C8B-B14F-4D97-AF65-F5344CB8AC3E}">
        <p14:creationId xmlns:p14="http://schemas.microsoft.com/office/powerpoint/2010/main" val="18179618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Party of Wales protects, you guessed it, Welsh interests.</a:t>
            </a:r>
            <a:r>
              <a:rPr lang="en-US" baseline="0" dirty="0"/>
              <a:t> It is the only solely Welsh parties. It does ……. </a:t>
            </a:r>
            <a:endParaRPr lang="en-US" dirty="0"/>
          </a:p>
        </p:txBody>
      </p:sp>
      <p:sp>
        <p:nvSpPr>
          <p:cNvPr id="4" name="Slide Number Placeholder 3"/>
          <p:cNvSpPr>
            <a:spLocks noGrp="1"/>
          </p:cNvSpPr>
          <p:nvPr>
            <p:ph type="sldNum" sz="quarter" idx="10"/>
          </p:nvPr>
        </p:nvSpPr>
        <p:spPr/>
        <p:txBody>
          <a:bodyPr/>
          <a:lstStyle/>
          <a:p>
            <a:fld id="{264E1E65-1953-476B-B864-6F623097FF0F}" type="slidenum">
              <a:rPr lang="en-US" smtClean="0"/>
              <a:t>15</a:t>
            </a:fld>
            <a:endParaRPr lang="en-US"/>
          </a:p>
        </p:txBody>
      </p:sp>
    </p:spTree>
    <p:extLst>
      <p:ext uri="{BB962C8B-B14F-4D97-AF65-F5344CB8AC3E}">
        <p14:creationId xmlns:p14="http://schemas.microsoft.com/office/powerpoint/2010/main" val="9035109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Social</a:t>
            </a:r>
            <a:r>
              <a:rPr lang="en-US" baseline="0" dirty="0"/>
              <a:t> Democratic and </a:t>
            </a:r>
            <a:r>
              <a:rPr lang="en-US" baseline="0" dirty="0" err="1"/>
              <a:t>Labour</a:t>
            </a:r>
            <a:r>
              <a:rPr lang="en-US" baseline="0" dirty="0"/>
              <a:t> party is another Irish party. This one is relatively similar to Sinn Fein (the one I couldn’t pronoun earlier) but this one is committed to ….</a:t>
            </a:r>
            <a:endParaRPr lang="en-US" dirty="0"/>
          </a:p>
        </p:txBody>
      </p:sp>
      <p:sp>
        <p:nvSpPr>
          <p:cNvPr id="4" name="Slide Number Placeholder 3"/>
          <p:cNvSpPr>
            <a:spLocks noGrp="1"/>
          </p:cNvSpPr>
          <p:nvPr>
            <p:ph type="sldNum" sz="quarter" idx="10"/>
          </p:nvPr>
        </p:nvSpPr>
        <p:spPr/>
        <p:txBody>
          <a:bodyPr/>
          <a:lstStyle/>
          <a:p>
            <a:fld id="{264E1E65-1953-476B-B864-6F623097FF0F}" type="slidenum">
              <a:rPr lang="en-US" smtClean="0"/>
              <a:t>16</a:t>
            </a:fld>
            <a:endParaRPr lang="en-US"/>
          </a:p>
        </p:txBody>
      </p:sp>
    </p:spTree>
    <p:extLst>
      <p:ext uri="{BB962C8B-B14F-4D97-AF65-F5344CB8AC3E}">
        <p14:creationId xmlns:p14="http://schemas.microsoft.com/office/powerpoint/2010/main" val="5309279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Much how the SDLP was similar</a:t>
            </a:r>
            <a:r>
              <a:rPr lang="en-US" baseline="0" dirty="0"/>
              <a:t> to Sinn Fein, the Ulster Unionist Party is similar to the DUP. The UUP is the oldest unionist party, though it has lost power in recent years. While they honor the Brexit decision, they are lobbying for access to the single market and for no ……</a:t>
            </a:r>
          </a:p>
          <a:p>
            <a:r>
              <a:rPr lang="en-US" baseline="0" dirty="0"/>
              <a:t>They also do not want NI to join the </a:t>
            </a:r>
            <a:r>
              <a:rPr lang="en-US" baseline="0" dirty="0" err="1"/>
              <a:t>RoI</a:t>
            </a:r>
            <a:r>
              <a:rPr lang="en-US" baseline="0" dirty="0"/>
              <a:t> but would rather a partnership between </a:t>
            </a:r>
            <a:r>
              <a:rPr lang="en-US" baseline="0" dirty="0" err="1"/>
              <a:t>RoI</a:t>
            </a:r>
            <a:r>
              <a:rPr lang="en-US" baseline="0" dirty="0"/>
              <a:t> and UK, where it is not subservient to either government. </a:t>
            </a:r>
            <a:endParaRPr lang="en-US" dirty="0"/>
          </a:p>
        </p:txBody>
      </p:sp>
      <p:sp>
        <p:nvSpPr>
          <p:cNvPr id="4" name="Slide Number Placeholder 3"/>
          <p:cNvSpPr>
            <a:spLocks noGrp="1"/>
          </p:cNvSpPr>
          <p:nvPr>
            <p:ph type="sldNum" sz="quarter" idx="10"/>
          </p:nvPr>
        </p:nvSpPr>
        <p:spPr/>
        <p:txBody>
          <a:bodyPr/>
          <a:lstStyle/>
          <a:p>
            <a:fld id="{264E1E65-1953-476B-B864-6F623097FF0F}" type="slidenum">
              <a:rPr lang="en-US" smtClean="0"/>
              <a:t>17</a:t>
            </a:fld>
            <a:endParaRPr lang="en-US"/>
          </a:p>
        </p:txBody>
      </p:sp>
    </p:spTree>
    <p:extLst>
      <p:ext uri="{BB962C8B-B14F-4D97-AF65-F5344CB8AC3E}">
        <p14:creationId xmlns:p14="http://schemas.microsoft.com/office/powerpoint/2010/main" val="642540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Green Party tries</a:t>
            </a:r>
            <a:r>
              <a:rPr lang="en-US" baseline="0" dirty="0"/>
              <a:t> to …….</a:t>
            </a:r>
            <a:endParaRPr lang="en-US" dirty="0"/>
          </a:p>
        </p:txBody>
      </p:sp>
      <p:sp>
        <p:nvSpPr>
          <p:cNvPr id="4" name="Slide Number Placeholder 3"/>
          <p:cNvSpPr>
            <a:spLocks noGrp="1"/>
          </p:cNvSpPr>
          <p:nvPr>
            <p:ph type="sldNum" sz="quarter" idx="10"/>
          </p:nvPr>
        </p:nvSpPr>
        <p:spPr/>
        <p:txBody>
          <a:bodyPr/>
          <a:lstStyle/>
          <a:p>
            <a:fld id="{264E1E65-1953-476B-B864-6F623097FF0F}" type="slidenum">
              <a:rPr lang="en-US" smtClean="0"/>
              <a:t>18</a:t>
            </a:fld>
            <a:endParaRPr lang="en-US"/>
          </a:p>
        </p:txBody>
      </p:sp>
    </p:spTree>
    <p:extLst>
      <p:ext uri="{BB962C8B-B14F-4D97-AF65-F5344CB8AC3E}">
        <p14:creationId xmlns:p14="http://schemas.microsoft.com/office/powerpoint/2010/main" val="37992275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UK</a:t>
            </a:r>
            <a:r>
              <a:rPr lang="en-US" baseline="0" dirty="0"/>
              <a:t> independence party or UKIP was the main spearhead behind Brexit. They want to …….</a:t>
            </a:r>
            <a:endParaRPr lang="en-US" dirty="0"/>
          </a:p>
        </p:txBody>
      </p:sp>
      <p:sp>
        <p:nvSpPr>
          <p:cNvPr id="4" name="Slide Number Placeholder 3"/>
          <p:cNvSpPr>
            <a:spLocks noGrp="1"/>
          </p:cNvSpPr>
          <p:nvPr>
            <p:ph type="sldNum" sz="quarter" idx="10"/>
          </p:nvPr>
        </p:nvSpPr>
        <p:spPr/>
        <p:txBody>
          <a:bodyPr/>
          <a:lstStyle/>
          <a:p>
            <a:fld id="{264E1E65-1953-476B-B864-6F623097FF0F}" type="slidenum">
              <a:rPr lang="en-US" smtClean="0"/>
              <a:t>19</a:t>
            </a:fld>
            <a:endParaRPr lang="en-US"/>
          </a:p>
        </p:txBody>
      </p:sp>
    </p:spTree>
    <p:extLst>
      <p:ext uri="{BB962C8B-B14F-4D97-AF65-F5344CB8AC3E}">
        <p14:creationId xmlns:p14="http://schemas.microsoft.com/office/powerpoint/2010/main" val="36625381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a:t>
            </a:r>
            <a:r>
              <a:rPr lang="en-US" baseline="0" dirty="0"/>
              <a:t> are 11 major parties in UK. These are the number of members of parliament both at the end of the election in 2015 and at the dissolution of parliament a few days ago. The changing in numbers is caused by members changing parties midsession.</a:t>
            </a:r>
            <a:endParaRPr lang="en-US" dirty="0"/>
          </a:p>
        </p:txBody>
      </p:sp>
      <p:sp>
        <p:nvSpPr>
          <p:cNvPr id="4" name="Slide Number Placeholder 3"/>
          <p:cNvSpPr>
            <a:spLocks noGrp="1"/>
          </p:cNvSpPr>
          <p:nvPr>
            <p:ph type="sldNum" sz="quarter" idx="10"/>
          </p:nvPr>
        </p:nvSpPr>
        <p:spPr/>
        <p:txBody>
          <a:bodyPr/>
          <a:lstStyle/>
          <a:p>
            <a:fld id="{264E1E65-1953-476B-B864-6F623097FF0F}" type="slidenum">
              <a:rPr lang="en-US" smtClean="0"/>
              <a:t>2</a:t>
            </a:fld>
            <a:endParaRPr lang="en-US"/>
          </a:p>
        </p:txBody>
      </p:sp>
    </p:spTree>
    <p:extLst>
      <p:ext uri="{BB962C8B-B14F-4D97-AF65-F5344CB8AC3E}">
        <p14:creationId xmlns:p14="http://schemas.microsoft.com/office/powerpoint/2010/main" val="22375832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4E1E65-1953-476B-B864-6F623097FF0F}" type="slidenum">
              <a:rPr lang="en-US" smtClean="0"/>
              <a:t>20</a:t>
            </a:fld>
            <a:endParaRPr lang="en-US"/>
          </a:p>
        </p:txBody>
      </p:sp>
    </p:spTree>
    <p:extLst>
      <p:ext uri="{BB962C8B-B14F-4D97-AF65-F5344CB8AC3E}">
        <p14:creationId xmlns:p14="http://schemas.microsoft.com/office/powerpoint/2010/main" val="35293128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4E1E65-1953-476B-B864-6F623097FF0F}" type="slidenum">
              <a:rPr lang="en-US" smtClean="0"/>
              <a:t>21</a:t>
            </a:fld>
            <a:endParaRPr lang="en-US"/>
          </a:p>
        </p:txBody>
      </p:sp>
    </p:spTree>
    <p:extLst>
      <p:ext uri="{BB962C8B-B14F-4D97-AF65-F5344CB8AC3E}">
        <p14:creationId xmlns:p14="http://schemas.microsoft.com/office/powerpoint/2010/main" val="38203250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4E1E65-1953-476B-B864-6F623097FF0F}" type="slidenum">
              <a:rPr lang="en-US" smtClean="0"/>
              <a:t>22</a:t>
            </a:fld>
            <a:endParaRPr lang="en-US"/>
          </a:p>
        </p:txBody>
      </p:sp>
    </p:spTree>
    <p:extLst>
      <p:ext uri="{BB962C8B-B14F-4D97-AF65-F5344CB8AC3E}">
        <p14:creationId xmlns:p14="http://schemas.microsoft.com/office/powerpoint/2010/main" val="37383248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two major parties</a:t>
            </a:r>
            <a:r>
              <a:rPr lang="en-US" baseline="0" dirty="0"/>
              <a:t> are Conservative, with 330 MPs, and </a:t>
            </a:r>
            <a:r>
              <a:rPr lang="en-US" baseline="0" dirty="0" err="1"/>
              <a:t>Labour</a:t>
            </a:r>
            <a:r>
              <a:rPr lang="en-US" baseline="0" dirty="0"/>
              <a:t>, with 229 MPs. This made Conservatives control the government. The leader of whoever controls the government becomes prime minister which, in this case, that is Theresa May. </a:t>
            </a:r>
            <a:r>
              <a:rPr lang="en-US" baseline="0" dirty="0" err="1"/>
              <a:t>Labour</a:t>
            </a:r>
            <a:r>
              <a:rPr lang="en-US" baseline="0" dirty="0"/>
              <a:t> became the leader of the opposition movement, making Jeremy Corbyn, the leader of </a:t>
            </a:r>
            <a:r>
              <a:rPr lang="en-US" baseline="0" dirty="0" err="1"/>
              <a:t>Labour</a:t>
            </a:r>
            <a:r>
              <a:rPr lang="en-US" baseline="0" dirty="0"/>
              <a:t>, the leader of the opposition.</a:t>
            </a:r>
            <a:endParaRPr lang="en-US" dirty="0"/>
          </a:p>
        </p:txBody>
      </p:sp>
      <p:sp>
        <p:nvSpPr>
          <p:cNvPr id="4" name="Slide Number Placeholder 3"/>
          <p:cNvSpPr>
            <a:spLocks noGrp="1"/>
          </p:cNvSpPr>
          <p:nvPr>
            <p:ph type="sldNum" sz="quarter" idx="10"/>
          </p:nvPr>
        </p:nvSpPr>
        <p:spPr/>
        <p:txBody>
          <a:bodyPr/>
          <a:lstStyle/>
          <a:p>
            <a:fld id="{264E1E65-1953-476B-B864-6F623097FF0F}" type="slidenum">
              <a:rPr lang="en-US" smtClean="0"/>
              <a:t>3</a:t>
            </a:fld>
            <a:endParaRPr lang="en-US"/>
          </a:p>
        </p:txBody>
      </p:sp>
    </p:spTree>
    <p:extLst>
      <p:ext uri="{BB962C8B-B14F-4D97-AF65-F5344CB8AC3E}">
        <p14:creationId xmlns:p14="http://schemas.microsoft.com/office/powerpoint/2010/main" val="24245554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Conservative party is somewhat</a:t>
            </a:r>
            <a:r>
              <a:rPr lang="en-US" baseline="0" dirty="0"/>
              <a:t> similar to the US Republican Party, though is relatively moderate. Their economic goals include ……</a:t>
            </a:r>
            <a:endParaRPr lang="en-US" dirty="0"/>
          </a:p>
        </p:txBody>
      </p:sp>
      <p:sp>
        <p:nvSpPr>
          <p:cNvPr id="4" name="Slide Number Placeholder 3"/>
          <p:cNvSpPr>
            <a:spLocks noGrp="1"/>
          </p:cNvSpPr>
          <p:nvPr>
            <p:ph type="sldNum" sz="quarter" idx="10"/>
          </p:nvPr>
        </p:nvSpPr>
        <p:spPr/>
        <p:txBody>
          <a:bodyPr/>
          <a:lstStyle/>
          <a:p>
            <a:fld id="{264E1E65-1953-476B-B864-6F623097FF0F}" type="slidenum">
              <a:rPr lang="en-US" smtClean="0"/>
              <a:t>4</a:t>
            </a:fld>
            <a:endParaRPr lang="en-US"/>
          </a:p>
        </p:txBody>
      </p:sp>
    </p:spTree>
    <p:extLst>
      <p:ext uri="{BB962C8B-B14F-4D97-AF65-F5344CB8AC3E}">
        <p14:creationId xmlns:p14="http://schemas.microsoft.com/office/powerpoint/2010/main" val="17535283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Social goals of the conservative party include, but are not limited to, …… </a:t>
            </a:r>
          </a:p>
        </p:txBody>
      </p:sp>
      <p:sp>
        <p:nvSpPr>
          <p:cNvPr id="4" name="Slide Number Placeholder 3"/>
          <p:cNvSpPr>
            <a:spLocks noGrp="1"/>
          </p:cNvSpPr>
          <p:nvPr>
            <p:ph type="sldNum" sz="quarter" idx="10"/>
          </p:nvPr>
        </p:nvSpPr>
        <p:spPr/>
        <p:txBody>
          <a:bodyPr/>
          <a:lstStyle/>
          <a:p>
            <a:fld id="{264E1E65-1953-476B-B864-6F623097FF0F}" type="slidenum">
              <a:rPr lang="en-US" smtClean="0"/>
              <a:t>5</a:t>
            </a:fld>
            <a:endParaRPr lang="en-US"/>
          </a:p>
        </p:txBody>
      </p:sp>
    </p:spTree>
    <p:extLst>
      <p:ext uri="{BB962C8B-B14F-4D97-AF65-F5344CB8AC3E}">
        <p14:creationId xmlns:p14="http://schemas.microsoft.com/office/powerpoint/2010/main" val="27670358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all of you guys probably know,</a:t>
            </a:r>
            <a:r>
              <a:rPr lang="en-US" baseline="0" dirty="0"/>
              <a:t> there was a referendum to either stay in or leave the EU. Someone will present more on that later but the conservative parties views of Brexit are ……</a:t>
            </a:r>
            <a:endParaRPr lang="en-US" dirty="0"/>
          </a:p>
        </p:txBody>
      </p:sp>
      <p:sp>
        <p:nvSpPr>
          <p:cNvPr id="4" name="Slide Number Placeholder 3"/>
          <p:cNvSpPr>
            <a:spLocks noGrp="1"/>
          </p:cNvSpPr>
          <p:nvPr>
            <p:ph type="sldNum" sz="quarter" idx="10"/>
          </p:nvPr>
        </p:nvSpPr>
        <p:spPr/>
        <p:txBody>
          <a:bodyPr/>
          <a:lstStyle/>
          <a:p>
            <a:fld id="{264E1E65-1953-476B-B864-6F623097FF0F}" type="slidenum">
              <a:rPr lang="en-US" smtClean="0"/>
              <a:t>6</a:t>
            </a:fld>
            <a:endParaRPr lang="en-US"/>
          </a:p>
        </p:txBody>
      </p:sp>
    </p:spTree>
    <p:extLst>
      <p:ext uri="{BB962C8B-B14F-4D97-AF65-F5344CB8AC3E}">
        <p14:creationId xmlns:p14="http://schemas.microsoft.com/office/powerpoint/2010/main" val="34274663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 the other hand, </a:t>
            </a:r>
            <a:r>
              <a:rPr lang="en-US" dirty="0" err="1"/>
              <a:t>Labour</a:t>
            </a:r>
            <a:r>
              <a:rPr lang="en-US" dirty="0"/>
              <a:t> party is fairly</a:t>
            </a:r>
            <a:r>
              <a:rPr lang="en-US" baseline="0" dirty="0"/>
              <a:t> similar to the US Democrat party, though it too is relatively moderate. Their economic views are ……</a:t>
            </a:r>
          </a:p>
          <a:p>
            <a:endParaRPr lang="en-US" baseline="0" dirty="0"/>
          </a:p>
          <a:p>
            <a:r>
              <a:rPr lang="en-US" baseline="0" dirty="0"/>
              <a:t>The non domicile status is where you don’t technically live in the UK though you stay in it because your residence is in a different country meaning you get out of paying a lot of taxes</a:t>
            </a:r>
            <a:endParaRPr lang="en-US" dirty="0"/>
          </a:p>
        </p:txBody>
      </p:sp>
      <p:sp>
        <p:nvSpPr>
          <p:cNvPr id="4" name="Slide Number Placeholder 3"/>
          <p:cNvSpPr>
            <a:spLocks noGrp="1"/>
          </p:cNvSpPr>
          <p:nvPr>
            <p:ph type="sldNum" sz="quarter" idx="10"/>
          </p:nvPr>
        </p:nvSpPr>
        <p:spPr/>
        <p:txBody>
          <a:bodyPr/>
          <a:lstStyle/>
          <a:p>
            <a:fld id="{264E1E65-1953-476B-B864-6F623097FF0F}" type="slidenum">
              <a:rPr lang="en-US" smtClean="0"/>
              <a:t>7</a:t>
            </a:fld>
            <a:endParaRPr lang="en-US"/>
          </a:p>
        </p:txBody>
      </p:sp>
    </p:spTree>
    <p:extLst>
      <p:ext uri="{BB962C8B-B14F-4D97-AF65-F5344CB8AC3E}">
        <p14:creationId xmlns:p14="http://schemas.microsoft.com/office/powerpoint/2010/main" val="19120236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t>
            </a:r>
            <a:r>
              <a:rPr lang="en-US" dirty="0" err="1"/>
              <a:t>Labour</a:t>
            </a:r>
            <a:r>
              <a:rPr lang="en-US" baseline="0" dirty="0"/>
              <a:t> parties views on social/governmental issues are ….</a:t>
            </a:r>
          </a:p>
          <a:p>
            <a:endParaRPr lang="en-US" baseline="0" dirty="0"/>
          </a:p>
          <a:p>
            <a:r>
              <a:rPr lang="en-US" baseline="0" dirty="0"/>
              <a:t>The bedroom tax is when you have to pay an extra tax because there is a spare, empty room not being used. This is trying to encourage people to either have someone else stay with them or to downsize their place.</a:t>
            </a:r>
            <a:endParaRPr lang="en-US" dirty="0"/>
          </a:p>
        </p:txBody>
      </p:sp>
      <p:sp>
        <p:nvSpPr>
          <p:cNvPr id="4" name="Slide Number Placeholder 3"/>
          <p:cNvSpPr>
            <a:spLocks noGrp="1"/>
          </p:cNvSpPr>
          <p:nvPr>
            <p:ph type="sldNum" sz="quarter" idx="10"/>
          </p:nvPr>
        </p:nvSpPr>
        <p:spPr/>
        <p:txBody>
          <a:bodyPr/>
          <a:lstStyle/>
          <a:p>
            <a:fld id="{264E1E65-1953-476B-B864-6F623097FF0F}" type="slidenum">
              <a:rPr lang="en-US" smtClean="0"/>
              <a:t>8</a:t>
            </a:fld>
            <a:endParaRPr lang="en-US"/>
          </a:p>
        </p:txBody>
      </p:sp>
    </p:spTree>
    <p:extLst>
      <p:ext uri="{BB962C8B-B14F-4D97-AF65-F5344CB8AC3E}">
        <p14:creationId xmlns:p14="http://schemas.microsoft.com/office/powerpoint/2010/main" val="6004439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t>
            </a:r>
            <a:r>
              <a:rPr lang="en-US" dirty="0" err="1"/>
              <a:t>Labour</a:t>
            </a:r>
            <a:r>
              <a:rPr lang="en-US" dirty="0"/>
              <a:t> Party is against</a:t>
            </a:r>
            <a:r>
              <a:rPr lang="en-US" baseline="0" dirty="0"/>
              <a:t> the Brexit. They actually want to take a leadership rule in the EU and reform it. They also want to create a international ….</a:t>
            </a:r>
            <a:endParaRPr lang="en-US" dirty="0"/>
          </a:p>
        </p:txBody>
      </p:sp>
      <p:sp>
        <p:nvSpPr>
          <p:cNvPr id="4" name="Slide Number Placeholder 3"/>
          <p:cNvSpPr>
            <a:spLocks noGrp="1"/>
          </p:cNvSpPr>
          <p:nvPr>
            <p:ph type="sldNum" sz="quarter" idx="10"/>
          </p:nvPr>
        </p:nvSpPr>
        <p:spPr/>
        <p:txBody>
          <a:bodyPr/>
          <a:lstStyle/>
          <a:p>
            <a:fld id="{264E1E65-1953-476B-B864-6F623097FF0F}" type="slidenum">
              <a:rPr lang="en-US" smtClean="0"/>
              <a:t>9</a:t>
            </a:fld>
            <a:endParaRPr lang="en-US"/>
          </a:p>
        </p:txBody>
      </p:sp>
    </p:spTree>
    <p:extLst>
      <p:ext uri="{BB962C8B-B14F-4D97-AF65-F5344CB8AC3E}">
        <p14:creationId xmlns:p14="http://schemas.microsoft.com/office/powerpoint/2010/main" val="33663104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96B3ADF-7C4D-4561-8B77-B6250E9BEE39}" type="datetimeFigureOut">
              <a:rPr lang="en-US" smtClean="0"/>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497B9C-60B1-4F27-9F7A-23F8EE089398}" type="slidenum">
              <a:rPr lang="en-US" smtClean="0"/>
              <a:t>‹#›</a:t>
            </a:fld>
            <a:endParaRPr lang="en-US"/>
          </a:p>
        </p:txBody>
      </p:sp>
    </p:spTree>
    <p:extLst>
      <p:ext uri="{BB962C8B-B14F-4D97-AF65-F5344CB8AC3E}">
        <p14:creationId xmlns:p14="http://schemas.microsoft.com/office/powerpoint/2010/main" val="2295112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96B3ADF-7C4D-4561-8B77-B6250E9BEE39}" type="datetimeFigureOut">
              <a:rPr lang="en-US" smtClean="0"/>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497B9C-60B1-4F27-9F7A-23F8EE089398}" type="slidenum">
              <a:rPr lang="en-US" smtClean="0"/>
              <a:t>‹#›</a:t>
            </a:fld>
            <a:endParaRPr lang="en-US"/>
          </a:p>
        </p:txBody>
      </p:sp>
    </p:spTree>
    <p:extLst>
      <p:ext uri="{BB962C8B-B14F-4D97-AF65-F5344CB8AC3E}">
        <p14:creationId xmlns:p14="http://schemas.microsoft.com/office/powerpoint/2010/main" val="1808951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96B3ADF-7C4D-4561-8B77-B6250E9BEE39}" type="datetimeFigureOut">
              <a:rPr lang="en-US" smtClean="0"/>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497B9C-60B1-4F27-9F7A-23F8EE089398}" type="slidenum">
              <a:rPr lang="en-US" smtClean="0"/>
              <a:t>‹#›</a:t>
            </a:fld>
            <a:endParaRPr lang="en-US"/>
          </a:p>
        </p:txBody>
      </p:sp>
    </p:spTree>
    <p:extLst>
      <p:ext uri="{BB962C8B-B14F-4D97-AF65-F5344CB8AC3E}">
        <p14:creationId xmlns:p14="http://schemas.microsoft.com/office/powerpoint/2010/main" val="685503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96B3ADF-7C4D-4561-8B77-B6250E9BEE39}" type="datetimeFigureOut">
              <a:rPr lang="en-US" smtClean="0"/>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497B9C-60B1-4F27-9F7A-23F8EE089398}" type="slidenum">
              <a:rPr lang="en-US" smtClean="0"/>
              <a:t>‹#›</a:t>
            </a:fld>
            <a:endParaRPr lang="en-US"/>
          </a:p>
        </p:txBody>
      </p:sp>
    </p:spTree>
    <p:extLst>
      <p:ext uri="{BB962C8B-B14F-4D97-AF65-F5344CB8AC3E}">
        <p14:creationId xmlns:p14="http://schemas.microsoft.com/office/powerpoint/2010/main" val="2507044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96B3ADF-7C4D-4561-8B77-B6250E9BEE39}" type="datetimeFigureOut">
              <a:rPr lang="en-US" smtClean="0"/>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497B9C-60B1-4F27-9F7A-23F8EE089398}" type="slidenum">
              <a:rPr lang="en-US" smtClean="0"/>
              <a:t>‹#›</a:t>
            </a:fld>
            <a:endParaRPr lang="en-US"/>
          </a:p>
        </p:txBody>
      </p:sp>
    </p:spTree>
    <p:extLst>
      <p:ext uri="{BB962C8B-B14F-4D97-AF65-F5344CB8AC3E}">
        <p14:creationId xmlns:p14="http://schemas.microsoft.com/office/powerpoint/2010/main" val="1219729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96B3ADF-7C4D-4561-8B77-B6250E9BEE39}" type="datetimeFigureOut">
              <a:rPr lang="en-US" smtClean="0"/>
              <a:t>5/8/2017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497B9C-60B1-4F27-9F7A-23F8EE089398}" type="slidenum">
              <a:rPr lang="en-US" smtClean="0"/>
              <a:t>‹#›</a:t>
            </a:fld>
            <a:endParaRPr lang="en-US"/>
          </a:p>
        </p:txBody>
      </p:sp>
    </p:spTree>
    <p:extLst>
      <p:ext uri="{BB962C8B-B14F-4D97-AF65-F5344CB8AC3E}">
        <p14:creationId xmlns:p14="http://schemas.microsoft.com/office/powerpoint/2010/main" val="1487949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96B3ADF-7C4D-4561-8B77-B6250E9BEE39}" type="datetimeFigureOut">
              <a:rPr lang="en-US" smtClean="0"/>
              <a:t>5/8/2017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497B9C-60B1-4F27-9F7A-23F8EE089398}" type="slidenum">
              <a:rPr lang="en-US" smtClean="0"/>
              <a:t>‹#›</a:t>
            </a:fld>
            <a:endParaRPr lang="en-US"/>
          </a:p>
        </p:txBody>
      </p:sp>
    </p:spTree>
    <p:extLst>
      <p:ext uri="{BB962C8B-B14F-4D97-AF65-F5344CB8AC3E}">
        <p14:creationId xmlns:p14="http://schemas.microsoft.com/office/powerpoint/2010/main" val="10743055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96B3ADF-7C4D-4561-8B77-B6250E9BEE39}" type="datetimeFigureOut">
              <a:rPr lang="en-US" smtClean="0"/>
              <a:t>5/8/2017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497B9C-60B1-4F27-9F7A-23F8EE089398}" type="slidenum">
              <a:rPr lang="en-US" smtClean="0"/>
              <a:t>‹#›</a:t>
            </a:fld>
            <a:endParaRPr lang="en-US"/>
          </a:p>
        </p:txBody>
      </p:sp>
    </p:spTree>
    <p:extLst>
      <p:ext uri="{BB962C8B-B14F-4D97-AF65-F5344CB8AC3E}">
        <p14:creationId xmlns:p14="http://schemas.microsoft.com/office/powerpoint/2010/main" val="683484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6B3ADF-7C4D-4561-8B77-B6250E9BEE39}" type="datetimeFigureOut">
              <a:rPr lang="en-US" smtClean="0"/>
              <a:t>5/8/2017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497B9C-60B1-4F27-9F7A-23F8EE089398}" type="slidenum">
              <a:rPr lang="en-US" smtClean="0"/>
              <a:t>‹#›</a:t>
            </a:fld>
            <a:endParaRPr lang="en-US"/>
          </a:p>
        </p:txBody>
      </p:sp>
    </p:spTree>
    <p:extLst>
      <p:ext uri="{BB962C8B-B14F-4D97-AF65-F5344CB8AC3E}">
        <p14:creationId xmlns:p14="http://schemas.microsoft.com/office/powerpoint/2010/main" val="20133704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96B3ADF-7C4D-4561-8B77-B6250E9BEE39}" type="datetimeFigureOut">
              <a:rPr lang="en-US" smtClean="0"/>
              <a:t>5/8/2017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497B9C-60B1-4F27-9F7A-23F8EE089398}" type="slidenum">
              <a:rPr lang="en-US" smtClean="0"/>
              <a:t>‹#›</a:t>
            </a:fld>
            <a:endParaRPr lang="en-US"/>
          </a:p>
        </p:txBody>
      </p:sp>
    </p:spTree>
    <p:extLst>
      <p:ext uri="{BB962C8B-B14F-4D97-AF65-F5344CB8AC3E}">
        <p14:creationId xmlns:p14="http://schemas.microsoft.com/office/powerpoint/2010/main" val="3245083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96B3ADF-7C4D-4561-8B77-B6250E9BEE39}" type="datetimeFigureOut">
              <a:rPr lang="en-US" smtClean="0"/>
              <a:t>5/8/2017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497B9C-60B1-4F27-9F7A-23F8EE089398}" type="slidenum">
              <a:rPr lang="en-US" smtClean="0"/>
              <a:t>‹#›</a:t>
            </a:fld>
            <a:endParaRPr lang="en-US"/>
          </a:p>
        </p:txBody>
      </p:sp>
    </p:spTree>
    <p:extLst>
      <p:ext uri="{BB962C8B-B14F-4D97-AF65-F5344CB8AC3E}">
        <p14:creationId xmlns:p14="http://schemas.microsoft.com/office/powerpoint/2010/main" val="395870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91000">
              <a:srgbClr val="FFA7A7">
                <a:lumMod val="76000"/>
                <a:lumOff val="24000"/>
                <a:alpha val="68000"/>
              </a:srgbClr>
            </a:gs>
            <a:gs pos="50000">
              <a:schemeClr val="bg1"/>
            </a:gs>
            <a:gs pos="12000">
              <a:schemeClr val="accent1">
                <a:alpha val="71000"/>
                <a:lumMod val="33000"/>
                <a:lumOff val="67000"/>
              </a:schemeClr>
            </a:gs>
          </a:gsLst>
          <a:lin ang="81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6B3ADF-7C4D-4561-8B77-B6250E9BEE39}" type="datetimeFigureOut">
              <a:rPr lang="en-US" smtClean="0"/>
              <a:t>5/8/2017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497B9C-60B1-4F27-9F7A-23F8EE089398}" type="slidenum">
              <a:rPr lang="en-US" smtClean="0"/>
              <a:t>‹#›</a:t>
            </a:fld>
            <a:endParaRPr lang="en-US"/>
          </a:p>
        </p:txBody>
      </p:sp>
    </p:spTree>
    <p:extLst>
      <p:ext uri="{BB962C8B-B14F-4D97-AF65-F5344CB8AC3E}">
        <p14:creationId xmlns:p14="http://schemas.microsoft.com/office/powerpoint/2010/main" val="33356015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www.mydup.com/policies" TargetMode="External"/><Relationship Id="rId3" Type="http://schemas.openxmlformats.org/officeDocument/2006/relationships/hyperlink" Target="https://www.conservatives.com/manifesto" TargetMode="External"/><Relationship Id="rId7" Type="http://schemas.openxmlformats.org/officeDocument/2006/relationships/hyperlink" Target="http://www.libdems.org.uk/issues"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https://www.snp.org/manifesto" TargetMode="External"/><Relationship Id="rId5" Type="http://schemas.openxmlformats.org/officeDocument/2006/relationships/hyperlink" Target="https://party.coop/about/" TargetMode="External"/><Relationship Id="rId10" Type="http://schemas.openxmlformats.org/officeDocument/2006/relationships/hyperlink" Target="http://www.sinnfein.ie/manifesto2016?/ge2016-manifesto" TargetMode="External"/><Relationship Id="rId4" Type="http://schemas.openxmlformats.org/officeDocument/2006/relationships/hyperlink" Target="http://www.labour.org.uk/page/-/BritainCanBeBetter-TheLabourPartyManifesto2015.pdf" TargetMode="External"/><Relationship Id="rId9" Type="http://schemas.openxmlformats.org/officeDocument/2006/relationships/hyperlink" Target="https://www.britannica.com/topic/Democratic-Unionist-Party"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uup.org/our-vision/policies" TargetMode="External"/><Relationship Id="rId3" Type="http://schemas.openxmlformats.org/officeDocument/2006/relationships/hyperlink" Target="http://www.mydup.com/policies" TargetMode="External"/><Relationship Id="rId7" Type="http://schemas.openxmlformats.org/officeDocument/2006/relationships/hyperlink" Target="https://www.britannica.com/topic/Social-Democratic-and-Labour-Party"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hyperlink" Target="http://www.sdlp.ie/issues/manifesto-2017/" TargetMode="External"/><Relationship Id="rId5" Type="http://schemas.openxmlformats.org/officeDocument/2006/relationships/hyperlink" Target="http://www2.partyof.wales/2017manifesto" TargetMode="External"/><Relationship Id="rId4" Type="http://schemas.openxmlformats.org/officeDocument/2006/relationships/hyperlink" Target="https://www.britannica.com/topic/Democratic-Unionist-Party" TargetMode="External"/><Relationship Id="rId9" Type="http://schemas.openxmlformats.org/officeDocument/2006/relationships/hyperlink" Target="https://britannica.com/topic/ulster-unionist-party"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Politics </a:t>
            </a:r>
            <a:r>
              <a:rPr lang="en-US"/>
              <a:t>in England</a:t>
            </a:r>
            <a:endParaRPr lang="en-US" dirty="0"/>
          </a:p>
        </p:txBody>
      </p:sp>
      <p:sp>
        <p:nvSpPr>
          <p:cNvPr id="3" name="Subtitle 2"/>
          <p:cNvSpPr>
            <a:spLocks noGrp="1"/>
          </p:cNvSpPr>
          <p:nvPr>
            <p:ph type="subTitle" idx="1"/>
          </p:nvPr>
        </p:nvSpPr>
        <p:spPr/>
        <p:txBody>
          <a:bodyPr/>
          <a:lstStyle/>
          <a:p>
            <a:r>
              <a:rPr lang="en-US" dirty="0"/>
              <a:t>Nikki Marzolf</a:t>
            </a:r>
          </a:p>
          <a:p>
            <a:r>
              <a:rPr lang="en-US" dirty="0"/>
              <a:t>MATH 320</a:t>
            </a:r>
          </a:p>
        </p:txBody>
      </p:sp>
    </p:spTree>
    <p:extLst>
      <p:ext uri="{BB962C8B-B14F-4D97-AF65-F5344CB8AC3E}">
        <p14:creationId xmlns:p14="http://schemas.microsoft.com/office/powerpoint/2010/main" val="9781326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Co-Operative Party</a:t>
            </a:r>
          </a:p>
        </p:txBody>
      </p:sp>
      <p:sp>
        <p:nvSpPr>
          <p:cNvPr id="3" name="Content Placeholder 2"/>
          <p:cNvSpPr>
            <a:spLocks noGrp="1"/>
          </p:cNvSpPr>
          <p:nvPr>
            <p:ph idx="1"/>
          </p:nvPr>
        </p:nvSpPr>
        <p:spPr>
          <a:xfrm>
            <a:off x="838200" y="1825625"/>
            <a:ext cx="7579659" cy="4351338"/>
          </a:xfrm>
        </p:spPr>
        <p:txBody>
          <a:bodyPr/>
          <a:lstStyle/>
          <a:p>
            <a:r>
              <a:rPr lang="en-US" dirty="0"/>
              <a:t>Subdivision of </a:t>
            </a:r>
            <a:r>
              <a:rPr lang="en-US" dirty="0" err="1"/>
              <a:t>Labour</a:t>
            </a:r>
            <a:r>
              <a:rPr lang="en-US" dirty="0"/>
              <a:t> Party</a:t>
            </a:r>
          </a:p>
          <a:p>
            <a:pPr lvl="1"/>
            <a:r>
              <a:rPr lang="en-US" dirty="0"/>
              <a:t>26 members of </a:t>
            </a:r>
            <a:r>
              <a:rPr lang="en-US" dirty="0" err="1"/>
              <a:t>Labour</a:t>
            </a:r>
            <a:r>
              <a:rPr lang="en-US" dirty="0"/>
              <a:t> party are also Co-op</a:t>
            </a:r>
          </a:p>
          <a:p>
            <a:r>
              <a:rPr lang="en-US" dirty="0"/>
              <a:t>No Leader</a:t>
            </a:r>
          </a:p>
          <a:p>
            <a:r>
              <a:rPr lang="en-US" dirty="0"/>
              <a:t>Attempt to create a just and fair society by sharing power</a:t>
            </a:r>
          </a:p>
          <a:p>
            <a:r>
              <a:rPr lang="en-US" dirty="0"/>
              <a:t>Promote co-operative ideas between the governments of England, Scotland, and Wales </a:t>
            </a:r>
          </a:p>
        </p:txBody>
      </p:sp>
      <p:grpSp>
        <p:nvGrpSpPr>
          <p:cNvPr id="8" name="Group 7"/>
          <p:cNvGrpSpPr/>
          <p:nvPr/>
        </p:nvGrpSpPr>
        <p:grpSpPr>
          <a:xfrm>
            <a:off x="8991837" y="248583"/>
            <a:ext cx="3026791" cy="2747635"/>
            <a:chOff x="8731861" y="1952904"/>
            <a:chExt cx="3026791" cy="2747635"/>
          </a:xfrm>
        </p:grpSpPr>
        <p:pic>
          <p:nvPicPr>
            <p:cNvPr id="6" name="Picture 5"/>
            <p:cNvPicPr>
              <a:picLocks noChangeAspect="1"/>
            </p:cNvPicPr>
            <p:nvPr/>
          </p:nvPicPr>
          <p:blipFill>
            <a:blip r:embed="rId3"/>
            <a:stretch>
              <a:fillRect/>
            </a:stretch>
          </p:blipFill>
          <p:spPr>
            <a:xfrm>
              <a:off x="9002245" y="1952904"/>
              <a:ext cx="2486025" cy="2486025"/>
            </a:xfrm>
            <a:prstGeom prst="rect">
              <a:avLst/>
            </a:prstGeom>
          </p:spPr>
        </p:pic>
        <p:sp>
          <p:nvSpPr>
            <p:cNvPr id="7" name="Rectangle 6"/>
            <p:cNvSpPr/>
            <p:nvPr/>
          </p:nvSpPr>
          <p:spPr>
            <a:xfrm>
              <a:off x="8731861" y="4438929"/>
              <a:ext cx="3026791" cy="261610"/>
            </a:xfrm>
            <a:prstGeom prst="rect">
              <a:avLst/>
            </a:prstGeom>
          </p:spPr>
          <p:txBody>
            <a:bodyPr wrap="none">
              <a:spAutoFit/>
            </a:bodyPr>
            <a:lstStyle/>
            <a:p>
              <a:r>
                <a:rPr lang="en-US" sz="1100" dirty="0"/>
                <a:t>https://en.wikipedia.org/wiki/Co-operative_Party</a:t>
              </a:r>
            </a:p>
          </p:txBody>
        </p:sp>
      </p:grpSp>
    </p:spTree>
    <p:extLst>
      <p:ext uri="{BB962C8B-B14F-4D97-AF65-F5344CB8AC3E}">
        <p14:creationId xmlns:p14="http://schemas.microsoft.com/office/powerpoint/2010/main" val="2273210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Scottish National Party</a:t>
            </a:r>
          </a:p>
        </p:txBody>
      </p:sp>
      <p:sp>
        <p:nvSpPr>
          <p:cNvPr id="3" name="Content Placeholder 2"/>
          <p:cNvSpPr>
            <a:spLocks noGrp="1"/>
          </p:cNvSpPr>
          <p:nvPr>
            <p:ph idx="1"/>
          </p:nvPr>
        </p:nvSpPr>
        <p:spPr>
          <a:xfrm>
            <a:off x="838200" y="1825625"/>
            <a:ext cx="10515600" cy="4351338"/>
          </a:xfrm>
        </p:spPr>
        <p:txBody>
          <a:bodyPr/>
          <a:lstStyle/>
          <a:p>
            <a:r>
              <a:rPr lang="en-US" dirty="0"/>
              <a:t>Leader – Nicola Sturgeon </a:t>
            </a:r>
          </a:p>
          <a:p>
            <a:r>
              <a:rPr lang="en-US" dirty="0"/>
              <a:t>Largest of the third parties</a:t>
            </a:r>
          </a:p>
          <a:p>
            <a:r>
              <a:rPr lang="en-US" dirty="0"/>
              <a:t>Looks out for Scottish interest, financially and socially</a:t>
            </a:r>
          </a:p>
          <a:p>
            <a:pPr lvl="1"/>
            <a:r>
              <a:rPr lang="en-US" dirty="0"/>
              <a:t>Increase funding for healthcare </a:t>
            </a:r>
          </a:p>
          <a:p>
            <a:pPr lvl="1"/>
            <a:r>
              <a:rPr lang="en-US" dirty="0"/>
              <a:t>Increase funding to poorer schools</a:t>
            </a:r>
          </a:p>
          <a:p>
            <a:pPr lvl="1"/>
            <a:r>
              <a:rPr lang="en-US" dirty="0"/>
              <a:t>Growing Scotland's economy</a:t>
            </a:r>
          </a:p>
          <a:p>
            <a:pPr lvl="1"/>
            <a:r>
              <a:rPr lang="en-US" dirty="0"/>
              <a:t>Reform the tax system</a:t>
            </a:r>
          </a:p>
          <a:p>
            <a:pPr lvl="1"/>
            <a:r>
              <a:rPr lang="en-US" dirty="0"/>
              <a:t>Increase equality </a:t>
            </a:r>
          </a:p>
          <a:p>
            <a:r>
              <a:rPr lang="en-US" dirty="0"/>
              <a:t>Trying to win Scottish independence</a:t>
            </a:r>
          </a:p>
          <a:p>
            <a:endParaRPr lang="en-US" dirty="0"/>
          </a:p>
        </p:txBody>
      </p:sp>
      <p:grpSp>
        <p:nvGrpSpPr>
          <p:cNvPr id="6" name="Group 5"/>
          <p:cNvGrpSpPr/>
          <p:nvPr/>
        </p:nvGrpSpPr>
        <p:grpSpPr>
          <a:xfrm>
            <a:off x="8187655" y="365125"/>
            <a:ext cx="3456319" cy="1262227"/>
            <a:chOff x="7999397" y="506715"/>
            <a:chExt cx="3456319" cy="1262227"/>
          </a:xfrm>
        </p:grpSpPr>
        <p:pic>
          <p:nvPicPr>
            <p:cNvPr id="4" name="Picture 3"/>
            <p:cNvPicPr>
              <a:picLocks noChangeAspect="1"/>
            </p:cNvPicPr>
            <p:nvPr/>
          </p:nvPicPr>
          <p:blipFill>
            <a:blip r:embed="rId3"/>
            <a:stretch>
              <a:fillRect/>
            </a:stretch>
          </p:blipFill>
          <p:spPr>
            <a:xfrm>
              <a:off x="7999397" y="506715"/>
              <a:ext cx="3456319" cy="1042382"/>
            </a:xfrm>
            <a:prstGeom prst="rect">
              <a:avLst/>
            </a:prstGeom>
          </p:spPr>
        </p:pic>
        <p:sp>
          <p:nvSpPr>
            <p:cNvPr id="5" name="Rectangle 4"/>
            <p:cNvSpPr/>
            <p:nvPr/>
          </p:nvSpPr>
          <p:spPr>
            <a:xfrm>
              <a:off x="7999397" y="1507332"/>
              <a:ext cx="3291286" cy="261610"/>
            </a:xfrm>
            <a:prstGeom prst="rect">
              <a:avLst/>
            </a:prstGeom>
          </p:spPr>
          <p:txBody>
            <a:bodyPr wrap="none">
              <a:spAutoFit/>
            </a:bodyPr>
            <a:lstStyle/>
            <a:p>
              <a:r>
                <a:rPr lang="en-US" sz="1100" dirty="0"/>
                <a:t>https://en.wikipedia.org/wiki/Scottish_National_Party</a:t>
              </a:r>
            </a:p>
          </p:txBody>
        </p:sp>
      </p:grpSp>
    </p:spTree>
    <p:extLst>
      <p:ext uri="{BB962C8B-B14F-4D97-AF65-F5344CB8AC3E}">
        <p14:creationId xmlns:p14="http://schemas.microsoft.com/office/powerpoint/2010/main" val="41970100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Liberal Democrats</a:t>
            </a:r>
          </a:p>
        </p:txBody>
      </p:sp>
      <p:sp>
        <p:nvSpPr>
          <p:cNvPr id="3" name="Content Placeholder 2"/>
          <p:cNvSpPr>
            <a:spLocks noGrp="1"/>
          </p:cNvSpPr>
          <p:nvPr>
            <p:ph idx="1"/>
          </p:nvPr>
        </p:nvSpPr>
        <p:spPr>
          <a:xfrm>
            <a:off x="838199" y="1825625"/>
            <a:ext cx="10654554" cy="4351338"/>
          </a:xfrm>
        </p:spPr>
        <p:txBody>
          <a:bodyPr>
            <a:normAutofit/>
          </a:bodyPr>
          <a:lstStyle/>
          <a:p>
            <a:r>
              <a:rPr lang="en-US" dirty="0"/>
              <a:t>Leader – Tim </a:t>
            </a:r>
            <a:r>
              <a:rPr lang="en-US" dirty="0" err="1"/>
              <a:t>Farron</a:t>
            </a:r>
            <a:endParaRPr lang="en-US" dirty="0"/>
          </a:p>
          <a:p>
            <a:r>
              <a:rPr lang="en-US" dirty="0"/>
              <a:t>Pro free-trade</a:t>
            </a:r>
          </a:p>
          <a:p>
            <a:r>
              <a:rPr lang="en-US" dirty="0"/>
              <a:t>Wants to stay in the EU – internationalist </a:t>
            </a:r>
          </a:p>
          <a:p>
            <a:r>
              <a:rPr lang="en-US" dirty="0"/>
              <a:t>Increased funding for schools, renewable energy, health care system</a:t>
            </a:r>
          </a:p>
          <a:p>
            <a:r>
              <a:rPr lang="en-US" dirty="0"/>
              <a:t>Strongly in favor of refugees and immigration </a:t>
            </a:r>
          </a:p>
          <a:p>
            <a:r>
              <a:rPr lang="en-US" dirty="0"/>
              <a:t>Fair taxation system, strong social safety net (welfare state)</a:t>
            </a:r>
          </a:p>
          <a:p>
            <a:r>
              <a:rPr lang="en-US" dirty="0"/>
              <a:t>Wants to reform the voting system and the House of Lords</a:t>
            </a:r>
          </a:p>
        </p:txBody>
      </p:sp>
      <p:grpSp>
        <p:nvGrpSpPr>
          <p:cNvPr id="12" name="Group 11"/>
          <p:cNvGrpSpPr/>
          <p:nvPr/>
        </p:nvGrpSpPr>
        <p:grpSpPr>
          <a:xfrm>
            <a:off x="8495179" y="111165"/>
            <a:ext cx="3312126" cy="1833481"/>
            <a:chOff x="8647578" y="1610436"/>
            <a:chExt cx="3312126" cy="1833481"/>
          </a:xfrm>
        </p:grpSpPr>
        <p:pic>
          <p:nvPicPr>
            <p:cNvPr id="10"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47578" y="1610436"/>
              <a:ext cx="3312125" cy="1567739"/>
            </a:xfrm>
            <a:prstGeom prst="rect">
              <a:avLst/>
            </a:prstGeom>
          </p:spPr>
        </p:pic>
        <p:sp>
          <p:nvSpPr>
            <p:cNvPr id="11" name="Rectangle 10"/>
            <p:cNvSpPr/>
            <p:nvPr/>
          </p:nvSpPr>
          <p:spPr>
            <a:xfrm>
              <a:off x="8647579" y="3182307"/>
              <a:ext cx="3312125" cy="261610"/>
            </a:xfrm>
            <a:prstGeom prst="rect">
              <a:avLst/>
            </a:prstGeom>
          </p:spPr>
          <p:txBody>
            <a:bodyPr wrap="none">
              <a:spAutoFit/>
            </a:bodyPr>
            <a:lstStyle/>
            <a:p>
              <a:r>
                <a:rPr lang="en-US" sz="1100" dirty="0"/>
                <a:t>https://en.wikipedia.org/wiki/Liberal_Democrats_(UK)</a:t>
              </a:r>
            </a:p>
          </p:txBody>
        </p:sp>
      </p:grpSp>
    </p:spTree>
    <p:extLst>
      <p:ext uri="{BB962C8B-B14F-4D97-AF65-F5344CB8AC3E}">
        <p14:creationId xmlns:p14="http://schemas.microsoft.com/office/powerpoint/2010/main" val="2935272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Democratic Unionist</a:t>
            </a:r>
          </a:p>
        </p:txBody>
      </p:sp>
      <p:sp>
        <p:nvSpPr>
          <p:cNvPr id="5" name="Content Placeholder 4"/>
          <p:cNvSpPr>
            <a:spLocks noGrp="1"/>
          </p:cNvSpPr>
          <p:nvPr>
            <p:ph idx="1"/>
          </p:nvPr>
        </p:nvSpPr>
        <p:spPr>
          <a:xfrm>
            <a:off x="706582" y="1825625"/>
            <a:ext cx="10745314" cy="4351338"/>
          </a:xfrm>
        </p:spPr>
        <p:txBody>
          <a:bodyPr/>
          <a:lstStyle/>
          <a:p>
            <a:r>
              <a:rPr lang="en-US" dirty="0"/>
              <a:t>Leader – Arlene Foster</a:t>
            </a:r>
          </a:p>
          <a:p>
            <a:r>
              <a:rPr lang="en-US" dirty="0"/>
              <a:t>Attempts to enhance Northern Ireland’s relationship with UK – Unionist</a:t>
            </a:r>
          </a:p>
          <a:p>
            <a:r>
              <a:rPr lang="en-US" dirty="0"/>
              <a:t>Desires to remain separate from Republic of Ireland</a:t>
            </a:r>
          </a:p>
          <a:p>
            <a:r>
              <a:rPr lang="en-US" dirty="0"/>
              <a:t>Increased autonomy for N. Ireland</a:t>
            </a:r>
          </a:p>
          <a:p>
            <a:r>
              <a:rPr lang="en-US" dirty="0"/>
              <a:t>Strengthening the community of N. Ireland</a:t>
            </a:r>
          </a:p>
          <a:p>
            <a:r>
              <a:rPr lang="en-US" dirty="0"/>
              <a:t>Large investments in N. Ireland</a:t>
            </a:r>
          </a:p>
        </p:txBody>
      </p:sp>
      <p:grpSp>
        <p:nvGrpSpPr>
          <p:cNvPr id="11" name="Group 10"/>
          <p:cNvGrpSpPr/>
          <p:nvPr/>
        </p:nvGrpSpPr>
        <p:grpSpPr>
          <a:xfrm>
            <a:off x="7961838" y="141007"/>
            <a:ext cx="3915277" cy="1956430"/>
            <a:chOff x="7746685" y="365125"/>
            <a:chExt cx="3915277" cy="1956430"/>
          </a:xfrm>
        </p:grpSpPr>
        <p:pic>
          <p:nvPicPr>
            <p:cNvPr id="9"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46685" y="365125"/>
              <a:ext cx="3915277" cy="1690688"/>
            </a:xfrm>
            <a:prstGeom prst="rect">
              <a:avLst/>
            </a:prstGeom>
          </p:spPr>
        </p:pic>
        <p:sp>
          <p:nvSpPr>
            <p:cNvPr id="10" name="Rectangle 9"/>
            <p:cNvSpPr/>
            <p:nvPr/>
          </p:nvSpPr>
          <p:spPr>
            <a:xfrm>
              <a:off x="7746685" y="2059945"/>
              <a:ext cx="3490058" cy="261610"/>
            </a:xfrm>
            <a:prstGeom prst="rect">
              <a:avLst/>
            </a:prstGeom>
          </p:spPr>
          <p:txBody>
            <a:bodyPr wrap="none">
              <a:spAutoFit/>
            </a:bodyPr>
            <a:lstStyle/>
            <a:p>
              <a:r>
                <a:rPr lang="en-US" sz="1100" dirty="0"/>
                <a:t>https://en.wikipedia.org/wiki/Democratic_Unionist_Party</a:t>
              </a:r>
            </a:p>
          </p:txBody>
        </p:sp>
      </p:grpSp>
    </p:spTree>
    <p:extLst>
      <p:ext uri="{BB962C8B-B14F-4D97-AF65-F5344CB8AC3E}">
        <p14:creationId xmlns:p14="http://schemas.microsoft.com/office/powerpoint/2010/main" val="25508836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4128247" cy="1325563"/>
          </a:xfrm>
        </p:spPr>
        <p:txBody>
          <a:bodyPr/>
          <a:lstStyle/>
          <a:p>
            <a:r>
              <a:rPr lang="en-US" dirty="0"/>
              <a:t>Sinn </a:t>
            </a:r>
            <a:r>
              <a:rPr lang="en-US" dirty="0">
                <a:effectLst/>
              </a:rPr>
              <a:t>Féin</a:t>
            </a:r>
            <a:endParaRPr lang="en-US" dirty="0"/>
          </a:p>
        </p:txBody>
      </p:sp>
      <p:sp>
        <p:nvSpPr>
          <p:cNvPr id="5" name="Content Placeholder 4"/>
          <p:cNvSpPr>
            <a:spLocks noGrp="1"/>
          </p:cNvSpPr>
          <p:nvPr>
            <p:ph idx="1"/>
          </p:nvPr>
        </p:nvSpPr>
        <p:spPr>
          <a:xfrm>
            <a:off x="838200" y="1825625"/>
            <a:ext cx="10546976" cy="4351338"/>
          </a:xfrm>
        </p:spPr>
        <p:txBody>
          <a:bodyPr/>
          <a:lstStyle/>
          <a:p>
            <a:r>
              <a:rPr lang="en-US" dirty="0"/>
              <a:t>Leader – Gerry Adams</a:t>
            </a:r>
          </a:p>
          <a:p>
            <a:r>
              <a:rPr lang="en-US" dirty="0"/>
              <a:t>Trying to protect Irish interests – Nationalistic </a:t>
            </a:r>
          </a:p>
          <a:p>
            <a:pPr lvl="1"/>
            <a:r>
              <a:rPr lang="en-US" dirty="0"/>
              <a:t>Had ties to IRA</a:t>
            </a:r>
          </a:p>
          <a:p>
            <a:r>
              <a:rPr lang="en-US" dirty="0"/>
              <a:t>Desire Irish unity between N. Ireland and the Republic of Ireland</a:t>
            </a:r>
          </a:p>
          <a:p>
            <a:r>
              <a:rPr lang="en-US" dirty="0"/>
              <a:t>Protect Irish culture and heritage, such as the language</a:t>
            </a:r>
          </a:p>
          <a:p>
            <a:r>
              <a:rPr lang="en-US" dirty="0"/>
              <a:t>Reform the government of Ireland</a:t>
            </a:r>
          </a:p>
          <a:p>
            <a:r>
              <a:rPr lang="en-US" dirty="0"/>
              <a:t>Push Ireland onto world stage – have special status with EU</a:t>
            </a:r>
          </a:p>
          <a:p>
            <a:r>
              <a:rPr lang="en-US" dirty="0"/>
              <a:t>Increased development of economy across the island </a:t>
            </a:r>
          </a:p>
        </p:txBody>
      </p:sp>
      <p:grpSp>
        <p:nvGrpSpPr>
          <p:cNvPr id="9" name="Group 8"/>
          <p:cNvGrpSpPr/>
          <p:nvPr/>
        </p:nvGrpSpPr>
        <p:grpSpPr>
          <a:xfrm>
            <a:off x="7853082" y="137084"/>
            <a:ext cx="3748137" cy="1688541"/>
            <a:chOff x="8512130" y="2453154"/>
            <a:chExt cx="3492501" cy="1483985"/>
          </a:xfrm>
        </p:grpSpPr>
        <p:pic>
          <p:nvPicPr>
            <p:cNvPr id="7"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12130" y="2453154"/>
              <a:ext cx="3492501" cy="1222375"/>
            </a:xfrm>
            <a:prstGeom prst="rect">
              <a:avLst/>
            </a:prstGeom>
          </p:spPr>
        </p:pic>
        <p:sp>
          <p:nvSpPr>
            <p:cNvPr id="8" name="Rectangle 7"/>
            <p:cNvSpPr/>
            <p:nvPr/>
          </p:nvSpPr>
          <p:spPr>
            <a:xfrm>
              <a:off x="8806700" y="3675529"/>
              <a:ext cx="2903359" cy="261610"/>
            </a:xfrm>
            <a:prstGeom prst="rect">
              <a:avLst/>
            </a:prstGeom>
          </p:spPr>
          <p:txBody>
            <a:bodyPr wrap="none">
              <a:spAutoFit/>
            </a:bodyPr>
            <a:lstStyle/>
            <a:p>
              <a:r>
                <a:rPr lang="en-US" sz="1100" dirty="0"/>
                <a:t>https://en.wikipedia.org/wiki/Sinn_F%C3%A9in</a:t>
              </a:r>
            </a:p>
          </p:txBody>
        </p:sp>
      </p:grpSp>
    </p:spTree>
    <p:extLst>
      <p:ext uri="{BB962C8B-B14F-4D97-AF65-F5344CB8AC3E}">
        <p14:creationId xmlns:p14="http://schemas.microsoft.com/office/powerpoint/2010/main" val="23808636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Plaid</a:t>
            </a:r>
            <a:r>
              <a:rPr lang="en-US" baseline="0" dirty="0"/>
              <a:t> </a:t>
            </a:r>
            <a:r>
              <a:rPr lang="en-US" baseline="0" dirty="0" err="1"/>
              <a:t>Cymru</a:t>
            </a:r>
            <a:endParaRPr lang="en-US" dirty="0"/>
          </a:p>
        </p:txBody>
      </p:sp>
      <p:sp>
        <p:nvSpPr>
          <p:cNvPr id="5" name="Content Placeholder 4"/>
          <p:cNvSpPr>
            <a:spLocks noGrp="1"/>
          </p:cNvSpPr>
          <p:nvPr>
            <p:ph idx="1"/>
          </p:nvPr>
        </p:nvSpPr>
        <p:spPr>
          <a:xfrm>
            <a:off x="838200" y="1852519"/>
            <a:ext cx="10515600" cy="4351338"/>
          </a:xfrm>
        </p:spPr>
        <p:txBody>
          <a:bodyPr/>
          <a:lstStyle/>
          <a:p>
            <a:r>
              <a:rPr lang="en-US" dirty="0"/>
              <a:t>Leader – Leanna Wood</a:t>
            </a:r>
          </a:p>
          <a:p>
            <a:r>
              <a:rPr lang="en-US" dirty="0"/>
              <a:t>Looks out for Welsh Interests</a:t>
            </a:r>
          </a:p>
          <a:p>
            <a:pPr lvl="1"/>
            <a:r>
              <a:rPr lang="en-US" dirty="0"/>
              <a:t>Protect social services and increase care in Wales</a:t>
            </a:r>
          </a:p>
          <a:p>
            <a:pPr lvl="1"/>
            <a:r>
              <a:rPr lang="en-US" dirty="0"/>
              <a:t>Decrease bureaucracy</a:t>
            </a:r>
          </a:p>
          <a:p>
            <a:pPr lvl="1"/>
            <a:r>
              <a:rPr lang="en-US" dirty="0"/>
              <a:t>Promote bilingual education with Welsh and English</a:t>
            </a:r>
          </a:p>
          <a:p>
            <a:pPr lvl="1"/>
            <a:r>
              <a:rPr lang="en-US" dirty="0"/>
              <a:t>Decentralize education, making it a local issue</a:t>
            </a:r>
          </a:p>
          <a:p>
            <a:pPr lvl="1"/>
            <a:r>
              <a:rPr lang="en-US" dirty="0"/>
              <a:t>Invest locally</a:t>
            </a:r>
          </a:p>
          <a:p>
            <a:pPr lvl="1"/>
            <a:r>
              <a:rPr lang="en-US" dirty="0"/>
              <a:t>Protect the environment </a:t>
            </a:r>
          </a:p>
          <a:p>
            <a:r>
              <a:rPr lang="en-US" dirty="0"/>
              <a:t>Respects the vote to leave EU but doesn’t want to leave single market</a:t>
            </a:r>
          </a:p>
        </p:txBody>
      </p:sp>
      <p:grpSp>
        <p:nvGrpSpPr>
          <p:cNvPr id="9" name="Group 8"/>
          <p:cNvGrpSpPr/>
          <p:nvPr/>
        </p:nvGrpSpPr>
        <p:grpSpPr>
          <a:xfrm>
            <a:off x="6247336" y="141637"/>
            <a:ext cx="5380952" cy="1616519"/>
            <a:chOff x="6211477" y="204974"/>
            <a:chExt cx="5380952" cy="1616519"/>
          </a:xfrm>
        </p:grpSpPr>
        <p:pic>
          <p:nvPicPr>
            <p:cNvPr id="6"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11477" y="204974"/>
              <a:ext cx="5380952" cy="1485714"/>
            </a:xfrm>
            <a:prstGeom prst="rect">
              <a:avLst/>
            </a:prstGeom>
          </p:spPr>
        </p:pic>
        <p:sp>
          <p:nvSpPr>
            <p:cNvPr id="8" name="Rectangle 7"/>
            <p:cNvSpPr/>
            <p:nvPr/>
          </p:nvSpPr>
          <p:spPr>
            <a:xfrm>
              <a:off x="7514819" y="1559883"/>
              <a:ext cx="2638864" cy="261610"/>
            </a:xfrm>
            <a:prstGeom prst="rect">
              <a:avLst/>
            </a:prstGeom>
          </p:spPr>
          <p:txBody>
            <a:bodyPr wrap="none">
              <a:spAutoFit/>
            </a:bodyPr>
            <a:lstStyle/>
            <a:p>
              <a:r>
                <a:rPr lang="en-US" sz="1100" dirty="0"/>
                <a:t>https://en.wikipedia.org/wiki/Plaid_Cymru</a:t>
              </a:r>
            </a:p>
          </p:txBody>
        </p:sp>
      </p:grpSp>
    </p:spTree>
    <p:extLst>
      <p:ext uri="{BB962C8B-B14F-4D97-AF65-F5344CB8AC3E}">
        <p14:creationId xmlns:p14="http://schemas.microsoft.com/office/powerpoint/2010/main" val="23399224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Social Democratic</a:t>
            </a:r>
            <a:r>
              <a:rPr lang="en-US" baseline="0" dirty="0"/>
              <a:t> and </a:t>
            </a:r>
            <a:r>
              <a:rPr lang="en-US" baseline="0" dirty="0" err="1"/>
              <a:t>Labour</a:t>
            </a:r>
            <a:r>
              <a:rPr lang="en-US" baseline="0" dirty="0"/>
              <a:t> Party </a:t>
            </a:r>
            <a:endParaRPr lang="en-US" dirty="0"/>
          </a:p>
        </p:txBody>
      </p:sp>
      <p:sp>
        <p:nvSpPr>
          <p:cNvPr id="5" name="Content Placeholder 4"/>
          <p:cNvSpPr>
            <a:spLocks noGrp="1"/>
          </p:cNvSpPr>
          <p:nvPr>
            <p:ph idx="1"/>
          </p:nvPr>
        </p:nvSpPr>
        <p:spPr/>
        <p:txBody>
          <a:bodyPr/>
          <a:lstStyle/>
          <a:p>
            <a:r>
              <a:rPr lang="en-US" dirty="0"/>
              <a:t>Leader – Colum Eastwood</a:t>
            </a:r>
          </a:p>
          <a:p>
            <a:r>
              <a:rPr lang="en-US" dirty="0"/>
              <a:t>Strongly against Brexit</a:t>
            </a:r>
          </a:p>
          <a:p>
            <a:r>
              <a:rPr lang="en-US" dirty="0"/>
              <a:t>Protects Irish interests</a:t>
            </a:r>
          </a:p>
          <a:p>
            <a:r>
              <a:rPr lang="en-US" dirty="0"/>
              <a:t>Tries to unite Ireland and N. Ireland – Nationalistic</a:t>
            </a:r>
          </a:p>
          <a:p>
            <a:pPr lvl="1"/>
            <a:r>
              <a:rPr lang="en-US" dirty="0"/>
              <a:t>Committed to political and nonviolent joining</a:t>
            </a:r>
          </a:p>
          <a:p>
            <a:pPr lvl="1"/>
            <a:r>
              <a:rPr lang="en-US" dirty="0"/>
              <a:t>Goals similar to Sinn Féin goals</a:t>
            </a:r>
          </a:p>
        </p:txBody>
      </p:sp>
      <p:grpSp>
        <p:nvGrpSpPr>
          <p:cNvPr id="8" name="Group 7"/>
          <p:cNvGrpSpPr/>
          <p:nvPr/>
        </p:nvGrpSpPr>
        <p:grpSpPr>
          <a:xfrm>
            <a:off x="8908675" y="120517"/>
            <a:ext cx="2774577" cy="2565477"/>
            <a:chOff x="8908675" y="120517"/>
            <a:chExt cx="2774577" cy="2565477"/>
          </a:xfrm>
        </p:grpSpPr>
        <p:pic>
          <p:nvPicPr>
            <p:cNvPr id="6"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00565" y="120517"/>
              <a:ext cx="2590799" cy="2159001"/>
            </a:xfrm>
            <a:prstGeom prst="rect">
              <a:avLst/>
            </a:prstGeom>
          </p:spPr>
        </p:pic>
        <p:sp>
          <p:nvSpPr>
            <p:cNvPr id="7" name="Rectangle 6"/>
            <p:cNvSpPr/>
            <p:nvPr/>
          </p:nvSpPr>
          <p:spPr>
            <a:xfrm>
              <a:off x="8908675" y="2255107"/>
              <a:ext cx="2774577" cy="430887"/>
            </a:xfrm>
            <a:prstGeom prst="rect">
              <a:avLst/>
            </a:prstGeom>
          </p:spPr>
          <p:txBody>
            <a:bodyPr wrap="square">
              <a:spAutoFit/>
            </a:bodyPr>
            <a:lstStyle/>
            <a:p>
              <a:r>
                <a:rPr lang="en-US" sz="1100" dirty="0"/>
                <a:t>https://en.wikipedia.org/wiki/Social_Democratic_and_Labour_Party</a:t>
              </a:r>
            </a:p>
          </p:txBody>
        </p:sp>
      </p:grpSp>
    </p:spTree>
    <p:extLst>
      <p:ext uri="{BB962C8B-B14F-4D97-AF65-F5344CB8AC3E}">
        <p14:creationId xmlns:p14="http://schemas.microsoft.com/office/powerpoint/2010/main" val="5784620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Ulster Unionist Party</a:t>
            </a:r>
          </a:p>
        </p:txBody>
      </p:sp>
      <p:sp>
        <p:nvSpPr>
          <p:cNvPr id="5" name="Content Placeholder 4"/>
          <p:cNvSpPr>
            <a:spLocks noGrp="1"/>
          </p:cNvSpPr>
          <p:nvPr>
            <p:ph idx="1"/>
          </p:nvPr>
        </p:nvSpPr>
        <p:spPr/>
        <p:txBody>
          <a:bodyPr/>
          <a:lstStyle/>
          <a:p>
            <a:r>
              <a:rPr lang="en-US" dirty="0"/>
              <a:t>Leader – Robin Swann </a:t>
            </a:r>
          </a:p>
          <a:p>
            <a:r>
              <a:rPr lang="en-US" dirty="0"/>
              <a:t>Honor Brexit Referendum </a:t>
            </a:r>
          </a:p>
          <a:p>
            <a:pPr lvl="1"/>
            <a:r>
              <a:rPr lang="en-US" dirty="0"/>
              <a:t>Lobby for Single Market</a:t>
            </a:r>
          </a:p>
          <a:p>
            <a:pPr lvl="1"/>
            <a:r>
              <a:rPr lang="en-US" dirty="0"/>
              <a:t>Ensure no hard borders between Republic of Ireland and N. I. and GB and N. I.</a:t>
            </a:r>
          </a:p>
          <a:p>
            <a:r>
              <a:rPr lang="en-US" dirty="0"/>
              <a:t>Similar to the Democratic Unionist Party</a:t>
            </a:r>
          </a:p>
          <a:p>
            <a:pPr lvl="1"/>
            <a:r>
              <a:rPr lang="en-US" dirty="0"/>
              <a:t>Does not want to be joined with Republic of Ireland, but desires a partnership </a:t>
            </a:r>
          </a:p>
          <a:p>
            <a:r>
              <a:rPr lang="en-US" dirty="0"/>
              <a:t>Oldest of the unionist parties</a:t>
            </a:r>
          </a:p>
          <a:p>
            <a:pPr lvl="1"/>
            <a:endParaRPr lang="en-US" dirty="0"/>
          </a:p>
          <a:p>
            <a:endParaRPr lang="en-US" dirty="0"/>
          </a:p>
        </p:txBody>
      </p:sp>
      <p:grpSp>
        <p:nvGrpSpPr>
          <p:cNvPr id="9" name="Group 8"/>
          <p:cNvGrpSpPr/>
          <p:nvPr/>
        </p:nvGrpSpPr>
        <p:grpSpPr>
          <a:xfrm>
            <a:off x="7727576" y="167155"/>
            <a:ext cx="4078941" cy="1920080"/>
            <a:chOff x="7727576" y="167155"/>
            <a:chExt cx="4078941" cy="1920080"/>
          </a:xfrm>
        </p:grpSpPr>
        <p:pic>
          <p:nvPicPr>
            <p:cNvPr id="7" name="Content Placeholder 3"/>
            <p:cNvPicPr>
              <a:picLocks noChangeAspect="1"/>
            </p:cNvPicPr>
            <p:nvPr/>
          </p:nvPicPr>
          <p:blipFill rotWithShape="1">
            <a:blip r:embed="rId3">
              <a:extLst>
                <a:ext uri="{28A0092B-C50C-407E-A947-70E740481C1C}">
                  <a14:useLocalDpi xmlns:a14="http://schemas.microsoft.com/office/drawing/2010/main" val="0"/>
                </a:ext>
              </a:extLst>
            </a:blip>
            <a:srcRect l="7647" t="5432" r="6706" b="8086"/>
            <a:stretch/>
          </p:blipFill>
          <p:spPr>
            <a:xfrm>
              <a:off x="7727576" y="167155"/>
              <a:ext cx="4078941" cy="1658470"/>
            </a:xfrm>
            <a:prstGeom prst="rect">
              <a:avLst/>
            </a:prstGeom>
          </p:spPr>
        </p:pic>
        <p:sp>
          <p:nvSpPr>
            <p:cNvPr id="8" name="Rectangle 7"/>
            <p:cNvSpPr/>
            <p:nvPr/>
          </p:nvSpPr>
          <p:spPr>
            <a:xfrm>
              <a:off x="7727576" y="1825625"/>
              <a:ext cx="3175869" cy="261610"/>
            </a:xfrm>
            <a:prstGeom prst="rect">
              <a:avLst/>
            </a:prstGeom>
          </p:spPr>
          <p:txBody>
            <a:bodyPr wrap="none">
              <a:spAutoFit/>
            </a:bodyPr>
            <a:lstStyle/>
            <a:p>
              <a:r>
                <a:rPr lang="en-US" sz="1100" dirty="0"/>
                <a:t>https://en.wikipedia.org/wiki/Ulster_Unionist_Party</a:t>
              </a:r>
            </a:p>
          </p:txBody>
        </p:sp>
      </p:grpSp>
    </p:spTree>
    <p:extLst>
      <p:ext uri="{BB962C8B-B14F-4D97-AF65-F5344CB8AC3E}">
        <p14:creationId xmlns:p14="http://schemas.microsoft.com/office/powerpoint/2010/main" val="17207399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Green Party</a:t>
            </a:r>
          </a:p>
        </p:txBody>
      </p:sp>
      <p:sp>
        <p:nvSpPr>
          <p:cNvPr id="5" name="Content Placeholder 4"/>
          <p:cNvSpPr>
            <a:spLocks noGrp="1"/>
          </p:cNvSpPr>
          <p:nvPr>
            <p:ph idx="1"/>
          </p:nvPr>
        </p:nvSpPr>
        <p:spPr/>
        <p:txBody>
          <a:bodyPr/>
          <a:lstStyle/>
          <a:p>
            <a:r>
              <a:rPr lang="en-US" dirty="0"/>
              <a:t>Leaders – Jonathan Bartley and Caroline Lucas</a:t>
            </a:r>
          </a:p>
          <a:p>
            <a:r>
              <a:rPr lang="en-US" dirty="0"/>
              <a:t>Fair economy to close gap between rich and poor</a:t>
            </a:r>
          </a:p>
          <a:p>
            <a:r>
              <a:rPr lang="en-US" dirty="0"/>
              <a:t>Reform NHS to make it more cost effective</a:t>
            </a:r>
          </a:p>
          <a:p>
            <a:r>
              <a:rPr lang="en-US" dirty="0"/>
              <a:t>Protect environment by banning fracking and switching to renewables</a:t>
            </a:r>
          </a:p>
          <a:p>
            <a:r>
              <a:rPr lang="en-US" dirty="0"/>
              <a:t>Free Education </a:t>
            </a:r>
          </a:p>
          <a:p>
            <a:r>
              <a:rPr lang="en-US" dirty="0"/>
              <a:t>Make housing affordable</a:t>
            </a:r>
          </a:p>
          <a:p>
            <a:r>
              <a:rPr lang="en-US" dirty="0"/>
              <a:t>Invest in better transportation infrastructure  </a:t>
            </a:r>
          </a:p>
        </p:txBody>
      </p:sp>
      <p:grpSp>
        <p:nvGrpSpPr>
          <p:cNvPr id="11" name="Group 10"/>
          <p:cNvGrpSpPr/>
          <p:nvPr/>
        </p:nvGrpSpPr>
        <p:grpSpPr>
          <a:xfrm>
            <a:off x="5497470" y="286287"/>
            <a:ext cx="6264223" cy="1404401"/>
            <a:chOff x="6125000" y="365125"/>
            <a:chExt cx="6264223" cy="1404401"/>
          </a:xfrm>
        </p:grpSpPr>
        <p:pic>
          <p:nvPicPr>
            <p:cNvPr id="9" name="Content Placeholder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25000" y="365125"/>
              <a:ext cx="5766681" cy="1221628"/>
            </a:xfrm>
            <a:prstGeom prst="rect">
              <a:avLst/>
            </a:prstGeom>
          </p:spPr>
        </p:pic>
        <p:sp>
          <p:nvSpPr>
            <p:cNvPr id="10" name="Rectangle 9"/>
            <p:cNvSpPr/>
            <p:nvPr/>
          </p:nvSpPr>
          <p:spPr>
            <a:xfrm>
              <a:off x="6293223" y="1507916"/>
              <a:ext cx="6096000" cy="261610"/>
            </a:xfrm>
            <a:prstGeom prst="rect">
              <a:avLst/>
            </a:prstGeom>
          </p:spPr>
          <p:txBody>
            <a:bodyPr>
              <a:spAutoFit/>
            </a:bodyPr>
            <a:lstStyle/>
            <a:p>
              <a:r>
                <a:rPr lang="en-US" sz="1100" dirty="0"/>
                <a:t>https://www.greenparty.org.uk/assets/logos/visual-identity/GPLogoWithStrapGREEN300dpi.png</a:t>
              </a:r>
            </a:p>
          </p:txBody>
        </p:sp>
      </p:grpSp>
    </p:spTree>
    <p:extLst>
      <p:ext uri="{BB962C8B-B14F-4D97-AF65-F5344CB8AC3E}">
        <p14:creationId xmlns:p14="http://schemas.microsoft.com/office/powerpoint/2010/main" val="8653923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UK Independence Party</a:t>
            </a:r>
          </a:p>
        </p:txBody>
      </p:sp>
      <p:sp>
        <p:nvSpPr>
          <p:cNvPr id="7" name="Content Placeholder 6"/>
          <p:cNvSpPr>
            <a:spLocks noGrp="1"/>
          </p:cNvSpPr>
          <p:nvPr>
            <p:ph idx="1"/>
          </p:nvPr>
        </p:nvSpPr>
        <p:spPr/>
        <p:txBody>
          <a:bodyPr/>
          <a:lstStyle/>
          <a:p>
            <a:r>
              <a:rPr lang="en-US" dirty="0"/>
              <a:t>Leader – Paul Nuttall </a:t>
            </a:r>
          </a:p>
          <a:p>
            <a:r>
              <a:rPr lang="en-US" dirty="0"/>
              <a:t>Main spearhead of Brexit</a:t>
            </a:r>
          </a:p>
          <a:p>
            <a:pPr lvl="1"/>
            <a:r>
              <a:rPr lang="en-US" dirty="0"/>
              <a:t>Anti-EU and anti-euro</a:t>
            </a:r>
          </a:p>
          <a:p>
            <a:r>
              <a:rPr lang="en-US" dirty="0"/>
              <a:t>Push service to local level</a:t>
            </a:r>
          </a:p>
          <a:p>
            <a:r>
              <a:rPr lang="en-US" dirty="0"/>
              <a:t>Close unnecessary central government agencies</a:t>
            </a:r>
          </a:p>
          <a:p>
            <a:r>
              <a:rPr lang="en-US" dirty="0"/>
              <a:t>Scrap EU directives that cost UK money</a:t>
            </a:r>
          </a:p>
          <a:p>
            <a:r>
              <a:rPr lang="en-US" dirty="0"/>
              <a:t>Reduce bureaucracy in education</a:t>
            </a:r>
          </a:p>
          <a:p>
            <a:r>
              <a:rPr lang="en-US" dirty="0"/>
              <a:t>Reduce and control immigration </a:t>
            </a:r>
          </a:p>
        </p:txBody>
      </p:sp>
      <p:grpSp>
        <p:nvGrpSpPr>
          <p:cNvPr id="10" name="Group 9"/>
          <p:cNvGrpSpPr/>
          <p:nvPr/>
        </p:nvGrpSpPr>
        <p:grpSpPr>
          <a:xfrm>
            <a:off x="9663953" y="384071"/>
            <a:ext cx="2182346" cy="2613233"/>
            <a:chOff x="9439835" y="365125"/>
            <a:chExt cx="2182346" cy="2613233"/>
          </a:xfrm>
        </p:grpSpPr>
        <p:pic>
          <p:nvPicPr>
            <p:cNvPr id="8"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39835" y="365125"/>
              <a:ext cx="2182346" cy="2182346"/>
            </a:xfrm>
            <a:prstGeom prst="rect">
              <a:avLst/>
            </a:prstGeom>
          </p:spPr>
        </p:pic>
        <p:sp>
          <p:nvSpPr>
            <p:cNvPr id="9" name="Rectangle 8"/>
            <p:cNvSpPr/>
            <p:nvPr/>
          </p:nvSpPr>
          <p:spPr>
            <a:xfrm>
              <a:off x="9439835" y="2547471"/>
              <a:ext cx="2111211" cy="430887"/>
            </a:xfrm>
            <a:prstGeom prst="rect">
              <a:avLst/>
            </a:prstGeom>
          </p:spPr>
          <p:txBody>
            <a:bodyPr wrap="square">
              <a:spAutoFit/>
            </a:bodyPr>
            <a:lstStyle/>
            <a:p>
              <a:r>
                <a:rPr lang="en-US" sz="1100" dirty="0"/>
                <a:t>https://en.wikipedia.org/wiki/UK_Independence_Party</a:t>
              </a:r>
            </a:p>
          </p:txBody>
        </p:sp>
      </p:grpSp>
    </p:spTree>
    <p:extLst>
      <p:ext uri="{BB962C8B-B14F-4D97-AF65-F5344CB8AC3E}">
        <p14:creationId xmlns:p14="http://schemas.microsoft.com/office/powerpoint/2010/main" val="2750989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45567088"/>
              </p:ext>
            </p:extLst>
          </p:nvPr>
        </p:nvGraphicFramePr>
        <p:xfrm>
          <a:off x="2824248" y="435378"/>
          <a:ext cx="6543504" cy="5716561"/>
        </p:xfrm>
        <a:graphic>
          <a:graphicData uri="http://schemas.openxmlformats.org/drawingml/2006/table">
            <a:tbl>
              <a:tblPr firstRow="1" bandRow="1">
                <a:tableStyleId>{BDBED569-4797-4DF1-A0F4-6AAB3CD982D8}</a:tableStyleId>
              </a:tblPr>
              <a:tblGrid>
                <a:gridCol w="2961410">
                  <a:extLst>
                    <a:ext uri="{9D8B030D-6E8A-4147-A177-3AD203B41FA5}">
                      <a16:colId xmlns:a16="http://schemas.microsoft.com/office/drawing/2014/main" val="770151295"/>
                    </a:ext>
                  </a:extLst>
                </a:gridCol>
                <a:gridCol w="1869672">
                  <a:extLst>
                    <a:ext uri="{9D8B030D-6E8A-4147-A177-3AD203B41FA5}">
                      <a16:colId xmlns:a16="http://schemas.microsoft.com/office/drawing/2014/main" val="3034874954"/>
                    </a:ext>
                  </a:extLst>
                </a:gridCol>
                <a:gridCol w="1712422">
                  <a:extLst>
                    <a:ext uri="{9D8B030D-6E8A-4147-A177-3AD203B41FA5}">
                      <a16:colId xmlns:a16="http://schemas.microsoft.com/office/drawing/2014/main" val="66896863"/>
                    </a:ext>
                  </a:extLst>
                </a:gridCol>
              </a:tblGrid>
              <a:tr h="900258">
                <a:tc>
                  <a:txBody>
                    <a:bodyPr/>
                    <a:lstStyle/>
                    <a:p>
                      <a:r>
                        <a:rPr lang="en-US" dirty="0"/>
                        <a:t>Different</a:t>
                      </a:r>
                      <a:r>
                        <a:rPr lang="en-US" baseline="0" dirty="0"/>
                        <a:t> Political </a:t>
                      </a:r>
                      <a:r>
                        <a:rPr lang="en-US" dirty="0"/>
                        <a:t>Parties</a:t>
                      </a:r>
                    </a:p>
                  </a:txBody>
                  <a:tcPr/>
                </a:tc>
                <a:tc gridSpan="2">
                  <a:txBody>
                    <a:bodyPr/>
                    <a:lstStyle/>
                    <a:p>
                      <a:r>
                        <a:rPr lang="en-US" dirty="0"/>
                        <a:t>Members of Parliament</a:t>
                      </a:r>
                    </a:p>
                    <a:p>
                      <a:r>
                        <a:rPr lang="en-US" dirty="0"/>
                        <a:t>Total</a:t>
                      </a:r>
                      <a:r>
                        <a:rPr lang="en-US" baseline="0" dirty="0"/>
                        <a:t> = 649 + 1 (Speaker)</a:t>
                      </a:r>
                    </a:p>
                    <a:p>
                      <a:r>
                        <a:rPr lang="en-US" dirty="0"/>
                        <a:t>      At election            At dissolution</a:t>
                      </a:r>
                    </a:p>
                  </a:txBody>
                  <a:tcPr/>
                </a:tc>
                <a:tc hMerge="1">
                  <a:txBody>
                    <a:bodyPr/>
                    <a:lstStyle/>
                    <a:p>
                      <a:endParaRPr lang="en-US"/>
                    </a:p>
                  </a:txBody>
                  <a:tcPr/>
                </a:tc>
                <a:extLst>
                  <a:ext uri="{0D108BD9-81ED-4DB2-BD59-A6C34878D82A}">
                    <a16:rowId xmlns:a16="http://schemas.microsoft.com/office/drawing/2014/main" val="2990217299"/>
                  </a:ext>
                </a:extLst>
              </a:tr>
              <a:tr h="369397">
                <a:tc>
                  <a:txBody>
                    <a:bodyPr/>
                    <a:lstStyle/>
                    <a:p>
                      <a:r>
                        <a:rPr lang="en-US" dirty="0"/>
                        <a:t>Conservative</a:t>
                      </a:r>
                    </a:p>
                  </a:txBody>
                  <a:tcPr/>
                </a:tc>
                <a:tc>
                  <a:txBody>
                    <a:bodyPr/>
                    <a:lstStyle/>
                    <a:p>
                      <a:r>
                        <a:rPr lang="en-US" dirty="0"/>
                        <a:t>330</a:t>
                      </a:r>
                    </a:p>
                  </a:txBody>
                  <a:tcPr/>
                </a:tc>
                <a:tc>
                  <a:txBody>
                    <a:bodyPr/>
                    <a:lstStyle/>
                    <a:p>
                      <a:r>
                        <a:rPr lang="en-US" dirty="0"/>
                        <a:t>330 </a:t>
                      </a:r>
                    </a:p>
                  </a:txBody>
                  <a:tcPr/>
                </a:tc>
                <a:extLst>
                  <a:ext uri="{0D108BD9-81ED-4DB2-BD59-A6C34878D82A}">
                    <a16:rowId xmlns:a16="http://schemas.microsoft.com/office/drawing/2014/main" val="2288501320"/>
                  </a:ext>
                </a:extLst>
              </a:tr>
              <a:tr h="369397">
                <a:tc>
                  <a:txBody>
                    <a:bodyPr/>
                    <a:lstStyle/>
                    <a:p>
                      <a:r>
                        <a:rPr lang="en-US" dirty="0" err="1"/>
                        <a:t>Labour</a:t>
                      </a:r>
                      <a:endParaRPr lang="en-US" dirty="0"/>
                    </a:p>
                  </a:txBody>
                  <a:tcPr/>
                </a:tc>
                <a:tc>
                  <a:txBody>
                    <a:bodyPr/>
                    <a:lstStyle/>
                    <a:p>
                      <a:r>
                        <a:rPr lang="en-US" dirty="0"/>
                        <a:t>232</a:t>
                      </a:r>
                    </a:p>
                  </a:txBody>
                  <a:tcPr/>
                </a:tc>
                <a:tc>
                  <a:txBody>
                    <a:bodyPr/>
                    <a:lstStyle/>
                    <a:p>
                      <a:r>
                        <a:rPr lang="en-US" dirty="0"/>
                        <a:t>229 </a:t>
                      </a:r>
                    </a:p>
                  </a:txBody>
                  <a:tcPr/>
                </a:tc>
                <a:extLst>
                  <a:ext uri="{0D108BD9-81ED-4DB2-BD59-A6C34878D82A}">
                    <a16:rowId xmlns:a16="http://schemas.microsoft.com/office/drawing/2014/main" val="876342823"/>
                  </a:ext>
                </a:extLst>
              </a:tr>
              <a:tr h="369397">
                <a:tc>
                  <a:txBody>
                    <a:bodyPr/>
                    <a:lstStyle/>
                    <a:p>
                      <a:r>
                        <a:rPr lang="en-US" dirty="0"/>
                        <a:t>Scottis</a:t>
                      </a:r>
                      <a:r>
                        <a:rPr lang="en-US" baseline="0" dirty="0"/>
                        <a:t>h National</a:t>
                      </a:r>
                      <a:endParaRPr lang="en-US" dirty="0"/>
                    </a:p>
                  </a:txBody>
                  <a:tcPr/>
                </a:tc>
                <a:tc>
                  <a:txBody>
                    <a:bodyPr/>
                    <a:lstStyle/>
                    <a:p>
                      <a:r>
                        <a:rPr lang="en-US" dirty="0"/>
                        <a:t>56</a:t>
                      </a:r>
                    </a:p>
                  </a:txBody>
                  <a:tcPr/>
                </a:tc>
                <a:tc>
                  <a:txBody>
                    <a:bodyPr/>
                    <a:lstStyle/>
                    <a:p>
                      <a:r>
                        <a:rPr lang="en-US"/>
                        <a:t>54 </a:t>
                      </a:r>
                      <a:endParaRPr lang="en-US" dirty="0"/>
                    </a:p>
                  </a:txBody>
                  <a:tcPr/>
                </a:tc>
                <a:extLst>
                  <a:ext uri="{0D108BD9-81ED-4DB2-BD59-A6C34878D82A}">
                    <a16:rowId xmlns:a16="http://schemas.microsoft.com/office/drawing/2014/main" val="3143453041"/>
                  </a:ext>
                </a:extLst>
              </a:tr>
              <a:tr h="369397">
                <a:tc>
                  <a:txBody>
                    <a:bodyPr/>
                    <a:lstStyle/>
                    <a:p>
                      <a:r>
                        <a:rPr lang="en-US" dirty="0"/>
                        <a:t>Liberal</a:t>
                      </a:r>
                      <a:r>
                        <a:rPr lang="en-US" baseline="0" dirty="0"/>
                        <a:t> Democrat</a:t>
                      </a:r>
                      <a:endParaRPr lang="en-US" dirty="0"/>
                    </a:p>
                  </a:txBody>
                  <a:tcPr/>
                </a:tc>
                <a:tc>
                  <a:txBody>
                    <a:bodyPr/>
                    <a:lstStyle/>
                    <a:p>
                      <a:r>
                        <a:rPr lang="en-US" dirty="0"/>
                        <a:t>8</a:t>
                      </a:r>
                    </a:p>
                  </a:txBody>
                  <a:tcPr/>
                </a:tc>
                <a:tc>
                  <a:txBody>
                    <a:bodyPr/>
                    <a:lstStyle/>
                    <a:p>
                      <a:r>
                        <a:rPr lang="en-US" dirty="0"/>
                        <a:t>9 </a:t>
                      </a:r>
                    </a:p>
                  </a:txBody>
                  <a:tcPr/>
                </a:tc>
                <a:extLst>
                  <a:ext uri="{0D108BD9-81ED-4DB2-BD59-A6C34878D82A}">
                    <a16:rowId xmlns:a16="http://schemas.microsoft.com/office/drawing/2014/main" val="1895625832"/>
                  </a:ext>
                </a:extLst>
              </a:tr>
              <a:tr h="369397">
                <a:tc>
                  <a:txBody>
                    <a:bodyPr/>
                    <a:lstStyle/>
                    <a:p>
                      <a:r>
                        <a:rPr lang="en-US" dirty="0"/>
                        <a:t>Democratic Unionist</a:t>
                      </a:r>
                    </a:p>
                  </a:txBody>
                  <a:tcPr/>
                </a:tc>
                <a:tc>
                  <a:txBody>
                    <a:bodyPr/>
                    <a:lstStyle/>
                    <a:p>
                      <a:r>
                        <a:rPr lang="en-US" dirty="0"/>
                        <a:t>8</a:t>
                      </a:r>
                    </a:p>
                  </a:txBody>
                  <a:tcPr/>
                </a:tc>
                <a:tc>
                  <a:txBody>
                    <a:bodyPr/>
                    <a:lstStyle/>
                    <a:p>
                      <a:r>
                        <a:rPr lang="en-US" dirty="0"/>
                        <a:t>8</a:t>
                      </a:r>
                    </a:p>
                  </a:txBody>
                  <a:tcPr/>
                </a:tc>
                <a:extLst>
                  <a:ext uri="{0D108BD9-81ED-4DB2-BD59-A6C34878D82A}">
                    <a16:rowId xmlns:a16="http://schemas.microsoft.com/office/drawing/2014/main" val="390276627"/>
                  </a:ext>
                </a:extLst>
              </a:tr>
              <a:tr h="369397">
                <a:tc>
                  <a:txBody>
                    <a:bodyPr/>
                    <a:lstStyle/>
                    <a:p>
                      <a:r>
                        <a:rPr lang="en-US" dirty="0"/>
                        <a:t>Sinn </a:t>
                      </a:r>
                      <a:r>
                        <a:rPr lang="en-US" dirty="0">
                          <a:effectLst/>
                        </a:rPr>
                        <a:t>Féin</a:t>
                      </a:r>
                      <a:endParaRPr lang="en-US" dirty="0"/>
                    </a:p>
                  </a:txBody>
                  <a:tcPr/>
                </a:tc>
                <a:tc>
                  <a:txBody>
                    <a:bodyPr/>
                    <a:lstStyle/>
                    <a:p>
                      <a:r>
                        <a:rPr lang="en-US" dirty="0"/>
                        <a:t>4</a:t>
                      </a:r>
                    </a:p>
                  </a:txBody>
                  <a:tcPr/>
                </a:tc>
                <a:tc>
                  <a:txBody>
                    <a:bodyPr/>
                    <a:lstStyle/>
                    <a:p>
                      <a:r>
                        <a:rPr lang="en-US" dirty="0"/>
                        <a:t>4 </a:t>
                      </a:r>
                    </a:p>
                  </a:txBody>
                  <a:tcPr/>
                </a:tc>
                <a:extLst>
                  <a:ext uri="{0D108BD9-81ED-4DB2-BD59-A6C34878D82A}">
                    <a16:rowId xmlns:a16="http://schemas.microsoft.com/office/drawing/2014/main" val="2330223782"/>
                  </a:ext>
                </a:extLst>
              </a:tr>
              <a:tr h="369397">
                <a:tc>
                  <a:txBody>
                    <a:bodyPr/>
                    <a:lstStyle/>
                    <a:p>
                      <a:r>
                        <a:rPr lang="en-US" dirty="0"/>
                        <a:t>Plaid</a:t>
                      </a:r>
                      <a:r>
                        <a:rPr lang="en-US" baseline="0" dirty="0"/>
                        <a:t> </a:t>
                      </a:r>
                      <a:r>
                        <a:rPr lang="en-US" baseline="0" dirty="0" err="1"/>
                        <a:t>Cymru</a:t>
                      </a:r>
                      <a:endParaRPr lang="en-US" dirty="0"/>
                    </a:p>
                  </a:txBody>
                  <a:tcPr/>
                </a:tc>
                <a:tc>
                  <a:txBody>
                    <a:bodyPr/>
                    <a:lstStyle/>
                    <a:p>
                      <a:r>
                        <a:rPr lang="en-US" dirty="0"/>
                        <a:t>3</a:t>
                      </a:r>
                    </a:p>
                  </a:txBody>
                  <a:tcPr/>
                </a:tc>
                <a:tc>
                  <a:txBody>
                    <a:bodyPr/>
                    <a:lstStyle/>
                    <a:p>
                      <a:r>
                        <a:rPr lang="en-US" dirty="0"/>
                        <a:t>3 </a:t>
                      </a:r>
                    </a:p>
                  </a:txBody>
                  <a:tcPr/>
                </a:tc>
                <a:extLst>
                  <a:ext uri="{0D108BD9-81ED-4DB2-BD59-A6C34878D82A}">
                    <a16:rowId xmlns:a16="http://schemas.microsoft.com/office/drawing/2014/main" val="1996057680"/>
                  </a:ext>
                </a:extLst>
              </a:tr>
              <a:tr h="369397">
                <a:tc>
                  <a:txBody>
                    <a:bodyPr/>
                    <a:lstStyle/>
                    <a:p>
                      <a:r>
                        <a:rPr lang="en-US" dirty="0"/>
                        <a:t>Social Democratic</a:t>
                      </a:r>
                      <a:r>
                        <a:rPr lang="en-US" baseline="0" dirty="0"/>
                        <a:t> and </a:t>
                      </a:r>
                      <a:r>
                        <a:rPr lang="en-US" baseline="0" dirty="0" err="1"/>
                        <a:t>Labour</a:t>
                      </a:r>
                      <a:r>
                        <a:rPr lang="en-US" baseline="0" dirty="0"/>
                        <a:t> </a:t>
                      </a:r>
                      <a:endParaRPr lang="en-US" dirty="0"/>
                    </a:p>
                  </a:txBody>
                  <a:tcPr/>
                </a:tc>
                <a:tc>
                  <a:txBody>
                    <a:bodyPr/>
                    <a:lstStyle/>
                    <a:p>
                      <a:r>
                        <a:rPr lang="en-US" dirty="0"/>
                        <a:t>3</a:t>
                      </a:r>
                    </a:p>
                  </a:txBody>
                  <a:tcPr/>
                </a:tc>
                <a:tc>
                  <a:txBody>
                    <a:bodyPr/>
                    <a:lstStyle/>
                    <a:p>
                      <a:r>
                        <a:rPr lang="en-US" dirty="0"/>
                        <a:t>3 </a:t>
                      </a:r>
                    </a:p>
                  </a:txBody>
                  <a:tcPr/>
                </a:tc>
                <a:extLst>
                  <a:ext uri="{0D108BD9-81ED-4DB2-BD59-A6C34878D82A}">
                    <a16:rowId xmlns:a16="http://schemas.microsoft.com/office/drawing/2014/main" val="2760532065"/>
                  </a:ext>
                </a:extLst>
              </a:tr>
              <a:tr h="369397">
                <a:tc>
                  <a:txBody>
                    <a:bodyPr/>
                    <a:lstStyle/>
                    <a:p>
                      <a:r>
                        <a:rPr lang="en-US" dirty="0"/>
                        <a:t>Ulster Unionist</a:t>
                      </a:r>
                      <a:endParaRPr lang="en-US" baseline="0" dirty="0"/>
                    </a:p>
                  </a:txBody>
                  <a:tcPr/>
                </a:tc>
                <a:tc>
                  <a:txBody>
                    <a:bodyPr/>
                    <a:lstStyle/>
                    <a:p>
                      <a:r>
                        <a:rPr lang="en-US" dirty="0"/>
                        <a:t>2</a:t>
                      </a:r>
                    </a:p>
                  </a:txBody>
                  <a:tcPr/>
                </a:tc>
                <a:tc>
                  <a:txBody>
                    <a:bodyPr/>
                    <a:lstStyle/>
                    <a:p>
                      <a:r>
                        <a:rPr lang="en-US" dirty="0"/>
                        <a:t>2 </a:t>
                      </a:r>
                    </a:p>
                  </a:txBody>
                  <a:tcPr/>
                </a:tc>
                <a:extLst>
                  <a:ext uri="{0D108BD9-81ED-4DB2-BD59-A6C34878D82A}">
                    <a16:rowId xmlns:a16="http://schemas.microsoft.com/office/drawing/2014/main" val="4237273528"/>
                  </a:ext>
                </a:extLst>
              </a:tr>
              <a:tr h="369397">
                <a:tc>
                  <a:txBody>
                    <a:bodyPr/>
                    <a:lstStyle/>
                    <a:p>
                      <a:r>
                        <a:rPr lang="en-US" baseline="0" dirty="0"/>
                        <a:t>Green</a:t>
                      </a:r>
                    </a:p>
                  </a:txBody>
                  <a:tcPr/>
                </a:tc>
                <a:tc>
                  <a:txBody>
                    <a:bodyPr/>
                    <a:lstStyle/>
                    <a:p>
                      <a:r>
                        <a:rPr lang="en-US" dirty="0"/>
                        <a:t>1</a:t>
                      </a:r>
                    </a:p>
                  </a:txBody>
                  <a:tcPr/>
                </a:tc>
                <a:tc>
                  <a:txBody>
                    <a:bodyPr/>
                    <a:lstStyle/>
                    <a:p>
                      <a:r>
                        <a:rPr lang="en-US" dirty="0"/>
                        <a:t>1 </a:t>
                      </a:r>
                    </a:p>
                  </a:txBody>
                  <a:tcPr/>
                </a:tc>
                <a:extLst>
                  <a:ext uri="{0D108BD9-81ED-4DB2-BD59-A6C34878D82A}">
                    <a16:rowId xmlns:a16="http://schemas.microsoft.com/office/drawing/2014/main" val="1529700540"/>
                  </a:ext>
                </a:extLst>
              </a:tr>
              <a:tr h="369397">
                <a:tc>
                  <a:txBody>
                    <a:bodyPr/>
                    <a:lstStyle/>
                    <a:p>
                      <a:r>
                        <a:rPr lang="en-US" baseline="0" dirty="0"/>
                        <a:t>UK Independence</a:t>
                      </a:r>
                    </a:p>
                  </a:txBody>
                  <a:tcPr/>
                </a:tc>
                <a:tc>
                  <a:txBody>
                    <a:bodyPr/>
                    <a:lstStyle/>
                    <a:p>
                      <a:r>
                        <a:rPr lang="en-US" dirty="0"/>
                        <a:t>1</a:t>
                      </a:r>
                    </a:p>
                  </a:txBody>
                  <a:tcPr/>
                </a:tc>
                <a:tc>
                  <a:txBody>
                    <a:bodyPr/>
                    <a:lstStyle/>
                    <a:p>
                      <a:r>
                        <a:rPr lang="en-US" dirty="0"/>
                        <a:t>1 </a:t>
                      </a:r>
                    </a:p>
                  </a:txBody>
                  <a:tcPr/>
                </a:tc>
                <a:extLst>
                  <a:ext uri="{0D108BD9-81ED-4DB2-BD59-A6C34878D82A}">
                    <a16:rowId xmlns:a16="http://schemas.microsoft.com/office/drawing/2014/main" val="3324548050"/>
                  </a:ext>
                </a:extLst>
              </a:tr>
              <a:tr h="369397">
                <a:tc>
                  <a:txBody>
                    <a:bodyPr/>
                    <a:lstStyle/>
                    <a:p>
                      <a:r>
                        <a:rPr lang="en-US" baseline="0" dirty="0"/>
                        <a:t>Independent (no party)</a:t>
                      </a:r>
                    </a:p>
                  </a:txBody>
                  <a:tcPr/>
                </a:tc>
                <a:tc>
                  <a:txBody>
                    <a:bodyPr/>
                    <a:lstStyle/>
                    <a:p>
                      <a:r>
                        <a:rPr lang="en-US" dirty="0"/>
                        <a:t>1</a:t>
                      </a:r>
                    </a:p>
                  </a:txBody>
                  <a:tcPr/>
                </a:tc>
                <a:tc>
                  <a:txBody>
                    <a:bodyPr/>
                    <a:lstStyle/>
                    <a:p>
                      <a:r>
                        <a:rPr lang="en-US" dirty="0"/>
                        <a:t>4 </a:t>
                      </a:r>
                    </a:p>
                  </a:txBody>
                  <a:tcPr/>
                </a:tc>
                <a:extLst>
                  <a:ext uri="{0D108BD9-81ED-4DB2-BD59-A6C34878D82A}">
                    <a16:rowId xmlns:a16="http://schemas.microsoft.com/office/drawing/2014/main" val="1818865178"/>
                  </a:ext>
                </a:extLst>
              </a:tr>
              <a:tr h="369397">
                <a:tc>
                  <a:txBody>
                    <a:bodyPr/>
                    <a:lstStyle/>
                    <a:p>
                      <a:r>
                        <a:rPr lang="en-US" baseline="0" dirty="0"/>
                        <a:t>Vacant</a:t>
                      </a:r>
                    </a:p>
                  </a:txBody>
                  <a:tcPr/>
                </a:tc>
                <a:tc>
                  <a:txBody>
                    <a:bodyPr/>
                    <a:lstStyle/>
                    <a:p>
                      <a:r>
                        <a:rPr lang="en-US" dirty="0"/>
                        <a:t>0</a:t>
                      </a:r>
                    </a:p>
                  </a:txBody>
                  <a:tcPr/>
                </a:tc>
                <a:tc>
                  <a:txBody>
                    <a:bodyPr/>
                    <a:lstStyle/>
                    <a:p>
                      <a:r>
                        <a:rPr lang="en-US" dirty="0"/>
                        <a:t>1 </a:t>
                      </a:r>
                    </a:p>
                  </a:txBody>
                  <a:tcPr/>
                </a:tc>
                <a:extLst>
                  <a:ext uri="{0D108BD9-81ED-4DB2-BD59-A6C34878D82A}">
                    <a16:rowId xmlns:a16="http://schemas.microsoft.com/office/drawing/2014/main" val="3020761800"/>
                  </a:ext>
                </a:extLst>
              </a:tr>
            </a:tbl>
          </a:graphicData>
        </a:graphic>
      </p:graphicFrame>
    </p:spTree>
    <p:extLst>
      <p:ext uri="{BB962C8B-B14F-4D97-AF65-F5344CB8AC3E}">
        <p14:creationId xmlns:p14="http://schemas.microsoft.com/office/powerpoint/2010/main" val="16787192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a:xfrm>
            <a:off x="838200" y="1438102"/>
            <a:ext cx="10515600" cy="4896196"/>
          </a:xfrm>
        </p:spPr>
        <p:txBody>
          <a:bodyPr>
            <a:normAutofit fontScale="92500" lnSpcReduction="20000"/>
          </a:bodyPr>
          <a:lstStyle/>
          <a:p>
            <a:pPr fontAlgn="t"/>
            <a:r>
              <a:rPr lang="en-US" dirty="0"/>
              <a:t>Conservative – Similar to US Republican Party, relatively moderate</a:t>
            </a:r>
          </a:p>
          <a:p>
            <a:pPr fontAlgn="t"/>
            <a:r>
              <a:rPr lang="en-US" dirty="0" err="1"/>
              <a:t>Labour</a:t>
            </a:r>
            <a:r>
              <a:rPr lang="en-US" dirty="0"/>
              <a:t> – Similar to US Democratic Party, relatively moderate</a:t>
            </a:r>
          </a:p>
          <a:p>
            <a:pPr fontAlgn="t"/>
            <a:r>
              <a:rPr lang="en-US" dirty="0"/>
              <a:t>Scottish National – Protects Scottish Interest</a:t>
            </a:r>
          </a:p>
          <a:p>
            <a:pPr fontAlgn="t"/>
            <a:r>
              <a:rPr lang="en-US" dirty="0"/>
              <a:t>Liberal Democrat – Pro-Europe, Liberal </a:t>
            </a:r>
          </a:p>
          <a:p>
            <a:pPr fontAlgn="t"/>
            <a:r>
              <a:rPr lang="en-US" dirty="0"/>
              <a:t>Democratic Unionist – Protects N. Ireland interest, Unionist</a:t>
            </a:r>
          </a:p>
          <a:p>
            <a:pPr fontAlgn="t"/>
            <a:r>
              <a:rPr lang="en-US" dirty="0"/>
              <a:t>Sinn Féin – Protects N. Ireland interest, Nationalist, ties to IRA</a:t>
            </a:r>
          </a:p>
          <a:p>
            <a:pPr fontAlgn="t"/>
            <a:r>
              <a:rPr lang="en-US" dirty="0"/>
              <a:t>Plaid </a:t>
            </a:r>
            <a:r>
              <a:rPr lang="en-US" dirty="0" err="1"/>
              <a:t>Cymru</a:t>
            </a:r>
            <a:r>
              <a:rPr lang="en-US" dirty="0"/>
              <a:t> – Protects Wales interest</a:t>
            </a:r>
          </a:p>
          <a:p>
            <a:pPr fontAlgn="t"/>
            <a:r>
              <a:rPr lang="en-US" dirty="0"/>
              <a:t>Social Democratic and </a:t>
            </a:r>
            <a:r>
              <a:rPr lang="en-US" dirty="0" err="1"/>
              <a:t>Labour</a:t>
            </a:r>
            <a:r>
              <a:rPr lang="en-US" dirty="0"/>
              <a:t> – Protects N. Ireland interest, Nationalist, peaceful</a:t>
            </a:r>
          </a:p>
          <a:p>
            <a:pPr fontAlgn="t"/>
            <a:r>
              <a:rPr lang="en-US" dirty="0"/>
              <a:t>Ulster Unionist – Protects N. Ireland interest, Unionist</a:t>
            </a:r>
          </a:p>
          <a:p>
            <a:pPr fontAlgn="t"/>
            <a:r>
              <a:rPr lang="en-US" dirty="0"/>
              <a:t>Green – Protects many things, leaning liberal</a:t>
            </a:r>
          </a:p>
          <a:p>
            <a:pPr fontAlgn="t"/>
            <a:r>
              <a:rPr lang="en-US" dirty="0"/>
              <a:t>UK Independence – Anti-EU, Anti-immigration </a:t>
            </a:r>
          </a:p>
        </p:txBody>
      </p:sp>
    </p:spTree>
    <p:extLst>
      <p:ext uri="{BB962C8B-B14F-4D97-AF65-F5344CB8AC3E}">
        <p14:creationId xmlns:p14="http://schemas.microsoft.com/office/powerpoint/2010/main" val="23022882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 Cited	</a:t>
            </a:r>
          </a:p>
        </p:txBody>
      </p:sp>
      <p:sp>
        <p:nvSpPr>
          <p:cNvPr id="3" name="Content Placeholder 2"/>
          <p:cNvSpPr>
            <a:spLocks noGrp="1"/>
          </p:cNvSpPr>
          <p:nvPr>
            <p:ph idx="1"/>
          </p:nvPr>
        </p:nvSpPr>
        <p:spPr>
          <a:xfrm>
            <a:off x="838200" y="1380564"/>
            <a:ext cx="10515600" cy="5047129"/>
          </a:xfrm>
        </p:spPr>
        <p:txBody>
          <a:bodyPr>
            <a:normAutofit fontScale="92500" lnSpcReduction="10000"/>
          </a:bodyPr>
          <a:lstStyle/>
          <a:p>
            <a:r>
              <a:rPr lang="en-US" sz="2000" dirty="0"/>
              <a:t>Conservative Party </a:t>
            </a:r>
          </a:p>
          <a:p>
            <a:pPr lvl="1"/>
            <a:r>
              <a:rPr lang="en-US" sz="1600" dirty="0"/>
              <a:t>2015 Manifesto, </a:t>
            </a:r>
            <a:r>
              <a:rPr lang="en-US" sz="1600" dirty="0">
                <a:hlinkClick r:id="rId3"/>
              </a:rPr>
              <a:t>https://www.conservatives.com/manifesto</a:t>
            </a:r>
            <a:r>
              <a:rPr lang="en-US" sz="1600" dirty="0"/>
              <a:t> </a:t>
            </a:r>
          </a:p>
          <a:p>
            <a:r>
              <a:rPr lang="en-US" sz="2000" dirty="0" err="1"/>
              <a:t>Labour</a:t>
            </a:r>
            <a:r>
              <a:rPr lang="en-US" sz="2000" dirty="0"/>
              <a:t> Party </a:t>
            </a:r>
          </a:p>
          <a:p>
            <a:pPr lvl="1"/>
            <a:r>
              <a:rPr lang="en-US" sz="1600" dirty="0"/>
              <a:t> 2015 Manifesto, </a:t>
            </a:r>
            <a:r>
              <a:rPr lang="en-US" sz="1600" dirty="0">
                <a:hlinkClick r:id="rId4"/>
              </a:rPr>
              <a:t>http://www.labour.org.uk/page/-/BritainCanBeBetter-TheLabourPartyManifesto2015.pdf</a:t>
            </a:r>
            <a:r>
              <a:rPr lang="en-US" sz="1600" dirty="0"/>
              <a:t> </a:t>
            </a:r>
          </a:p>
          <a:p>
            <a:r>
              <a:rPr lang="en-US" sz="2000" dirty="0"/>
              <a:t>Co-Operative Party </a:t>
            </a:r>
          </a:p>
          <a:p>
            <a:pPr lvl="1"/>
            <a:r>
              <a:rPr lang="en-US" sz="1600" dirty="0"/>
              <a:t> About the Party, </a:t>
            </a:r>
            <a:r>
              <a:rPr lang="en-US" sz="1600" dirty="0">
                <a:hlinkClick r:id="rId5"/>
              </a:rPr>
              <a:t>https://party.coop/about/</a:t>
            </a:r>
            <a:r>
              <a:rPr lang="en-US" sz="1600" dirty="0"/>
              <a:t> </a:t>
            </a:r>
          </a:p>
          <a:p>
            <a:r>
              <a:rPr lang="en-US" sz="2000" dirty="0"/>
              <a:t>Scottish National Party </a:t>
            </a:r>
          </a:p>
          <a:p>
            <a:pPr lvl="1"/>
            <a:r>
              <a:rPr lang="en-US" sz="1600" dirty="0"/>
              <a:t> Manifesto, </a:t>
            </a:r>
            <a:r>
              <a:rPr lang="en-US" sz="1600" dirty="0">
                <a:hlinkClick r:id="rId6"/>
              </a:rPr>
              <a:t>https://www.snp.org/manifesto</a:t>
            </a:r>
            <a:r>
              <a:rPr lang="en-US" sz="1600" dirty="0"/>
              <a:t> </a:t>
            </a:r>
          </a:p>
          <a:p>
            <a:r>
              <a:rPr lang="en-US" sz="2000" dirty="0"/>
              <a:t>Liberal Democrats </a:t>
            </a:r>
          </a:p>
          <a:p>
            <a:pPr lvl="1"/>
            <a:r>
              <a:rPr lang="en-US" sz="1600" dirty="0"/>
              <a:t> Issues, </a:t>
            </a:r>
            <a:r>
              <a:rPr lang="en-US" sz="1600" dirty="0">
                <a:hlinkClick r:id="rId7"/>
              </a:rPr>
              <a:t>http://www.libdems.org.uk/issues</a:t>
            </a:r>
            <a:r>
              <a:rPr lang="en-US" sz="1600" dirty="0"/>
              <a:t> </a:t>
            </a:r>
          </a:p>
          <a:p>
            <a:r>
              <a:rPr lang="en-US" sz="2100" dirty="0"/>
              <a:t>Democratic Unionist Party</a:t>
            </a:r>
          </a:p>
          <a:p>
            <a:pPr lvl="1"/>
            <a:r>
              <a:rPr lang="en-US" sz="1600" dirty="0"/>
              <a:t>Policies, </a:t>
            </a:r>
            <a:r>
              <a:rPr lang="en-US" sz="1600" dirty="0">
                <a:hlinkClick r:id="rId8"/>
              </a:rPr>
              <a:t>http://www.mydup.com/policies</a:t>
            </a:r>
            <a:r>
              <a:rPr lang="en-US" sz="1600" dirty="0"/>
              <a:t> </a:t>
            </a:r>
          </a:p>
          <a:p>
            <a:pPr lvl="1"/>
            <a:r>
              <a:rPr lang="en-US" sz="1600" dirty="0"/>
              <a:t>Encyclopedia Britannica, </a:t>
            </a:r>
            <a:r>
              <a:rPr lang="en-US" sz="1600" dirty="0">
                <a:hlinkClick r:id="rId9"/>
              </a:rPr>
              <a:t>https://www.britannica.com/topic/Democratic-Unionist-Party</a:t>
            </a:r>
            <a:endParaRPr lang="en-US" sz="1600" dirty="0"/>
          </a:p>
          <a:p>
            <a:r>
              <a:rPr lang="en-US" sz="2000" dirty="0"/>
              <a:t>Sinn </a:t>
            </a:r>
            <a:r>
              <a:rPr lang="en-US" sz="2000" dirty="0">
                <a:effectLst/>
              </a:rPr>
              <a:t>Féin </a:t>
            </a:r>
          </a:p>
          <a:p>
            <a:pPr lvl="1"/>
            <a:r>
              <a:rPr lang="en-US" sz="1600" dirty="0">
                <a:effectLst/>
              </a:rPr>
              <a:t> Manifesto, </a:t>
            </a:r>
            <a:r>
              <a:rPr lang="en-US" sz="1600" dirty="0">
                <a:effectLst/>
                <a:hlinkClick r:id="rId10"/>
              </a:rPr>
              <a:t>http://www.sinnfein.ie/manifesto2016?/ge2016-manifesto</a:t>
            </a:r>
            <a:r>
              <a:rPr lang="en-US" sz="1600" dirty="0">
                <a:effectLst/>
              </a:rPr>
              <a:t> </a:t>
            </a:r>
          </a:p>
          <a:p>
            <a:pPr lvl="1"/>
            <a:r>
              <a:rPr lang="en-US" sz="1600" dirty="0"/>
              <a:t>Encyclopedia Britannica – Sinn F</a:t>
            </a:r>
            <a:r>
              <a:rPr lang="en-US" sz="1600" dirty="0">
                <a:effectLst/>
              </a:rPr>
              <a:t>é</a:t>
            </a:r>
            <a:r>
              <a:rPr lang="en-US" sz="1600" dirty="0"/>
              <a:t>in, https://www.britannica.com/topic/Sinn-Fein</a:t>
            </a:r>
            <a:endParaRPr lang="en-US" sz="2000" dirty="0">
              <a:effectLst/>
            </a:endParaRPr>
          </a:p>
          <a:p>
            <a:endParaRPr lang="en-US" sz="2000" dirty="0"/>
          </a:p>
        </p:txBody>
      </p:sp>
    </p:spTree>
    <p:extLst>
      <p:ext uri="{BB962C8B-B14F-4D97-AF65-F5344CB8AC3E}">
        <p14:creationId xmlns:p14="http://schemas.microsoft.com/office/powerpoint/2010/main" val="7806478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 Cited (continued)</a:t>
            </a:r>
          </a:p>
        </p:txBody>
      </p:sp>
      <p:sp>
        <p:nvSpPr>
          <p:cNvPr id="3" name="Content Placeholder 2"/>
          <p:cNvSpPr>
            <a:spLocks noGrp="1"/>
          </p:cNvSpPr>
          <p:nvPr>
            <p:ph idx="1"/>
          </p:nvPr>
        </p:nvSpPr>
        <p:spPr/>
        <p:txBody>
          <a:bodyPr>
            <a:normAutofit/>
          </a:bodyPr>
          <a:lstStyle/>
          <a:p>
            <a:r>
              <a:rPr lang="en-US" sz="1900" dirty="0"/>
              <a:t>Democratic Unionist Party</a:t>
            </a:r>
          </a:p>
          <a:p>
            <a:pPr lvl="1"/>
            <a:r>
              <a:rPr lang="en-US" sz="1500" dirty="0"/>
              <a:t>Policies, </a:t>
            </a:r>
            <a:r>
              <a:rPr lang="en-US" sz="1500" dirty="0">
                <a:hlinkClick r:id="rId3"/>
              </a:rPr>
              <a:t>http://www.mydup.com/policies</a:t>
            </a:r>
            <a:r>
              <a:rPr lang="en-US" sz="1500" dirty="0"/>
              <a:t> </a:t>
            </a:r>
          </a:p>
          <a:p>
            <a:pPr lvl="1"/>
            <a:r>
              <a:rPr lang="en-US" sz="1500" dirty="0"/>
              <a:t>Encyclopedia Britannica, </a:t>
            </a:r>
            <a:r>
              <a:rPr lang="en-US" sz="1500" dirty="0">
                <a:hlinkClick r:id="rId4"/>
              </a:rPr>
              <a:t>https://www.britannica.com/topic/Democratic-Unionist-Party</a:t>
            </a:r>
            <a:endParaRPr lang="en-US" sz="1500" dirty="0"/>
          </a:p>
          <a:p>
            <a:r>
              <a:rPr lang="en-US" sz="1900" dirty="0"/>
              <a:t>Plaid </a:t>
            </a:r>
            <a:r>
              <a:rPr lang="en-US" sz="1900" dirty="0" err="1"/>
              <a:t>Cymru</a:t>
            </a:r>
            <a:r>
              <a:rPr lang="en-US" sz="1900" dirty="0"/>
              <a:t> </a:t>
            </a:r>
          </a:p>
          <a:p>
            <a:pPr lvl="1"/>
            <a:r>
              <a:rPr lang="en-US" sz="1500" dirty="0"/>
              <a:t>Manifesto, </a:t>
            </a:r>
            <a:r>
              <a:rPr lang="en-US" sz="1500" dirty="0">
                <a:hlinkClick r:id="rId5"/>
              </a:rPr>
              <a:t>http://www2.partyof.wales/2017manifesto</a:t>
            </a:r>
            <a:r>
              <a:rPr lang="en-US" sz="1500" dirty="0"/>
              <a:t> </a:t>
            </a:r>
          </a:p>
          <a:p>
            <a:r>
              <a:rPr lang="en-US" sz="1900" dirty="0"/>
              <a:t>SDLP</a:t>
            </a:r>
          </a:p>
          <a:p>
            <a:pPr lvl="1"/>
            <a:r>
              <a:rPr lang="en-US" sz="1500" dirty="0"/>
              <a:t>Manifesto, </a:t>
            </a:r>
            <a:r>
              <a:rPr lang="en-US" sz="1500" dirty="0">
                <a:hlinkClick r:id="rId6"/>
              </a:rPr>
              <a:t>http://www.sdlp.ie/issues/manifesto-2017/</a:t>
            </a:r>
            <a:r>
              <a:rPr lang="en-US" sz="1500" dirty="0"/>
              <a:t> </a:t>
            </a:r>
          </a:p>
          <a:p>
            <a:pPr lvl="1"/>
            <a:r>
              <a:rPr lang="en-US" sz="1500" dirty="0"/>
              <a:t>Encyclopedia Britannica – SDLP, </a:t>
            </a:r>
            <a:r>
              <a:rPr lang="en-US" sz="1500" dirty="0">
                <a:hlinkClick r:id="rId7"/>
              </a:rPr>
              <a:t>https://www.britannica.com/topic/Social-Democratic-and-Labour-Party</a:t>
            </a:r>
            <a:r>
              <a:rPr lang="en-US" sz="1500" dirty="0"/>
              <a:t>  </a:t>
            </a:r>
          </a:p>
          <a:p>
            <a:r>
              <a:rPr lang="en-US" sz="1900" dirty="0"/>
              <a:t>Ulster Unionist Party</a:t>
            </a:r>
          </a:p>
          <a:p>
            <a:pPr lvl="1"/>
            <a:r>
              <a:rPr lang="en-US" sz="1500" dirty="0"/>
              <a:t>Key Policies, </a:t>
            </a:r>
            <a:r>
              <a:rPr lang="en-US" sz="1500" dirty="0">
                <a:hlinkClick r:id="rId8"/>
              </a:rPr>
              <a:t>https://uup.org/our-vision/policies</a:t>
            </a:r>
            <a:r>
              <a:rPr lang="en-US" sz="1500" dirty="0"/>
              <a:t> </a:t>
            </a:r>
          </a:p>
          <a:p>
            <a:pPr lvl="1"/>
            <a:r>
              <a:rPr lang="en-US" sz="1500" dirty="0"/>
              <a:t>Encyclopedia Britannica, </a:t>
            </a:r>
            <a:r>
              <a:rPr lang="en-US" sz="1500" dirty="0">
                <a:hlinkClick r:id="rId9"/>
              </a:rPr>
              <a:t>https://Britannica.com/topic/ulster-unionist-party</a:t>
            </a:r>
            <a:endParaRPr lang="en-US" sz="1500" dirty="0"/>
          </a:p>
        </p:txBody>
      </p:sp>
    </p:spTree>
    <p:extLst>
      <p:ext uri="{BB962C8B-B14F-4D97-AF65-F5344CB8AC3E}">
        <p14:creationId xmlns:p14="http://schemas.microsoft.com/office/powerpoint/2010/main" val="1281789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Largest Parties</a:t>
            </a:r>
          </a:p>
        </p:txBody>
      </p:sp>
      <p:sp>
        <p:nvSpPr>
          <p:cNvPr id="3" name="Content Placeholder 2"/>
          <p:cNvSpPr>
            <a:spLocks noGrp="1"/>
          </p:cNvSpPr>
          <p:nvPr>
            <p:ph idx="1"/>
          </p:nvPr>
        </p:nvSpPr>
        <p:spPr/>
        <p:txBody>
          <a:bodyPr/>
          <a:lstStyle/>
          <a:p>
            <a:r>
              <a:rPr lang="en-US" dirty="0"/>
              <a:t>Conservative </a:t>
            </a:r>
          </a:p>
          <a:p>
            <a:pPr lvl="1"/>
            <a:r>
              <a:rPr lang="en-US" dirty="0"/>
              <a:t>330 members of House of Commons at Dissolution</a:t>
            </a:r>
          </a:p>
          <a:p>
            <a:pPr lvl="1"/>
            <a:r>
              <a:rPr lang="en-US" dirty="0"/>
              <a:t>Control the Government until results of new election</a:t>
            </a:r>
          </a:p>
          <a:p>
            <a:pPr lvl="1"/>
            <a:r>
              <a:rPr lang="en-US" dirty="0"/>
              <a:t>Leader – Prime Minister Theresa May</a:t>
            </a:r>
          </a:p>
          <a:p>
            <a:r>
              <a:rPr lang="en-US" dirty="0" err="1"/>
              <a:t>Labour</a:t>
            </a:r>
            <a:r>
              <a:rPr lang="en-US" dirty="0"/>
              <a:t> </a:t>
            </a:r>
          </a:p>
          <a:p>
            <a:pPr lvl="1"/>
            <a:r>
              <a:rPr lang="en-US" dirty="0"/>
              <a:t>229 members of House of Commons at Dissolution</a:t>
            </a:r>
          </a:p>
          <a:p>
            <a:pPr lvl="1"/>
            <a:r>
              <a:rPr lang="en-US" dirty="0"/>
              <a:t>Led the Opposition to the government</a:t>
            </a:r>
          </a:p>
          <a:p>
            <a:pPr lvl="1"/>
            <a:r>
              <a:rPr lang="en-US" dirty="0"/>
              <a:t>Leader – Leader of the Opposition Jeremy Corbyn</a:t>
            </a:r>
          </a:p>
        </p:txBody>
      </p:sp>
    </p:spTree>
    <p:extLst>
      <p:ext uri="{BB962C8B-B14F-4D97-AF65-F5344CB8AC3E}">
        <p14:creationId xmlns:p14="http://schemas.microsoft.com/office/powerpoint/2010/main" val="3794175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Conservative Party Main Economic Goals</a:t>
            </a:r>
          </a:p>
        </p:txBody>
      </p:sp>
      <p:sp>
        <p:nvSpPr>
          <p:cNvPr id="3" name="Content Placeholder 2"/>
          <p:cNvSpPr>
            <a:spLocks noGrp="1"/>
          </p:cNvSpPr>
          <p:nvPr>
            <p:ph idx="1"/>
          </p:nvPr>
        </p:nvSpPr>
        <p:spPr>
          <a:xfrm>
            <a:off x="838200" y="1825625"/>
            <a:ext cx="5404658" cy="4351338"/>
          </a:xfrm>
        </p:spPr>
        <p:txBody>
          <a:bodyPr/>
          <a:lstStyle/>
          <a:p>
            <a:r>
              <a:rPr lang="en-US" dirty="0"/>
              <a:t>Reduce the deficit </a:t>
            </a:r>
          </a:p>
          <a:p>
            <a:r>
              <a:rPr lang="en-US" dirty="0"/>
              <a:t>Reduce income tax</a:t>
            </a:r>
          </a:p>
          <a:p>
            <a:r>
              <a:rPr lang="en-US" dirty="0"/>
              <a:t>Create more jobs</a:t>
            </a:r>
          </a:p>
          <a:p>
            <a:r>
              <a:rPr lang="en-US" dirty="0"/>
              <a:t>Cap welfare spending</a:t>
            </a:r>
          </a:p>
          <a:p>
            <a:r>
              <a:rPr lang="en-US" dirty="0"/>
              <a:t>Invest in infrastructure	</a:t>
            </a:r>
          </a:p>
          <a:p>
            <a:r>
              <a:rPr lang="en-US" dirty="0"/>
              <a:t>Increase environmental standards and decrease carbon emissions</a:t>
            </a:r>
          </a:p>
          <a:p>
            <a:r>
              <a:rPr lang="en-US" dirty="0"/>
              <a:t>Increase state pensions</a:t>
            </a:r>
          </a:p>
        </p:txBody>
      </p:sp>
      <p:grpSp>
        <p:nvGrpSpPr>
          <p:cNvPr id="7" name="Group 6"/>
          <p:cNvGrpSpPr/>
          <p:nvPr/>
        </p:nvGrpSpPr>
        <p:grpSpPr>
          <a:xfrm>
            <a:off x="6557357" y="1690688"/>
            <a:ext cx="4796443" cy="3953654"/>
            <a:chOff x="6749935" y="1920240"/>
            <a:chExt cx="4288481" cy="3338512"/>
          </a:xfrm>
        </p:grpSpPr>
        <p:pic>
          <p:nvPicPr>
            <p:cNvPr id="5" name="Picture 4"/>
            <p:cNvPicPr>
              <a:picLocks noChangeAspect="1"/>
            </p:cNvPicPr>
            <p:nvPr/>
          </p:nvPicPr>
          <p:blipFill rotWithShape="1">
            <a:blip r:embed="rId3"/>
            <a:srcRect l="10510" r="10283"/>
            <a:stretch/>
          </p:blipFill>
          <p:spPr>
            <a:xfrm>
              <a:off x="6749935" y="1920240"/>
              <a:ext cx="4288481" cy="3108960"/>
            </a:xfrm>
            <a:prstGeom prst="rect">
              <a:avLst/>
            </a:prstGeom>
          </p:spPr>
        </p:pic>
        <p:sp>
          <p:nvSpPr>
            <p:cNvPr id="6" name="TextBox 5"/>
            <p:cNvSpPr txBox="1"/>
            <p:nvPr/>
          </p:nvSpPr>
          <p:spPr>
            <a:xfrm>
              <a:off x="6849687" y="4997142"/>
              <a:ext cx="3325091" cy="261610"/>
            </a:xfrm>
            <a:prstGeom prst="rect">
              <a:avLst/>
            </a:prstGeom>
            <a:noFill/>
          </p:spPr>
          <p:txBody>
            <a:bodyPr wrap="square" rtlCol="0">
              <a:spAutoFit/>
            </a:bodyPr>
            <a:lstStyle/>
            <a:p>
              <a:r>
                <a:rPr lang="en-US" sz="1100" dirty="0"/>
                <a:t>https://en.wikipedia.org/wiki/Conservative_Party_(UK)</a:t>
              </a:r>
            </a:p>
          </p:txBody>
        </p:sp>
      </p:grpSp>
    </p:spTree>
    <p:extLst>
      <p:ext uri="{BB962C8B-B14F-4D97-AF65-F5344CB8AC3E}">
        <p14:creationId xmlns:p14="http://schemas.microsoft.com/office/powerpoint/2010/main" val="6079664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Conservative Party Social Goals</a:t>
            </a:r>
          </a:p>
        </p:txBody>
      </p:sp>
      <p:sp>
        <p:nvSpPr>
          <p:cNvPr id="3" name="Content Placeholder 2"/>
          <p:cNvSpPr>
            <a:spLocks noGrp="1"/>
          </p:cNvSpPr>
          <p:nvPr>
            <p:ph idx="1"/>
          </p:nvPr>
        </p:nvSpPr>
        <p:spPr/>
        <p:txBody>
          <a:bodyPr/>
          <a:lstStyle/>
          <a:p>
            <a:r>
              <a:rPr lang="en-US" dirty="0"/>
              <a:t>Developing the best schools, particularly with STEM fields</a:t>
            </a:r>
          </a:p>
          <a:p>
            <a:r>
              <a:rPr lang="en-US" dirty="0"/>
              <a:t>Support creative industries</a:t>
            </a:r>
          </a:p>
          <a:p>
            <a:r>
              <a:rPr lang="en-US" dirty="0"/>
              <a:t>Maintain equal treatment and equal opportunity for all</a:t>
            </a:r>
          </a:p>
          <a:p>
            <a:r>
              <a:rPr lang="en-US" dirty="0"/>
              <a:t>Defend free media</a:t>
            </a:r>
          </a:p>
          <a:p>
            <a:r>
              <a:rPr lang="en-US" dirty="0"/>
              <a:t>Increase funding to National Health Service (NHS)</a:t>
            </a:r>
          </a:p>
          <a:p>
            <a:r>
              <a:rPr lang="en-US" dirty="0"/>
              <a:t>Controlling immigration and migration from the EU</a:t>
            </a:r>
          </a:p>
          <a:p>
            <a:r>
              <a:rPr lang="en-US" dirty="0"/>
              <a:t>Reform judicial system</a:t>
            </a:r>
          </a:p>
          <a:p>
            <a:endParaRPr lang="en-US" dirty="0"/>
          </a:p>
          <a:p>
            <a:endParaRPr lang="en-US" dirty="0"/>
          </a:p>
        </p:txBody>
      </p:sp>
    </p:spTree>
    <p:extLst>
      <p:ext uri="{BB962C8B-B14F-4D97-AF65-F5344CB8AC3E}">
        <p14:creationId xmlns:p14="http://schemas.microsoft.com/office/powerpoint/2010/main" val="9566268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Conservative View of EU/Brexit</a:t>
            </a:r>
          </a:p>
        </p:txBody>
      </p:sp>
      <p:sp>
        <p:nvSpPr>
          <p:cNvPr id="3" name="Content Placeholder 2"/>
          <p:cNvSpPr>
            <a:spLocks noGrp="1"/>
          </p:cNvSpPr>
          <p:nvPr>
            <p:ph idx="1"/>
          </p:nvPr>
        </p:nvSpPr>
        <p:spPr>
          <a:xfrm>
            <a:off x="838200" y="1825625"/>
            <a:ext cx="10334105" cy="4351338"/>
          </a:xfrm>
        </p:spPr>
        <p:txBody>
          <a:bodyPr/>
          <a:lstStyle/>
          <a:p>
            <a:r>
              <a:rPr lang="en-US" dirty="0"/>
              <a:t>Proposed the In/Out Referendum </a:t>
            </a:r>
          </a:p>
          <a:p>
            <a:r>
              <a:rPr lang="en-US" dirty="0"/>
              <a:t>Desired to stay out of the Eurozone</a:t>
            </a:r>
          </a:p>
          <a:p>
            <a:r>
              <a:rPr lang="en-US" dirty="0"/>
              <a:t>Thought EU is to bureaucratic   </a:t>
            </a:r>
          </a:p>
          <a:p>
            <a:r>
              <a:rPr lang="en-US" dirty="0"/>
              <a:t>Desired to reclaim power from EU</a:t>
            </a:r>
          </a:p>
          <a:p>
            <a:r>
              <a:rPr lang="en-US" dirty="0"/>
              <a:t>Pro-Brexit</a:t>
            </a:r>
          </a:p>
        </p:txBody>
      </p:sp>
    </p:spTree>
    <p:extLst>
      <p:ext uri="{BB962C8B-B14F-4D97-AF65-F5344CB8AC3E}">
        <p14:creationId xmlns:p14="http://schemas.microsoft.com/office/powerpoint/2010/main" val="10695267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Labour</a:t>
            </a:r>
            <a:r>
              <a:rPr lang="en-US" dirty="0"/>
              <a:t> Party Economic Views</a:t>
            </a:r>
          </a:p>
        </p:txBody>
      </p:sp>
      <p:sp>
        <p:nvSpPr>
          <p:cNvPr id="3" name="Content Placeholder 2"/>
          <p:cNvSpPr>
            <a:spLocks noGrp="1"/>
          </p:cNvSpPr>
          <p:nvPr>
            <p:ph idx="1"/>
          </p:nvPr>
        </p:nvSpPr>
        <p:spPr>
          <a:xfrm>
            <a:off x="838200" y="1825625"/>
            <a:ext cx="6100482" cy="4351338"/>
          </a:xfrm>
        </p:spPr>
        <p:txBody>
          <a:bodyPr/>
          <a:lstStyle/>
          <a:p>
            <a:r>
              <a:rPr lang="en-US" dirty="0"/>
              <a:t>Decrease the deficit  </a:t>
            </a:r>
          </a:p>
          <a:p>
            <a:r>
              <a:rPr lang="en-US" dirty="0"/>
              <a:t>Reverse a tax cut so the top 1% pay slightly more</a:t>
            </a:r>
          </a:p>
          <a:p>
            <a:r>
              <a:rPr lang="en-US" dirty="0"/>
              <a:t>Maintain a competitive corporate tax</a:t>
            </a:r>
          </a:p>
          <a:p>
            <a:r>
              <a:rPr lang="en-US" dirty="0"/>
              <a:t>Abolish the non </a:t>
            </a:r>
            <a:r>
              <a:rPr lang="en-US" dirty="0" err="1"/>
              <a:t>dom</a:t>
            </a:r>
            <a:r>
              <a:rPr lang="en-US" dirty="0"/>
              <a:t> status </a:t>
            </a:r>
          </a:p>
          <a:p>
            <a:r>
              <a:rPr lang="en-US" dirty="0"/>
              <a:t>Increase minimum wage</a:t>
            </a:r>
          </a:p>
          <a:p>
            <a:r>
              <a:rPr lang="en-US" dirty="0"/>
              <a:t>Guarantee apprenticeships to graduates with good grades</a:t>
            </a:r>
          </a:p>
          <a:p>
            <a:r>
              <a:rPr lang="en-US" dirty="0"/>
              <a:t>Reduce tuition fees</a:t>
            </a:r>
          </a:p>
        </p:txBody>
      </p:sp>
      <p:grpSp>
        <p:nvGrpSpPr>
          <p:cNvPr id="6" name="Group 5"/>
          <p:cNvGrpSpPr/>
          <p:nvPr/>
        </p:nvGrpSpPr>
        <p:grpSpPr>
          <a:xfrm>
            <a:off x="7019364" y="3067397"/>
            <a:ext cx="4873859" cy="1208768"/>
            <a:chOff x="6661441" y="3050771"/>
            <a:chExt cx="5339848" cy="1286446"/>
          </a:xfrm>
        </p:grpSpPr>
        <p:pic>
          <p:nvPicPr>
            <p:cNvPr id="4" name="Picture 3"/>
            <p:cNvPicPr>
              <a:picLocks noChangeAspect="1"/>
            </p:cNvPicPr>
            <p:nvPr/>
          </p:nvPicPr>
          <p:blipFill rotWithShape="1">
            <a:blip r:embed="rId3"/>
            <a:srcRect t="31394" b="31515"/>
            <a:stretch/>
          </p:blipFill>
          <p:spPr>
            <a:xfrm>
              <a:off x="6661441" y="3050771"/>
              <a:ext cx="5339848" cy="1138844"/>
            </a:xfrm>
            <a:prstGeom prst="rect">
              <a:avLst/>
            </a:prstGeom>
          </p:spPr>
        </p:pic>
        <p:sp>
          <p:nvSpPr>
            <p:cNvPr id="5" name="Rectangle 4"/>
            <p:cNvSpPr/>
            <p:nvPr/>
          </p:nvSpPr>
          <p:spPr>
            <a:xfrm>
              <a:off x="6723900" y="4075607"/>
              <a:ext cx="3004349" cy="261610"/>
            </a:xfrm>
            <a:prstGeom prst="rect">
              <a:avLst/>
            </a:prstGeom>
          </p:spPr>
          <p:txBody>
            <a:bodyPr wrap="none">
              <a:spAutoFit/>
            </a:bodyPr>
            <a:lstStyle/>
            <a:p>
              <a:r>
                <a:rPr lang="en-US" sz="1100" dirty="0"/>
                <a:t>https://en.wikipedia.org/wiki/Labour_Party_(UK)</a:t>
              </a:r>
            </a:p>
          </p:txBody>
        </p:sp>
      </p:grpSp>
    </p:spTree>
    <p:extLst>
      <p:ext uri="{BB962C8B-B14F-4D97-AF65-F5344CB8AC3E}">
        <p14:creationId xmlns:p14="http://schemas.microsoft.com/office/powerpoint/2010/main" val="1925148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Labour</a:t>
            </a:r>
            <a:r>
              <a:rPr lang="en-US" dirty="0"/>
              <a:t> Party Social/Governmental Views</a:t>
            </a:r>
          </a:p>
        </p:txBody>
      </p:sp>
      <p:sp>
        <p:nvSpPr>
          <p:cNvPr id="3" name="Content Placeholder 2"/>
          <p:cNvSpPr>
            <a:spLocks noGrp="1"/>
          </p:cNvSpPr>
          <p:nvPr>
            <p:ph idx="1"/>
          </p:nvPr>
        </p:nvSpPr>
        <p:spPr/>
        <p:txBody>
          <a:bodyPr>
            <a:normAutofit lnSpcReduction="10000"/>
          </a:bodyPr>
          <a:lstStyle/>
          <a:p>
            <a:r>
              <a:rPr lang="en-US" dirty="0"/>
              <a:t>Increase number of free hours of childcare of 3 and 4 year </a:t>
            </a:r>
            <a:r>
              <a:rPr lang="en-US" dirty="0" err="1"/>
              <a:t>olds</a:t>
            </a:r>
            <a:endParaRPr lang="en-US" dirty="0"/>
          </a:p>
          <a:p>
            <a:r>
              <a:rPr lang="en-US" dirty="0"/>
              <a:t>Increase hours and pay of paternity leave</a:t>
            </a:r>
          </a:p>
          <a:p>
            <a:r>
              <a:rPr lang="en-US" dirty="0"/>
              <a:t>Abolish bedroom tax</a:t>
            </a:r>
          </a:p>
          <a:p>
            <a:r>
              <a:rPr lang="en-US" dirty="0"/>
              <a:t>Prevent migrants from claiming benefits until 2 years of residence</a:t>
            </a:r>
          </a:p>
          <a:p>
            <a:r>
              <a:rPr lang="en-US" dirty="0"/>
              <a:t>Increase power to Scotland and Wales</a:t>
            </a:r>
          </a:p>
          <a:p>
            <a:r>
              <a:rPr lang="en-US" dirty="0"/>
              <a:t>Allow 16 and 17 year old the right to vote</a:t>
            </a:r>
          </a:p>
          <a:p>
            <a:r>
              <a:rPr lang="en-US" dirty="0"/>
              <a:t>Require large companies to publish their gender pay gap</a:t>
            </a:r>
          </a:p>
          <a:p>
            <a:r>
              <a:rPr lang="en-US" dirty="0"/>
              <a:t>Create a registry for lobbyist and prevent MP to hold paid positions that may lead to conflicts of interest</a:t>
            </a:r>
          </a:p>
        </p:txBody>
      </p:sp>
    </p:spTree>
    <p:extLst>
      <p:ext uri="{BB962C8B-B14F-4D97-AF65-F5344CB8AC3E}">
        <p14:creationId xmlns:p14="http://schemas.microsoft.com/office/powerpoint/2010/main" val="27830584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Labour</a:t>
            </a:r>
            <a:r>
              <a:rPr lang="en-US" dirty="0"/>
              <a:t> View of EU/Brexit</a:t>
            </a:r>
          </a:p>
        </p:txBody>
      </p:sp>
      <p:sp>
        <p:nvSpPr>
          <p:cNvPr id="3" name="Content Placeholder 2"/>
          <p:cNvSpPr>
            <a:spLocks noGrp="1"/>
          </p:cNvSpPr>
          <p:nvPr>
            <p:ph idx="1"/>
          </p:nvPr>
        </p:nvSpPr>
        <p:spPr/>
        <p:txBody>
          <a:bodyPr/>
          <a:lstStyle/>
          <a:p>
            <a:r>
              <a:rPr lang="en-US" dirty="0"/>
              <a:t>Against Brexit</a:t>
            </a:r>
          </a:p>
          <a:p>
            <a:r>
              <a:rPr lang="en-US" dirty="0"/>
              <a:t>Wanted to increase activity in Europe in a leadership position</a:t>
            </a:r>
          </a:p>
          <a:p>
            <a:r>
              <a:rPr lang="en-US" dirty="0"/>
              <a:t>Wanted to reform the EU</a:t>
            </a:r>
          </a:p>
          <a:p>
            <a:r>
              <a:rPr lang="en-US" dirty="0"/>
              <a:t>Increase international involvement by creating LGBT rights envoy and religious freedom envoy</a:t>
            </a:r>
          </a:p>
          <a:p>
            <a:r>
              <a:rPr lang="en-US" dirty="0"/>
              <a:t>Create international goal to decrease emissions to be net zero</a:t>
            </a:r>
          </a:p>
        </p:txBody>
      </p:sp>
    </p:spTree>
    <p:extLst>
      <p:ext uri="{BB962C8B-B14F-4D97-AF65-F5344CB8AC3E}">
        <p14:creationId xmlns:p14="http://schemas.microsoft.com/office/powerpoint/2010/main" val="21391995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1888</TotalTime>
  <Words>1976</Words>
  <Application>Microsoft Office PowerPoint</Application>
  <PresentationFormat>Widescreen</PresentationFormat>
  <Paragraphs>282</Paragraphs>
  <Slides>22</Slides>
  <Notes>22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Politics in England</vt:lpstr>
      <vt:lpstr>PowerPoint Presentation</vt:lpstr>
      <vt:lpstr>Largest Parties</vt:lpstr>
      <vt:lpstr>Conservative Party Main Economic Goals</vt:lpstr>
      <vt:lpstr>Conservative Party Social Goals</vt:lpstr>
      <vt:lpstr>Conservative View of EU/Brexit</vt:lpstr>
      <vt:lpstr>Labour Party Economic Views</vt:lpstr>
      <vt:lpstr>Labour Party Social/Governmental Views</vt:lpstr>
      <vt:lpstr>Labour View of EU/Brexit</vt:lpstr>
      <vt:lpstr>Co-Operative Party</vt:lpstr>
      <vt:lpstr>Scottish National Party</vt:lpstr>
      <vt:lpstr>Liberal Democrats</vt:lpstr>
      <vt:lpstr>Democratic Unionist</vt:lpstr>
      <vt:lpstr>Sinn Féin</vt:lpstr>
      <vt:lpstr>Plaid Cymru</vt:lpstr>
      <vt:lpstr>Social Democratic and Labour Party </vt:lpstr>
      <vt:lpstr>Ulster Unionist Party</vt:lpstr>
      <vt:lpstr>Green Party</vt:lpstr>
      <vt:lpstr>UK Independence Party</vt:lpstr>
      <vt:lpstr>Summary</vt:lpstr>
      <vt:lpstr>Work Cited </vt:lpstr>
      <vt:lpstr>Work Cited (continued)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British Politics </dc:title>
  <dc:creator>Nicole Marzolf</dc:creator>
  <cp:lastModifiedBy>Nicole Marzolf</cp:lastModifiedBy>
  <cp:revision>63</cp:revision>
  <dcterms:created xsi:type="dcterms:W3CDTF">2017-05-07T01:33:21Z</dcterms:created>
  <dcterms:modified xsi:type="dcterms:W3CDTF">2017-05-08T11:57:43Z</dcterms:modified>
</cp:coreProperties>
</file>