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79"/>
    <p:restoredTop sz="94690"/>
  </p:normalViewPr>
  <p:slideViewPr>
    <p:cSldViewPr snapToGrid="0" snapToObjects="1">
      <p:cViewPr varScale="1">
        <p:scale>
          <a:sx n="74" d="100"/>
          <a:sy n="74" d="100"/>
        </p:scale>
        <p:origin x="192" y="7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AB1B5-BBE3-9A48-9680-95C6D18313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9598C13-CF35-1444-A49D-B9CC2217D8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18F5A3E-D414-144E-BF05-6533D96B61F0}"/>
              </a:ext>
            </a:extLst>
          </p:cNvPr>
          <p:cNvSpPr>
            <a:spLocks noGrp="1"/>
          </p:cNvSpPr>
          <p:nvPr>
            <p:ph type="dt" sz="half" idx="10"/>
          </p:nvPr>
        </p:nvSpPr>
        <p:spPr/>
        <p:txBody>
          <a:bodyPr/>
          <a:lstStyle/>
          <a:p>
            <a:fld id="{7566AA8A-1755-F243-8E4F-B0A397CE6B4C}" type="datetimeFigureOut">
              <a:rPr lang="en-US" smtClean="0"/>
              <a:t>2/21/19</a:t>
            </a:fld>
            <a:endParaRPr lang="en-US"/>
          </a:p>
        </p:txBody>
      </p:sp>
      <p:sp>
        <p:nvSpPr>
          <p:cNvPr id="5" name="Footer Placeholder 4">
            <a:extLst>
              <a:ext uri="{FF2B5EF4-FFF2-40B4-BE49-F238E27FC236}">
                <a16:creationId xmlns:a16="http://schemas.microsoft.com/office/drawing/2014/main" id="{BEF3A842-EAE2-284C-A92C-7EB01EFB6E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96528C-007C-CF4E-83AF-EE0D1C20E2DC}"/>
              </a:ext>
            </a:extLst>
          </p:cNvPr>
          <p:cNvSpPr>
            <a:spLocks noGrp="1"/>
          </p:cNvSpPr>
          <p:nvPr>
            <p:ph type="sldNum" sz="quarter" idx="12"/>
          </p:nvPr>
        </p:nvSpPr>
        <p:spPr/>
        <p:txBody>
          <a:bodyPr/>
          <a:lstStyle/>
          <a:p>
            <a:fld id="{7C237E1E-2E12-5F43-828B-508A87CD94AE}" type="slidenum">
              <a:rPr lang="en-US" smtClean="0"/>
              <a:t>‹#›</a:t>
            </a:fld>
            <a:endParaRPr lang="en-US"/>
          </a:p>
        </p:txBody>
      </p:sp>
    </p:spTree>
    <p:extLst>
      <p:ext uri="{BB962C8B-B14F-4D97-AF65-F5344CB8AC3E}">
        <p14:creationId xmlns:p14="http://schemas.microsoft.com/office/powerpoint/2010/main" val="1973681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1EED8-5450-374E-BD70-E756F86173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78B9A7-9B8F-C241-802C-104C4A6ED6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C59987-012D-9A49-909A-DB9EEDD2BEC2}"/>
              </a:ext>
            </a:extLst>
          </p:cNvPr>
          <p:cNvSpPr>
            <a:spLocks noGrp="1"/>
          </p:cNvSpPr>
          <p:nvPr>
            <p:ph type="dt" sz="half" idx="10"/>
          </p:nvPr>
        </p:nvSpPr>
        <p:spPr/>
        <p:txBody>
          <a:bodyPr/>
          <a:lstStyle/>
          <a:p>
            <a:fld id="{7566AA8A-1755-F243-8E4F-B0A397CE6B4C}" type="datetimeFigureOut">
              <a:rPr lang="en-US" smtClean="0"/>
              <a:t>2/21/19</a:t>
            </a:fld>
            <a:endParaRPr lang="en-US"/>
          </a:p>
        </p:txBody>
      </p:sp>
      <p:sp>
        <p:nvSpPr>
          <p:cNvPr id="5" name="Footer Placeholder 4">
            <a:extLst>
              <a:ext uri="{FF2B5EF4-FFF2-40B4-BE49-F238E27FC236}">
                <a16:creationId xmlns:a16="http://schemas.microsoft.com/office/drawing/2014/main" id="{4823C395-AD32-9647-A72C-588C829789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F2C0E8-2224-0C49-8951-4C59D0A36F8F}"/>
              </a:ext>
            </a:extLst>
          </p:cNvPr>
          <p:cNvSpPr>
            <a:spLocks noGrp="1"/>
          </p:cNvSpPr>
          <p:nvPr>
            <p:ph type="sldNum" sz="quarter" idx="12"/>
          </p:nvPr>
        </p:nvSpPr>
        <p:spPr/>
        <p:txBody>
          <a:bodyPr/>
          <a:lstStyle/>
          <a:p>
            <a:fld id="{7C237E1E-2E12-5F43-828B-508A87CD94AE}" type="slidenum">
              <a:rPr lang="en-US" smtClean="0"/>
              <a:t>‹#›</a:t>
            </a:fld>
            <a:endParaRPr lang="en-US"/>
          </a:p>
        </p:txBody>
      </p:sp>
    </p:spTree>
    <p:extLst>
      <p:ext uri="{BB962C8B-B14F-4D97-AF65-F5344CB8AC3E}">
        <p14:creationId xmlns:p14="http://schemas.microsoft.com/office/powerpoint/2010/main" val="1810010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E39DE1-1E02-2447-ACA2-A6854E42F93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86CB626-263F-0B4B-B5D8-35C83ACF6B3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29DA16-5795-9D43-BA08-87AE7318D7AB}"/>
              </a:ext>
            </a:extLst>
          </p:cNvPr>
          <p:cNvSpPr>
            <a:spLocks noGrp="1"/>
          </p:cNvSpPr>
          <p:nvPr>
            <p:ph type="dt" sz="half" idx="10"/>
          </p:nvPr>
        </p:nvSpPr>
        <p:spPr/>
        <p:txBody>
          <a:bodyPr/>
          <a:lstStyle/>
          <a:p>
            <a:fld id="{7566AA8A-1755-F243-8E4F-B0A397CE6B4C}" type="datetimeFigureOut">
              <a:rPr lang="en-US" smtClean="0"/>
              <a:t>2/21/19</a:t>
            </a:fld>
            <a:endParaRPr lang="en-US"/>
          </a:p>
        </p:txBody>
      </p:sp>
      <p:sp>
        <p:nvSpPr>
          <p:cNvPr id="5" name="Footer Placeholder 4">
            <a:extLst>
              <a:ext uri="{FF2B5EF4-FFF2-40B4-BE49-F238E27FC236}">
                <a16:creationId xmlns:a16="http://schemas.microsoft.com/office/drawing/2014/main" id="{05867509-C83E-C245-8221-026F33BDCD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C2B095-A8FC-D64F-9F8A-C3C103CDDBF0}"/>
              </a:ext>
            </a:extLst>
          </p:cNvPr>
          <p:cNvSpPr>
            <a:spLocks noGrp="1"/>
          </p:cNvSpPr>
          <p:nvPr>
            <p:ph type="sldNum" sz="quarter" idx="12"/>
          </p:nvPr>
        </p:nvSpPr>
        <p:spPr/>
        <p:txBody>
          <a:bodyPr/>
          <a:lstStyle/>
          <a:p>
            <a:fld id="{7C237E1E-2E12-5F43-828B-508A87CD94AE}" type="slidenum">
              <a:rPr lang="en-US" smtClean="0"/>
              <a:t>‹#›</a:t>
            </a:fld>
            <a:endParaRPr lang="en-US"/>
          </a:p>
        </p:txBody>
      </p:sp>
    </p:spTree>
    <p:extLst>
      <p:ext uri="{BB962C8B-B14F-4D97-AF65-F5344CB8AC3E}">
        <p14:creationId xmlns:p14="http://schemas.microsoft.com/office/powerpoint/2010/main" val="499843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52501-5D7D-9C46-B78E-B358AB72FC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7A8343-4C53-DA4F-A496-09646F1F9A0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F2B118-67D6-894B-8EB4-BB60885D6AC7}"/>
              </a:ext>
            </a:extLst>
          </p:cNvPr>
          <p:cNvSpPr>
            <a:spLocks noGrp="1"/>
          </p:cNvSpPr>
          <p:nvPr>
            <p:ph type="dt" sz="half" idx="10"/>
          </p:nvPr>
        </p:nvSpPr>
        <p:spPr/>
        <p:txBody>
          <a:bodyPr/>
          <a:lstStyle/>
          <a:p>
            <a:fld id="{7566AA8A-1755-F243-8E4F-B0A397CE6B4C}" type="datetimeFigureOut">
              <a:rPr lang="en-US" smtClean="0"/>
              <a:t>2/21/19</a:t>
            </a:fld>
            <a:endParaRPr lang="en-US"/>
          </a:p>
        </p:txBody>
      </p:sp>
      <p:sp>
        <p:nvSpPr>
          <p:cNvPr id="5" name="Footer Placeholder 4">
            <a:extLst>
              <a:ext uri="{FF2B5EF4-FFF2-40B4-BE49-F238E27FC236}">
                <a16:creationId xmlns:a16="http://schemas.microsoft.com/office/drawing/2014/main" id="{89817986-33DE-D448-AB7D-78600DD335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07C96E-F8A5-B74B-BA01-F939FE135BB0}"/>
              </a:ext>
            </a:extLst>
          </p:cNvPr>
          <p:cNvSpPr>
            <a:spLocks noGrp="1"/>
          </p:cNvSpPr>
          <p:nvPr>
            <p:ph type="sldNum" sz="quarter" idx="12"/>
          </p:nvPr>
        </p:nvSpPr>
        <p:spPr/>
        <p:txBody>
          <a:bodyPr/>
          <a:lstStyle/>
          <a:p>
            <a:fld id="{7C237E1E-2E12-5F43-828B-508A87CD94AE}" type="slidenum">
              <a:rPr lang="en-US" smtClean="0"/>
              <a:t>‹#›</a:t>
            </a:fld>
            <a:endParaRPr lang="en-US"/>
          </a:p>
        </p:txBody>
      </p:sp>
    </p:spTree>
    <p:extLst>
      <p:ext uri="{BB962C8B-B14F-4D97-AF65-F5344CB8AC3E}">
        <p14:creationId xmlns:p14="http://schemas.microsoft.com/office/powerpoint/2010/main" val="1362910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C0F65-87F7-A945-96AC-9C3ED6689A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EA7BC3C-FBE7-EB44-B116-E9523972C3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E4806C9-D80D-E749-BB99-EF491D1D3EA4}"/>
              </a:ext>
            </a:extLst>
          </p:cNvPr>
          <p:cNvSpPr>
            <a:spLocks noGrp="1"/>
          </p:cNvSpPr>
          <p:nvPr>
            <p:ph type="dt" sz="half" idx="10"/>
          </p:nvPr>
        </p:nvSpPr>
        <p:spPr/>
        <p:txBody>
          <a:bodyPr/>
          <a:lstStyle/>
          <a:p>
            <a:fld id="{7566AA8A-1755-F243-8E4F-B0A397CE6B4C}" type="datetimeFigureOut">
              <a:rPr lang="en-US" smtClean="0"/>
              <a:t>2/21/19</a:t>
            </a:fld>
            <a:endParaRPr lang="en-US"/>
          </a:p>
        </p:txBody>
      </p:sp>
      <p:sp>
        <p:nvSpPr>
          <p:cNvPr id="5" name="Footer Placeholder 4">
            <a:extLst>
              <a:ext uri="{FF2B5EF4-FFF2-40B4-BE49-F238E27FC236}">
                <a16:creationId xmlns:a16="http://schemas.microsoft.com/office/drawing/2014/main" id="{BD42A21C-2CD0-B246-A611-B36E1C4C2E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CF51AC-8B3F-B947-A249-23DCAED8311B}"/>
              </a:ext>
            </a:extLst>
          </p:cNvPr>
          <p:cNvSpPr>
            <a:spLocks noGrp="1"/>
          </p:cNvSpPr>
          <p:nvPr>
            <p:ph type="sldNum" sz="quarter" idx="12"/>
          </p:nvPr>
        </p:nvSpPr>
        <p:spPr/>
        <p:txBody>
          <a:bodyPr/>
          <a:lstStyle/>
          <a:p>
            <a:fld id="{7C237E1E-2E12-5F43-828B-508A87CD94AE}" type="slidenum">
              <a:rPr lang="en-US" smtClean="0"/>
              <a:t>‹#›</a:t>
            </a:fld>
            <a:endParaRPr lang="en-US"/>
          </a:p>
        </p:txBody>
      </p:sp>
    </p:spTree>
    <p:extLst>
      <p:ext uri="{BB962C8B-B14F-4D97-AF65-F5344CB8AC3E}">
        <p14:creationId xmlns:p14="http://schemas.microsoft.com/office/powerpoint/2010/main" val="797581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B1042-9AEF-ED43-9273-2105935F43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B99FD9-2F23-F149-B02B-46B6392CC5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4977A7-6F6F-284E-B274-33DDC0D8DF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F2BB96-A292-964C-BA99-596998FF54C5}"/>
              </a:ext>
            </a:extLst>
          </p:cNvPr>
          <p:cNvSpPr>
            <a:spLocks noGrp="1"/>
          </p:cNvSpPr>
          <p:nvPr>
            <p:ph type="dt" sz="half" idx="10"/>
          </p:nvPr>
        </p:nvSpPr>
        <p:spPr/>
        <p:txBody>
          <a:bodyPr/>
          <a:lstStyle/>
          <a:p>
            <a:fld id="{7566AA8A-1755-F243-8E4F-B0A397CE6B4C}" type="datetimeFigureOut">
              <a:rPr lang="en-US" smtClean="0"/>
              <a:t>2/21/19</a:t>
            </a:fld>
            <a:endParaRPr lang="en-US"/>
          </a:p>
        </p:txBody>
      </p:sp>
      <p:sp>
        <p:nvSpPr>
          <p:cNvPr id="6" name="Footer Placeholder 5">
            <a:extLst>
              <a:ext uri="{FF2B5EF4-FFF2-40B4-BE49-F238E27FC236}">
                <a16:creationId xmlns:a16="http://schemas.microsoft.com/office/drawing/2014/main" id="{6E28A188-AC6B-3A43-8AB6-79043ED38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505FDC-A941-3C43-848F-9240B50A33DE}"/>
              </a:ext>
            </a:extLst>
          </p:cNvPr>
          <p:cNvSpPr>
            <a:spLocks noGrp="1"/>
          </p:cNvSpPr>
          <p:nvPr>
            <p:ph type="sldNum" sz="quarter" idx="12"/>
          </p:nvPr>
        </p:nvSpPr>
        <p:spPr/>
        <p:txBody>
          <a:bodyPr/>
          <a:lstStyle/>
          <a:p>
            <a:fld id="{7C237E1E-2E12-5F43-828B-508A87CD94AE}" type="slidenum">
              <a:rPr lang="en-US" smtClean="0"/>
              <a:t>‹#›</a:t>
            </a:fld>
            <a:endParaRPr lang="en-US"/>
          </a:p>
        </p:txBody>
      </p:sp>
    </p:spTree>
    <p:extLst>
      <p:ext uri="{BB962C8B-B14F-4D97-AF65-F5344CB8AC3E}">
        <p14:creationId xmlns:p14="http://schemas.microsoft.com/office/powerpoint/2010/main" val="3609926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82C73-F89C-E043-8814-44CE7D58C67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06AA064-D818-804E-87C9-21068F6F3E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A4FE94-2102-8543-945F-17626E8C978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8891382-F67E-6741-B247-447D853AAC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3ECB417-3D11-B543-8EC3-BAA046B9365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BB6D7E5-98FB-194B-8FF2-0C739159E0AC}"/>
              </a:ext>
            </a:extLst>
          </p:cNvPr>
          <p:cNvSpPr>
            <a:spLocks noGrp="1"/>
          </p:cNvSpPr>
          <p:nvPr>
            <p:ph type="dt" sz="half" idx="10"/>
          </p:nvPr>
        </p:nvSpPr>
        <p:spPr/>
        <p:txBody>
          <a:bodyPr/>
          <a:lstStyle/>
          <a:p>
            <a:fld id="{7566AA8A-1755-F243-8E4F-B0A397CE6B4C}" type="datetimeFigureOut">
              <a:rPr lang="en-US" smtClean="0"/>
              <a:t>2/21/19</a:t>
            </a:fld>
            <a:endParaRPr lang="en-US"/>
          </a:p>
        </p:txBody>
      </p:sp>
      <p:sp>
        <p:nvSpPr>
          <p:cNvPr id="8" name="Footer Placeholder 7">
            <a:extLst>
              <a:ext uri="{FF2B5EF4-FFF2-40B4-BE49-F238E27FC236}">
                <a16:creationId xmlns:a16="http://schemas.microsoft.com/office/drawing/2014/main" id="{32F0A627-4F66-F746-BBA6-297ADDBAD39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37B7385-748D-8D4B-8077-92677C88A4B8}"/>
              </a:ext>
            </a:extLst>
          </p:cNvPr>
          <p:cNvSpPr>
            <a:spLocks noGrp="1"/>
          </p:cNvSpPr>
          <p:nvPr>
            <p:ph type="sldNum" sz="quarter" idx="12"/>
          </p:nvPr>
        </p:nvSpPr>
        <p:spPr/>
        <p:txBody>
          <a:bodyPr/>
          <a:lstStyle/>
          <a:p>
            <a:fld id="{7C237E1E-2E12-5F43-828B-508A87CD94AE}" type="slidenum">
              <a:rPr lang="en-US" smtClean="0"/>
              <a:t>‹#›</a:t>
            </a:fld>
            <a:endParaRPr lang="en-US"/>
          </a:p>
        </p:txBody>
      </p:sp>
    </p:spTree>
    <p:extLst>
      <p:ext uri="{BB962C8B-B14F-4D97-AF65-F5344CB8AC3E}">
        <p14:creationId xmlns:p14="http://schemas.microsoft.com/office/powerpoint/2010/main" val="3356800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FFF61-4172-2A4C-BA57-2787F1D8E96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34B4988-504C-3D4C-9903-F1CD22F318F8}"/>
              </a:ext>
            </a:extLst>
          </p:cNvPr>
          <p:cNvSpPr>
            <a:spLocks noGrp="1"/>
          </p:cNvSpPr>
          <p:nvPr>
            <p:ph type="dt" sz="half" idx="10"/>
          </p:nvPr>
        </p:nvSpPr>
        <p:spPr/>
        <p:txBody>
          <a:bodyPr/>
          <a:lstStyle/>
          <a:p>
            <a:fld id="{7566AA8A-1755-F243-8E4F-B0A397CE6B4C}" type="datetimeFigureOut">
              <a:rPr lang="en-US" smtClean="0"/>
              <a:t>2/21/19</a:t>
            </a:fld>
            <a:endParaRPr lang="en-US"/>
          </a:p>
        </p:txBody>
      </p:sp>
      <p:sp>
        <p:nvSpPr>
          <p:cNvPr id="4" name="Footer Placeholder 3">
            <a:extLst>
              <a:ext uri="{FF2B5EF4-FFF2-40B4-BE49-F238E27FC236}">
                <a16:creationId xmlns:a16="http://schemas.microsoft.com/office/drawing/2014/main" id="{A2623A8E-9AB9-324D-ADC1-C409A7A1974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9A84055-9FE5-8E4B-9AED-598CB1BD9897}"/>
              </a:ext>
            </a:extLst>
          </p:cNvPr>
          <p:cNvSpPr>
            <a:spLocks noGrp="1"/>
          </p:cNvSpPr>
          <p:nvPr>
            <p:ph type="sldNum" sz="quarter" idx="12"/>
          </p:nvPr>
        </p:nvSpPr>
        <p:spPr/>
        <p:txBody>
          <a:bodyPr/>
          <a:lstStyle/>
          <a:p>
            <a:fld id="{7C237E1E-2E12-5F43-828B-508A87CD94AE}" type="slidenum">
              <a:rPr lang="en-US" smtClean="0"/>
              <a:t>‹#›</a:t>
            </a:fld>
            <a:endParaRPr lang="en-US"/>
          </a:p>
        </p:txBody>
      </p:sp>
    </p:spTree>
    <p:extLst>
      <p:ext uri="{BB962C8B-B14F-4D97-AF65-F5344CB8AC3E}">
        <p14:creationId xmlns:p14="http://schemas.microsoft.com/office/powerpoint/2010/main" val="2778468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2A0B53-B116-CD42-9458-FD3F7257F6FE}"/>
              </a:ext>
            </a:extLst>
          </p:cNvPr>
          <p:cNvSpPr>
            <a:spLocks noGrp="1"/>
          </p:cNvSpPr>
          <p:nvPr>
            <p:ph type="dt" sz="half" idx="10"/>
          </p:nvPr>
        </p:nvSpPr>
        <p:spPr/>
        <p:txBody>
          <a:bodyPr/>
          <a:lstStyle/>
          <a:p>
            <a:fld id="{7566AA8A-1755-F243-8E4F-B0A397CE6B4C}" type="datetimeFigureOut">
              <a:rPr lang="en-US" smtClean="0"/>
              <a:t>2/21/19</a:t>
            </a:fld>
            <a:endParaRPr lang="en-US"/>
          </a:p>
        </p:txBody>
      </p:sp>
      <p:sp>
        <p:nvSpPr>
          <p:cNvPr id="3" name="Footer Placeholder 2">
            <a:extLst>
              <a:ext uri="{FF2B5EF4-FFF2-40B4-BE49-F238E27FC236}">
                <a16:creationId xmlns:a16="http://schemas.microsoft.com/office/drawing/2014/main" id="{EA0F8E22-1B55-7F47-AA9B-1083415B6F2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B31D17C-B866-C142-9ADD-A135BCB8B06B}"/>
              </a:ext>
            </a:extLst>
          </p:cNvPr>
          <p:cNvSpPr>
            <a:spLocks noGrp="1"/>
          </p:cNvSpPr>
          <p:nvPr>
            <p:ph type="sldNum" sz="quarter" idx="12"/>
          </p:nvPr>
        </p:nvSpPr>
        <p:spPr/>
        <p:txBody>
          <a:bodyPr/>
          <a:lstStyle/>
          <a:p>
            <a:fld id="{7C237E1E-2E12-5F43-828B-508A87CD94AE}" type="slidenum">
              <a:rPr lang="en-US" smtClean="0"/>
              <a:t>‹#›</a:t>
            </a:fld>
            <a:endParaRPr lang="en-US"/>
          </a:p>
        </p:txBody>
      </p:sp>
    </p:spTree>
    <p:extLst>
      <p:ext uri="{BB962C8B-B14F-4D97-AF65-F5344CB8AC3E}">
        <p14:creationId xmlns:p14="http://schemas.microsoft.com/office/powerpoint/2010/main" val="781403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DB18E-CA91-9047-9431-9B67D6D48D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F61440B-C86E-2B48-886A-3893FC898E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CCA9C8A-E70D-8D4B-90E9-4076207535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18D8C8-428E-CC42-BE75-E4304FE5C069}"/>
              </a:ext>
            </a:extLst>
          </p:cNvPr>
          <p:cNvSpPr>
            <a:spLocks noGrp="1"/>
          </p:cNvSpPr>
          <p:nvPr>
            <p:ph type="dt" sz="half" idx="10"/>
          </p:nvPr>
        </p:nvSpPr>
        <p:spPr/>
        <p:txBody>
          <a:bodyPr/>
          <a:lstStyle/>
          <a:p>
            <a:fld id="{7566AA8A-1755-F243-8E4F-B0A397CE6B4C}" type="datetimeFigureOut">
              <a:rPr lang="en-US" smtClean="0"/>
              <a:t>2/21/19</a:t>
            </a:fld>
            <a:endParaRPr lang="en-US"/>
          </a:p>
        </p:txBody>
      </p:sp>
      <p:sp>
        <p:nvSpPr>
          <p:cNvPr id="6" name="Footer Placeholder 5">
            <a:extLst>
              <a:ext uri="{FF2B5EF4-FFF2-40B4-BE49-F238E27FC236}">
                <a16:creationId xmlns:a16="http://schemas.microsoft.com/office/drawing/2014/main" id="{AE6DDEF4-E3F6-DB47-B99C-681ABADB99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62AEB2-C176-3149-B8B3-A72658D53D91}"/>
              </a:ext>
            </a:extLst>
          </p:cNvPr>
          <p:cNvSpPr>
            <a:spLocks noGrp="1"/>
          </p:cNvSpPr>
          <p:nvPr>
            <p:ph type="sldNum" sz="quarter" idx="12"/>
          </p:nvPr>
        </p:nvSpPr>
        <p:spPr/>
        <p:txBody>
          <a:bodyPr/>
          <a:lstStyle/>
          <a:p>
            <a:fld id="{7C237E1E-2E12-5F43-828B-508A87CD94AE}" type="slidenum">
              <a:rPr lang="en-US" smtClean="0"/>
              <a:t>‹#›</a:t>
            </a:fld>
            <a:endParaRPr lang="en-US"/>
          </a:p>
        </p:txBody>
      </p:sp>
    </p:spTree>
    <p:extLst>
      <p:ext uri="{BB962C8B-B14F-4D97-AF65-F5344CB8AC3E}">
        <p14:creationId xmlns:p14="http://schemas.microsoft.com/office/powerpoint/2010/main" val="3395478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10500-9C21-E544-89C3-8D0411D5C6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FCFAA36-EECD-FA44-BDE5-BDA04AE998F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E07EEB8-12E6-3846-8EDC-8469AE8820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262A42-C6B5-9D44-8479-67D8C52940EC}"/>
              </a:ext>
            </a:extLst>
          </p:cNvPr>
          <p:cNvSpPr>
            <a:spLocks noGrp="1"/>
          </p:cNvSpPr>
          <p:nvPr>
            <p:ph type="dt" sz="half" idx="10"/>
          </p:nvPr>
        </p:nvSpPr>
        <p:spPr/>
        <p:txBody>
          <a:bodyPr/>
          <a:lstStyle/>
          <a:p>
            <a:fld id="{7566AA8A-1755-F243-8E4F-B0A397CE6B4C}" type="datetimeFigureOut">
              <a:rPr lang="en-US" smtClean="0"/>
              <a:t>2/21/19</a:t>
            </a:fld>
            <a:endParaRPr lang="en-US"/>
          </a:p>
        </p:txBody>
      </p:sp>
      <p:sp>
        <p:nvSpPr>
          <p:cNvPr id="6" name="Footer Placeholder 5">
            <a:extLst>
              <a:ext uri="{FF2B5EF4-FFF2-40B4-BE49-F238E27FC236}">
                <a16:creationId xmlns:a16="http://schemas.microsoft.com/office/drawing/2014/main" id="{EC8ADE82-059F-A94F-AD37-2D28391DA9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FBAD74-60C4-4946-8820-DE2F4F41532A}"/>
              </a:ext>
            </a:extLst>
          </p:cNvPr>
          <p:cNvSpPr>
            <a:spLocks noGrp="1"/>
          </p:cNvSpPr>
          <p:nvPr>
            <p:ph type="sldNum" sz="quarter" idx="12"/>
          </p:nvPr>
        </p:nvSpPr>
        <p:spPr/>
        <p:txBody>
          <a:bodyPr/>
          <a:lstStyle/>
          <a:p>
            <a:fld id="{7C237E1E-2E12-5F43-828B-508A87CD94AE}" type="slidenum">
              <a:rPr lang="en-US" smtClean="0"/>
              <a:t>‹#›</a:t>
            </a:fld>
            <a:endParaRPr lang="en-US"/>
          </a:p>
        </p:txBody>
      </p:sp>
    </p:spTree>
    <p:extLst>
      <p:ext uri="{BB962C8B-B14F-4D97-AF65-F5344CB8AC3E}">
        <p14:creationId xmlns:p14="http://schemas.microsoft.com/office/powerpoint/2010/main" val="2722449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393AD8-1ACE-EE4C-951B-423D9DDE30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BB9EAC6-0B61-914E-B79C-CF8E8153BE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9233B4-B006-4049-8A09-E038461086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66AA8A-1755-F243-8E4F-B0A397CE6B4C}" type="datetimeFigureOut">
              <a:rPr lang="en-US" smtClean="0"/>
              <a:t>2/21/19</a:t>
            </a:fld>
            <a:endParaRPr lang="en-US"/>
          </a:p>
        </p:txBody>
      </p:sp>
      <p:sp>
        <p:nvSpPr>
          <p:cNvPr id="5" name="Footer Placeholder 4">
            <a:extLst>
              <a:ext uri="{FF2B5EF4-FFF2-40B4-BE49-F238E27FC236}">
                <a16:creationId xmlns:a16="http://schemas.microsoft.com/office/drawing/2014/main" id="{2B65911D-3C8A-A448-826A-D0090E3185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7C793E2-8F04-1C44-9810-DA98F8FE9C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237E1E-2E12-5F43-828B-508A87CD94AE}" type="slidenum">
              <a:rPr lang="en-US" smtClean="0"/>
              <a:t>‹#›</a:t>
            </a:fld>
            <a:endParaRPr lang="en-US"/>
          </a:p>
        </p:txBody>
      </p:sp>
    </p:spTree>
    <p:extLst>
      <p:ext uri="{BB962C8B-B14F-4D97-AF65-F5344CB8AC3E}">
        <p14:creationId xmlns:p14="http://schemas.microsoft.com/office/powerpoint/2010/main" val="3971617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canvas.longwood.edu/courses/1288634/pages/healthy-eating-spectrum-optimal-eating-guidelines-oegs-11-slash-8-slash-18?module_item_id=12357422"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A close up of a flower&#10;&#10;Description automatically generated">
            <a:extLst>
              <a:ext uri="{FF2B5EF4-FFF2-40B4-BE49-F238E27FC236}">
                <a16:creationId xmlns:a16="http://schemas.microsoft.com/office/drawing/2014/main" id="{EE5A34A9-2C0E-BA4D-9696-3CCD14E0CF3C}"/>
              </a:ext>
            </a:extLst>
          </p:cNvPr>
          <p:cNvPicPr>
            <a:picLocks noChangeAspect="1"/>
          </p:cNvPicPr>
          <p:nvPr/>
        </p:nvPicPr>
        <p:blipFill rotWithShape="1">
          <a:blip r:embed="rId2"/>
          <a:srcRect/>
          <a:stretch/>
        </p:blipFill>
        <p:spPr>
          <a:xfrm>
            <a:off x="0" y="0"/>
            <a:ext cx="12192000" cy="6858000"/>
          </a:xfrm>
          <a:prstGeom prst="rect">
            <a:avLst/>
          </a:prstGeom>
        </p:spPr>
      </p:pic>
      <p:sp>
        <p:nvSpPr>
          <p:cNvPr id="12"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a:ex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le 1">
            <a:extLst>
              <a:ext uri="{FF2B5EF4-FFF2-40B4-BE49-F238E27FC236}">
                <a16:creationId xmlns:a16="http://schemas.microsoft.com/office/drawing/2014/main" id="{B2017FB9-71BC-D943-A24A-768E9AA9EE94}"/>
              </a:ext>
            </a:extLst>
          </p:cNvPr>
          <p:cNvSpPr>
            <a:spLocks noGrp="1"/>
          </p:cNvSpPr>
          <p:nvPr>
            <p:ph type="ctrTitle"/>
          </p:nvPr>
        </p:nvSpPr>
        <p:spPr>
          <a:xfrm>
            <a:off x="8022021" y="3231931"/>
            <a:ext cx="3852041" cy="1834056"/>
          </a:xfrm>
        </p:spPr>
        <p:txBody>
          <a:bodyPr>
            <a:normAutofit/>
          </a:bodyPr>
          <a:lstStyle/>
          <a:p>
            <a:r>
              <a:rPr lang="en-US" sz="4000" dirty="0"/>
              <a:t>9 Optimal Eating Guidelines</a:t>
            </a:r>
          </a:p>
        </p:txBody>
      </p:sp>
      <p:sp>
        <p:nvSpPr>
          <p:cNvPr id="3" name="Subtitle 2">
            <a:extLst>
              <a:ext uri="{FF2B5EF4-FFF2-40B4-BE49-F238E27FC236}">
                <a16:creationId xmlns:a16="http://schemas.microsoft.com/office/drawing/2014/main" id="{1AB799D1-518D-704A-880B-1DFCB907CB1D}"/>
              </a:ext>
            </a:extLst>
          </p:cNvPr>
          <p:cNvSpPr>
            <a:spLocks noGrp="1"/>
          </p:cNvSpPr>
          <p:nvPr>
            <p:ph type="subTitle" idx="1"/>
          </p:nvPr>
        </p:nvSpPr>
        <p:spPr>
          <a:xfrm>
            <a:off x="7782910" y="5242675"/>
            <a:ext cx="4330262" cy="683284"/>
          </a:xfrm>
        </p:spPr>
        <p:txBody>
          <a:bodyPr>
            <a:normAutofit/>
          </a:bodyPr>
          <a:lstStyle/>
          <a:p>
            <a:r>
              <a:rPr lang="en-US" sz="2000" dirty="0"/>
              <a:t>Taylor Nelson</a:t>
            </a:r>
          </a:p>
        </p:txBody>
      </p:sp>
      <p:cxnSp>
        <p:nvCxnSpPr>
          <p:cNvPr id="14" name="Straight Connector 13">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2423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A close up of a flower&#10;&#10;Description automatically generated">
            <a:extLst>
              <a:ext uri="{FF2B5EF4-FFF2-40B4-BE49-F238E27FC236}">
                <a16:creationId xmlns:a16="http://schemas.microsoft.com/office/drawing/2014/main" id="{039CC8D8-67EB-C042-9980-5CB6582254FD}"/>
              </a:ext>
            </a:extLst>
          </p:cNvPr>
          <p:cNvPicPr>
            <a:picLocks noGrp="1" noChangeAspect="1"/>
          </p:cNvPicPr>
          <p:nvPr>
            <p:ph idx="1"/>
          </p:nvPr>
        </p:nvPicPr>
        <p:blipFill rotWithShape="1">
          <a:blip r:embed="rId2">
            <a:alphaModFix amt="35000"/>
          </a:blip>
          <a:stretch/>
        </p:blipFill>
        <p:spPr>
          <a:xfrm>
            <a:off x="0" y="0"/>
            <a:ext cx="12192000" cy="6858000"/>
          </a:xfrm>
          <a:prstGeom prst="rect">
            <a:avLst/>
          </a:prstGeom>
        </p:spPr>
      </p:pic>
      <p:sp>
        <p:nvSpPr>
          <p:cNvPr id="9" name="Title 8">
            <a:extLst>
              <a:ext uri="{FF2B5EF4-FFF2-40B4-BE49-F238E27FC236}">
                <a16:creationId xmlns:a16="http://schemas.microsoft.com/office/drawing/2014/main" id="{E8E63516-2B4E-6645-BD70-AA1B1EA50187}"/>
              </a:ext>
            </a:extLst>
          </p:cNvPr>
          <p:cNvSpPr>
            <a:spLocks noGrp="1"/>
          </p:cNvSpPr>
          <p:nvPr>
            <p:ph type="title"/>
          </p:nvPr>
        </p:nvSpPr>
        <p:spPr/>
        <p:txBody>
          <a:bodyPr/>
          <a:lstStyle/>
          <a:p>
            <a:r>
              <a:rPr lang="en-US" dirty="0"/>
              <a:t>The Portions:</a:t>
            </a:r>
          </a:p>
        </p:txBody>
      </p:sp>
      <p:sp>
        <p:nvSpPr>
          <p:cNvPr id="10" name="TextBox 9">
            <a:extLst>
              <a:ext uri="{FF2B5EF4-FFF2-40B4-BE49-F238E27FC236}">
                <a16:creationId xmlns:a16="http://schemas.microsoft.com/office/drawing/2014/main" id="{5C2E7978-DF65-8A46-87DC-D53590A4025C}"/>
              </a:ext>
            </a:extLst>
          </p:cNvPr>
          <p:cNvSpPr txBox="1"/>
          <p:nvPr/>
        </p:nvSpPr>
        <p:spPr>
          <a:xfrm>
            <a:off x="838200" y="1888761"/>
            <a:ext cx="10515600" cy="1384995"/>
          </a:xfrm>
          <a:prstGeom prst="rect">
            <a:avLst/>
          </a:prstGeom>
          <a:noFill/>
        </p:spPr>
        <p:txBody>
          <a:bodyPr wrap="square" rtlCol="0">
            <a:spAutoFit/>
          </a:bodyPr>
          <a:lstStyle/>
          <a:p>
            <a:pPr marL="285750" indent="-285750">
              <a:buFont typeface="Arial" panose="020B0604020202020204" pitchFamily="34" charset="0"/>
              <a:buChar char="•"/>
            </a:pPr>
            <a:r>
              <a:rPr lang="en-US" sz="2800" dirty="0"/>
              <a:t>Have every food group present. Vegetables should be the largest amount, healthy fats (avocados) are about 10%-12%, protein should be about 20%, and grains should have an amount of 10%.</a:t>
            </a:r>
          </a:p>
        </p:txBody>
      </p:sp>
    </p:spTree>
    <p:extLst>
      <p:ext uri="{BB962C8B-B14F-4D97-AF65-F5344CB8AC3E}">
        <p14:creationId xmlns:p14="http://schemas.microsoft.com/office/powerpoint/2010/main" val="3441546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AB59BF3-167A-C941-B961-319DADA538A2}"/>
              </a:ext>
            </a:extLst>
          </p:cNvPr>
          <p:cNvSpPr>
            <a:spLocks noGrp="1"/>
          </p:cNvSpPr>
          <p:nvPr>
            <p:ph type="title"/>
          </p:nvPr>
        </p:nvSpPr>
        <p:spPr/>
        <p:txBody>
          <a:bodyPr/>
          <a:lstStyle/>
          <a:p>
            <a:r>
              <a:rPr lang="en-US" dirty="0"/>
              <a:t>References:</a:t>
            </a:r>
          </a:p>
        </p:txBody>
      </p:sp>
      <p:pic>
        <p:nvPicPr>
          <p:cNvPr id="5" name="Content Placeholder 4" descr="A close up of a flower&#10;&#10;Description automatically generated">
            <a:extLst>
              <a:ext uri="{FF2B5EF4-FFF2-40B4-BE49-F238E27FC236}">
                <a16:creationId xmlns:a16="http://schemas.microsoft.com/office/drawing/2014/main" id="{6EAFB58C-E442-3C45-A420-BA0DA3122802}"/>
              </a:ext>
            </a:extLst>
          </p:cNvPr>
          <p:cNvPicPr>
            <a:picLocks noGrp="1" noChangeAspect="1"/>
          </p:cNvPicPr>
          <p:nvPr>
            <p:ph idx="1"/>
          </p:nvPr>
        </p:nvPicPr>
        <p:blipFill rotWithShape="1">
          <a:blip r:embed="rId2">
            <a:alphaModFix amt="35000"/>
          </a:blip>
          <a:stretch/>
        </p:blipFill>
        <p:spPr>
          <a:xfrm>
            <a:off x="0" y="0"/>
            <a:ext cx="12192000" cy="6858000"/>
          </a:xfrm>
          <a:prstGeom prst="rect">
            <a:avLst/>
          </a:prstGeom>
        </p:spPr>
      </p:pic>
      <p:sp>
        <p:nvSpPr>
          <p:cNvPr id="7" name="TextBox 6">
            <a:extLst>
              <a:ext uri="{FF2B5EF4-FFF2-40B4-BE49-F238E27FC236}">
                <a16:creationId xmlns:a16="http://schemas.microsoft.com/office/drawing/2014/main" id="{9CE77E62-7C92-EE4F-AAE4-D9B1334EC82A}"/>
              </a:ext>
            </a:extLst>
          </p:cNvPr>
          <p:cNvSpPr txBox="1"/>
          <p:nvPr/>
        </p:nvSpPr>
        <p:spPr>
          <a:xfrm>
            <a:off x="966158" y="1932317"/>
            <a:ext cx="10541480" cy="2246769"/>
          </a:xfrm>
          <a:prstGeom prst="rect">
            <a:avLst/>
          </a:prstGeom>
          <a:noFill/>
        </p:spPr>
        <p:txBody>
          <a:bodyPr wrap="square" rtlCol="0">
            <a:spAutoFit/>
          </a:bodyPr>
          <a:lstStyle/>
          <a:p>
            <a:r>
              <a:rPr lang="en-US" sz="2800" dirty="0" err="1"/>
              <a:t>Mucedola</a:t>
            </a:r>
            <a:r>
              <a:rPr lang="en-US" sz="2800" dirty="0"/>
              <a:t>, M. (2018). Optimal eating guidelines. Retrieved Thursday January 8, 2019 from </a:t>
            </a:r>
            <a:r>
              <a:rPr lang="en-US" sz="2800" dirty="0">
                <a:hlinkClick r:id="rId3"/>
              </a:rPr>
              <a:t>https://canvas.longwood.edu/courses/1288634/pages/healthy-eating-spectrum-optimal-eating-guidelines-oegs-11-slash-8-slash-18?module_item_id=12357422</a:t>
            </a:r>
            <a:r>
              <a:rPr lang="en-US" sz="2800" dirty="0"/>
              <a:t> </a:t>
            </a:r>
          </a:p>
        </p:txBody>
      </p:sp>
    </p:spTree>
    <p:extLst>
      <p:ext uri="{BB962C8B-B14F-4D97-AF65-F5344CB8AC3E}">
        <p14:creationId xmlns:p14="http://schemas.microsoft.com/office/powerpoint/2010/main" val="4266987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Content Placeholder 7" descr="A close up of a flower&#10;&#10;Description automatically generated">
            <a:extLst>
              <a:ext uri="{FF2B5EF4-FFF2-40B4-BE49-F238E27FC236}">
                <a16:creationId xmlns:a16="http://schemas.microsoft.com/office/drawing/2014/main" id="{039CC8D8-67EB-C042-9980-5CB6582254FD}"/>
              </a:ext>
            </a:extLst>
          </p:cNvPr>
          <p:cNvPicPr>
            <a:picLocks noGrp="1" noChangeAspect="1"/>
          </p:cNvPicPr>
          <p:nvPr>
            <p:ph idx="1"/>
          </p:nvPr>
        </p:nvPicPr>
        <p:blipFill rotWithShape="1">
          <a:blip r:embed="rId2">
            <a:alphaModFix amt="35000"/>
          </a:blip>
          <a:stretch/>
        </p:blipFill>
        <p:spPr>
          <a:xfrm>
            <a:off x="0" y="0"/>
            <a:ext cx="12192000" cy="6858000"/>
          </a:xfrm>
          <a:prstGeom prst="rect">
            <a:avLst/>
          </a:prstGeom>
        </p:spPr>
      </p:pic>
      <p:sp>
        <p:nvSpPr>
          <p:cNvPr id="9" name="Title 8">
            <a:extLst>
              <a:ext uri="{FF2B5EF4-FFF2-40B4-BE49-F238E27FC236}">
                <a16:creationId xmlns:a16="http://schemas.microsoft.com/office/drawing/2014/main" id="{E8E63516-2B4E-6645-BD70-AA1B1EA50187}"/>
              </a:ext>
            </a:extLst>
          </p:cNvPr>
          <p:cNvSpPr>
            <a:spLocks noGrp="1"/>
          </p:cNvSpPr>
          <p:nvPr>
            <p:ph type="title"/>
          </p:nvPr>
        </p:nvSpPr>
        <p:spPr/>
        <p:txBody>
          <a:bodyPr/>
          <a:lstStyle/>
          <a:p>
            <a:r>
              <a:rPr lang="en-US" dirty="0"/>
              <a:t>The Whole Food:</a:t>
            </a:r>
          </a:p>
        </p:txBody>
      </p:sp>
      <p:sp>
        <p:nvSpPr>
          <p:cNvPr id="11" name="TextBox 10">
            <a:extLst>
              <a:ext uri="{FF2B5EF4-FFF2-40B4-BE49-F238E27FC236}">
                <a16:creationId xmlns:a16="http://schemas.microsoft.com/office/drawing/2014/main" id="{A574B1B3-834E-B747-9A98-520015B085D7}"/>
              </a:ext>
            </a:extLst>
          </p:cNvPr>
          <p:cNvSpPr txBox="1"/>
          <p:nvPr/>
        </p:nvSpPr>
        <p:spPr>
          <a:xfrm>
            <a:off x="983411" y="1880557"/>
            <a:ext cx="10370389" cy="2246769"/>
          </a:xfrm>
          <a:prstGeom prst="rect">
            <a:avLst/>
          </a:prstGeom>
          <a:noFill/>
        </p:spPr>
        <p:txBody>
          <a:bodyPr wrap="square" rtlCol="0">
            <a:spAutoFit/>
          </a:bodyPr>
          <a:lstStyle/>
          <a:p>
            <a:pPr marL="342900" indent="-342900">
              <a:buFont typeface="Arial" panose="020B0604020202020204" pitchFamily="34" charset="0"/>
              <a:buChar char="•"/>
            </a:pPr>
            <a:r>
              <a:rPr lang="en-US" sz="2800" dirty="0"/>
              <a:t>Eat the actual food instead of a product of it.</a:t>
            </a:r>
          </a:p>
          <a:p>
            <a:pPr marL="800100" lvl="1" indent="-342900">
              <a:buFont typeface="Arial" panose="020B0604020202020204" pitchFamily="34" charset="0"/>
              <a:buChar char="•"/>
            </a:pPr>
            <a:r>
              <a:rPr lang="en-US" sz="2800" dirty="0"/>
              <a:t>For example, eat an orange instead of drinking orange juice.</a:t>
            </a:r>
          </a:p>
          <a:p>
            <a:pPr marL="1257300" lvl="2" indent="-342900">
              <a:buFont typeface="Arial" panose="020B0604020202020204" pitchFamily="34" charset="0"/>
              <a:buChar char="•"/>
            </a:pPr>
            <a:r>
              <a:rPr lang="en-US" sz="2800" dirty="0"/>
              <a:t>The juice as added sugars, and you can never know the true ingredients added to the juice which makes the product “unreliable”.</a:t>
            </a:r>
          </a:p>
        </p:txBody>
      </p:sp>
    </p:spTree>
    <p:extLst>
      <p:ext uri="{BB962C8B-B14F-4D97-AF65-F5344CB8AC3E}">
        <p14:creationId xmlns:p14="http://schemas.microsoft.com/office/powerpoint/2010/main" val="3298317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A close up of a flower&#10;&#10;Description automatically generated">
            <a:extLst>
              <a:ext uri="{FF2B5EF4-FFF2-40B4-BE49-F238E27FC236}">
                <a16:creationId xmlns:a16="http://schemas.microsoft.com/office/drawing/2014/main" id="{039CC8D8-67EB-C042-9980-5CB6582254FD}"/>
              </a:ext>
            </a:extLst>
          </p:cNvPr>
          <p:cNvPicPr>
            <a:picLocks noGrp="1" noChangeAspect="1"/>
          </p:cNvPicPr>
          <p:nvPr>
            <p:ph idx="1"/>
          </p:nvPr>
        </p:nvPicPr>
        <p:blipFill rotWithShape="1">
          <a:blip r:embed="rId2">
            <a:alphaModFix amt="35000"/>
          </a:blip>
          <a:stretch/>
        </p:blipFill>
        <p:spPr>
          <a:xfrm>
            <a:off x="0" y="0"/>
            <a:ext cx="12192000" cy="6858000"/>
          </a:xfrm>
          <a:prstGeom prst="rect">
            <a:avLst/>
          </a:prstGeom>
        </p:spPr>
      </p:pic>
      <p:sp>
        <p:nvSpPr>
          <p:cNvPr id="9" name="Title 8">
            <a:extLst>
              <a:ext uri="{FF2B5EF4-FFF2-40B4-BE49-F238E27FC236}">
                <a16:creationId xmlns:a16="http://schemas.microsoft.com/office/drawing/2014/main" id="{E8E63516-2B4E-6645-BD70-AA1B1EA50187}"/>
              </a:ext>
            </a:extLst>
          </p:cNvPr>
          <p:cNvSpPr>
            <a:spLocks noGrp="1"/>
          </p:cNvSpPr>
          <p:nvPr>
            <p:ph type="title"/>
          </p:nvPr>
        </p:nvSpPr>
        <p:spPr/>
        <p:txBody>
          <a:bodyPr/>
          <a:lstStyle/>
          <a:p>
            <a:r>
              <a:rPr lang="en-US" dirty="0"/>
              <a:t>The Natural State:</a:t>
            </a:r>
          </a:p>
        </p:txBody>
      </p:sp>
      <p:sp>
        <p:nvSpPr>
          <p:cNvPr id="10" name="TextBox 9">
            <a:extLst>
              <a:ext uri="{FF2B5EF4-FFF2-40B4-BE49-F238E27FC236}">
                <a16:creationId xmlns:a16="http://schemas.microsoft.com/office/drawing/2014/main" id="{5C2E7978-DF65-8A46-87DC-D53590A4025C}"/>
              </a:ext>
            </a:extLst>
          </p:cNvPr>
          <p:cNvSpPr txBox="1"/>
          <p:nvPr/>
        </p:nvSpPr>
        <p:spPr>
          <a:xfrm>
            <a:off x="838200" y="1888761"/>
            <a:ext cx="10515600" cy="2677656"/>
          </a:xfrm>
          <a:prstGeom prst="rect">
            <a:avLst/>
          </a:prstGeom>
          <a:noFill/>
        </p:spPr>
        <p:txBody>
          <a:bodyPr wrap="square" rtlCol="0">
            <a:spAutoFit/>
          </a:bodyPr>
          <a:lstStyle/>
          <a:p>
            <a:pPr marL="285750" indent="-285750">
              <a:buFont typeface="Arial" panose="020B0604020202020204" pitchFamily="34" charset="0"/>
              <a:buChar char="•"/>
            </a:pPr>
            <a:r>
              <a:rPr lang="en-US" sz="2800" dirty="0"/>
              <a:t>This is different from the whole food guideline because we want the item to be organic. This means being free of additives, hormones, pesticides, antibiotics, and other harmful products.</a:t>
            </a:r>
          </a:p>
          <a:p>
            <a:pPr marL="742950" lvl="1" indent="-285750">
              <a:buFont typeface="Arial" panose="020B0604020202020204" pitchFamily="34" charset="0"/>
              <a:buChar char="•"/>
            </a:pPr>
            <a:r>
              <a:rPr lang="en-US" sz="2800" dirty="0"/>
              <a:t>For example, having a garden where you can regulate and monitor what is being used to grow your food. This way you know what you are eating entirely.</a:t>
            </a:r>
          </a:p>
        </p:txBody>
      </p:sp>
    </p:spTree>
    <p:extLst>
      <p:ext uri="{BB962C8B-B14F-4D97-AF65-F5344CB8AC3E}">
        <p14:creationId xmlns:p14="http://schemas.microsoft.com/office/powerpoint/2010/main" val="3786693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A close up of a flower&#10;&#10;Description automatically generated">
            <a:extLst>
              <a:ext uri="{FF2B5EF4-FFF2-40B4-BE49-F238E27FC236}">
                <a16:creationId xmlns:a16="http://schemas.microsoft.com/office/drawing/2014/main" id="{039CC8D8-67EB-C042-9980-5CB6582254FD}"/>
              </a:ext>
            </a:extLst>
          </p:cNvPr>
          <p:cNvPicPr>
            <a:picLocks noGrp="1" noChangeAspect="1"/>
          </p:cNvPicPr>
          <p:nvPr>
            <p:ph idx="1"/>
          </p:nvPr>
        </p:nvPicPr>
        <p:blipFill rotWithShape="1">
          <a:blip r:embed="rId2">
            <a:alphaModFix amt="35000"/>
          </a:blip>
          <a:stretch/>
        </p:blipFill>
        <p:spPr>
          <a:xfrm>
            <a:off x="0" y="0"/>
            <a:ext cx="12192000" cy="6858000"/>
          </a:xfrm>
          <a:prstGeom prst="rect">
            <a:avLst/>
          </a:prstGeom>
        </p:spPr>
      </p:pic>
      <p:sp>
        <p:nvSpPr>
          <p:cNvPr id="9" name="Title 8">
            <a:extLst>
              <a:ext uri="{FF2B5EF4-FFF2-40B4-BE49-F238E27FC236}">
                <a16:creationId xmlns:a16="http://schemas.microsoft.com/office/drawing/2014/main" id="{E8E63516-2B4E-6645-BD70-AA1B1EA50187}"/>
              </a:ext>
            </a:extLst>
          </p:cNvPr>
          <p:cNvSpPr>
            <a:spLocks noGrp="1"/>
          </p:cNvSpPr>
          <p:nvPr>
            <p:ph type="title"/>
          </p:nvPr>
        </p:nvSpPr>
        <p:spPr/>
        <p:txBody>
          <a:bodyPr/>
          <a:lstStyle/>
          <a:p>
            <a:r>
              <a:rPr lang="en-US" dirty="0"/>
              <a:t>More Plants:</a:t>
            </a:r>
          </a:p>
        </p:txBody>
      </p:sp>
      <p:sp>
        <p:nvSpPr>
          <p:cNvPr id="10" name="TextBox 9">
            <a:extLst>
              <a:ext uri="{FF2B5EF4-FFF2-40B4-BE49-F238E27FC236}">
                <a16:creationId xmlns:a16="http://schemas.microsoft.com/office/drawing/2014/main" id="{5C2E7978-DF65-8A46-87DC-D53590A4025C}"/>
              </a:ext>
            </a:extLst>
          </p:cNvPr>
          <p:cNvSpPr txBox="1"/>
          <p:nvPr/>
        </p:nvSpPr>
        <p:spPr>
          <a:xfrm>
            <a:off x="838200" y="1888761"/>
            <a:ext cx="10515600" cy="954107"/>
          </a:xfrm>
          <a:prstGeom prst="rect">
            <a:avLst/>
          </a:prstGeom>
          <a:noFill/>
        </p:spPr>
        <p:txBody>
          <a:bodyPr wrap="square" rtlCol="0">
            <a:spAutoFit/>
          </a:bodyPr>
          <a:lstStyle/>
          <a:p>
            <a:pPr marL="285750" indent="-285750">
              <a:buFont typeface="Arial" panose="020B0604020202020204" pitchFamily="34" charset="0"/>
              <a:buChar char="•"/>
            </a:pPr>
            <a:r>
              <a:rPr lang="en-US" sz="2800" dirty="0"/>
              <a:t>This one is simple. Eat your vegetables and mix it up. Try new ones, cook them differently, or try them raw. </a:t>
            </a:r>
          </a:p>
        </p:txBody>
      </p:sp>
    </p:spTree>
    <p:extLst>
      <p:ext uri="{BB962C8B-B14F-4D97-AF65-F5344CB8AC3E}">
        <p14:creationId xmlns:p14="http://schemas.microsoft.com/office/powerpoint/2010/main" val="3691120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A close up of a flower&#10;&#10;Description automatically generated">
            <a:extLst>
              <a:ext uri="{FF2B5EF4-FFF2-40B4-BE49-F238E27FC236}">
                <a16:creationId xmlns:a16="http://schemas.microsoft.com/office/drawing/2014/main" id="{039CC8D8-67EB-C042-9980-5CB6582254FD}"/>
              </a:ext>
            </a:extLst>
          </p:cNvPr>
          <p:cNvPicPr>
            <a:picLocks noGrp="1" noChangeAspect="1"/>
          </p:cNvPicPr>
          <p:nvPr>
            <p:ph idx="1"/>
          </p:nvPr>
        </p:nvPicPr>
        <p:blipFill rotWithShape="1">
          <a:blip r:embed="rId2">
            <a:alphaModFix amt="35000"/>
          </a:blip>
          <a:stretch/>
        </p:blipFill>
        <p:spPr>
          <a:xfrm>
            <a:off x="0" y="0"/>
            <a:ext cx="12192000" cy="6858000"/>
          </a:xfrm>
          <a:prstGeom prst="rect">
            <a:avLst/>
          </a:prstGeom>
        </p:spPr>
      </p:pic>
      <p:sp>
        <p:nvSpPr>
          <p:cNvPr id="9" name="Title 8">
            <a:extLst>
              <a:ext uri="{FF2B5EF4-FFF2-40B4-BE49-F238E27FC236}">
                <a16:creationId xmlns:a16="http://schemas.microsoft.com/office/drawing/2014/main" id="{E8E63516-2B4E-6645-BD70-AA1B1EA50187}"/>
              </a:ext>
            </a:extLst>
          </p:cNvPr>
          <p:cNvSpPr>
            <a:spLocks noGrp="1"/>
          </p:cNvSpPr>
          <p:nvPr>
            <p:ph type="title"/>
          </p:nvPr>
        </p:nvSpPr>
        <p:spPr/>
        <p:txBody>
          <a:bodyPr/>
          <a:lstStyle/>
          <a:p>
            <a:r>
              <a:rPr lang="en-US" dirty="0"/>
              <a:t>Be Seasonal:</a:t>
            </a:r>
          </a:p>
        </p:txBody>
      </p:sp>
      <p:sp>
        <p:nvSpPr>
          <p:cNvPr id="10" name="TextBox 9">
            <a:extLst>
              <a:ext uri="{FF2B5EF4-FFF2-40B4-BE49-F238E27FC236}">
                <a16:creationId xmlns:a16="http://schemas.microsoft.com/office/drawing/2014/main" id="{5C2E7978-DF65-8A46-87DC-D53590A4025C}"/>
              </a:ext>
            </a:extLst>
          </p:cNvPr>
          <p:cNvSpPr txBox="1"/>
          <p:nvPr/>
        </p:nvSpPr>
        <p:spPr>
          <a:xfrm>
            <a:off x="838200" y="1888761"/>
            <a:ext cx="10515600" cy="1384995"/>
          </a:xfrm>
          <a:prstGeom prst="rect">
            <a:avLst/>
          </a:prstGeom>
          <a:noFill/>
        </p:spPr>
        <p:txBody>
          <a:bodyPr wrap="square" rtlCol="0">
            <a:spAutoFit/>
          </a:bodyPr>
          <a:lstStyle/>
          <a:p>
            <a:pPr marL="285750" indent="-285750">
              <a:buFont typeface="Arial" panose="020B0604020202020204" pitchFamily="34" charset="0"/>
              <a:buChar char="•"/>
            </a:pPr>
            <a:r>
              <a:rPr lang="en-US" sz="2800" dirty="0"/>
              <a:t>Eating seasonally grown fruits and vegetables is key as it almost guarantees the product will taste delicious and have the most vitamins and nutrients which means it will be the most beneficial. </a:t>
            </a:r>
          </a:p>
        </p:txBody>
      </p:sp>
    </p:spTree>
    <p:extLst>
      <p:ext uri="{BB962C8B-B14F-4D97-AF65-F5344CB8AC3E}">
        <p14:creationId xmlns:p14="http://schemas.microsoft.com/office/powerpoint/2010/main" val="1195529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A close up of a flower&#10;&#10;Description automatically generated">
            <a:extLst>
              <a:ext uri="{FF2B5EF4-FFF2-40B4-BE49-F238E27FC236}">
                <a16:creationId xmlns:a16="http://schemas.microsoft.com/office/drawing/2014/main" id="{039CC8D8-67EB-C042-9980-5CB6582254FD}"/>
              </a:ext>
            </a:extLst>
          </p:cNvPr>
          <p:cNvPicPr>
            <a:picLocks noGrp="1" noChangeAspect="1"/>
          </p:cNvPicPr>
          <p:nvPr>
            <p:ph idx="1"/>
          </p:nvPr>
        </p:nvPicPr>
        <p:blipFill rotWithShape="1">
          <a:blip r:embed="rId2">
            <a:alphaModFix amt="35000"/>
          </a:blip>
          <a:stretch/>
        </p:blipFill>
        <p:spPr>
          <a:xfrm>
            <a:off x="0" y="0"/>
            <a:ext cx="12192000" cy="6858000"/>
          </a:xfrm>
          <a:prstGeom prst="rect">
            <a:avLst/>
          </a:prstGeom>
        </p:spPr>
      </p:pic>
      <p:sp>
        <p:nvSpPr>
          <p:cNvPr id="9" name="Title 8">
            <a:extLst>
              <a:ext uri="{FF2B5EF4-FFF2-40B4-BE49-F238E27FC236}">
                <a16:creationId xmlns:a16="http://schemas.microsoft.com/office/drawing/2014/main" id="{E8E63516-2B4E-6645-BD70-AA1B1EA50187}"/>
              </a:ext>
            </a:extLst>
          </p:cNvPr>
          <p:cNvSpPr>
            <a:spLocks noGrp="1"/>
          </p:cNvSpPr>
          <p:nvPr>
            <p:ph type="title"/>
          </p:nvPr>
        </p:nvSpPr>
        <p:spPr/>
        <p:txBody>
          <a:bodyPr/>
          <a:lstStyle/>
          <a:p>
            <a:r>
              <a:rPr lang="en-US" dirty="0"/>
              <a:t>The Close One:</a:t>
            </a:r>
          </a:p>
        </p:txBody>
      </p:sp>
      <p:sp>
        <p:nvSpPr>
          <p:cNvPr id="10" name="TextBox 9">
            <a:extLst>
              <a:ext uri="{FF2B5EF4-FFF2-40B4-BE49-F238E27FC236}">
                <a16:creationId xmlns:a16="http://schemas.microsoft.com/office/drawing/2014/main" id="{5C2E7978-DF65-8A46-87DC-D53590A4025C}"/>
              </a:ext>
            </a:extLst>
          </p:cNvPr>
          <p:cNvSpPr txBox="1"/>
          <p:nvPr/>
        </p:nvSpPr>
        <p:spPr>
          <a:xfrm>
            <a:off x="838200" y="1888761"/>
            <a:ext cx="10515600" cy="1815882"/>
          </a:xfrm>
          <a:prstGeom prst="rect">
            <a:avLst/>
          </a:prstGeom>
          <a:noFill/>
        </p:spPr>
        <p:txBody>
          <a:bodyPr wrap="square" rtlCol="0">
            <a:spAutoFit/>
          </a:bodyPr>
          <a:lstStyle/>
          <a:p>
            <a:pPr marL="285750" indent="-285750">
              <a:buFont typeface="Arial" panose="020B0604020202020204" pitchFamily="34" charset="0"/>
              <a:buChar char="•"/>
            </a:pPr>
            <a:r>
              <a:rPr lang="en-US" sz="2800" dirty="0"/>
              <a:t>Choosing foods that are grown, picked, or live close to you also helps ensure that they will be super fresh. This does not mean to not try foods that are not from your area. Just for your daily foods, you should stick to your area to ensure freshness. </a:t>
            </a:r>
          </a:p>
        </p:txBody>
      </p:sp>
    </p:spTree>
    <p:extLst>
      <p:ext uri="{BB962C8B-B14F-4D97-AF65-F5344CB8AC3E}">
        <p14:creationId xmlns:p14="http://schemas.microsoft.com/office/powerpoint/2010/main" val="3810501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A close up of a flower&#10;&#10;Description automatically generated">
            <a:extLst>
              <a:ext uri="{FF2B5EF4-FFF2-40B4-BE49-F238E27FC236}">
                <a16:creationId xmlns:a16="http://schemas.microsoft.com/office/drawing/2014/main" id="{039CC8D8-67EB-C042-9980-5CB6582254FD}"/>
              </a:ext>
            </a:extLst>
          </p:cNvPr>
          <p:cNvPicPr>
            <a:picLocks noGrp="1" noChangeAspect="1"/>
          </p:cNvPicPr>
          <p:nvPr>
            <p:ph idx="1"/>
          </p:nvPr>
        </p:nvPicPr>
        <p:blipFill rotWithShape="1">
          <a:blip r:embed="rId2">
            <a:alphaModFix amt="35000"/>
          </a:blip>
          <a:stretch/>
        </p:blipFill>
        <p:spPr>
          <a:xfrm>
            <a:off x="0" y="0"/>
            <a:ext cx="12192000" cy="6858000"/>
          </a:xfrm>
          <a:prstGeom prst="rect">
            <a:avLst/>
          </a:prstGeom>
        </p:spPr>
      </p:pic>
      <p:sp>
        <p:nvSpPr>
          <p:cNvPr id="9" name="Title 8">
            <a:extLst>
              <a:ext uri="{FF2B5EF4-FFF2-40B4-BE49-F238E27FC236}">
                <a16:creationId xmlns:a16="http://schemas.microsoft.com/office/drawing/2014/main" id="{E8E63516-2B4E-6645-BD70-AA1B1EA50187}"/>
              </a:ext>
            </a:extLst>
          </p:cNvPr>
          <p:cNvSpPr>
            <a:spLocks noGrp="1"/>
          </p:cNvSpPr>
          <p:nvPr>
            <p:ph type="title"/>
          </p:nvPr>
        </p:nvSpPr>
        <p:spPr/>
        <p:txBody>
          <a:bodyPr/>
          <a:lstStyle/>
          <a:p>
            <a:r>
              <a:rPr lang="en-US" dirty="0"/>
              <a:t>Keep Variety:</a:t>
            </a:r>
          </a:p>
        </p:txBody>
      </p:sp>
      <p:sp>
        <p:nvSpPr>
          <p:cNvPr id="10" name="TextBox 9">
            <a:extLst>
              <a:ext uri="{FF2B5EF4-FFF2-40B4-BE49-F238E27FC236}">
                <a16:creationId xmlns:a16="http://schemas.microsoft.com/office/drawing/2014/main" id="{5C2E7978-DF65-8A46-87DC-D53590A4025C}"/>
              </a:ext>
            </a:extLst>
          </p:cNvPr>
          <p:cNvSpPr txBox="1"/>
          <p:nvPr/>
        </p:nvSpPr>
        <p:spPr>
          <a:xfrm>
            <a:off x="838200" y="1888761"/>
            <a:ext cx="10515600" cy="1815882"/>
          </a:xfrm>
          <a:prstGeom prst="rect">
            <a:avLst/>
          </a:prstGeom>
          <a:noFill/>
        </p:spPr>
        <p:txBody>
          <a:bodyPr wrap="square" rtlCol="0">
            <a:spAutoFit/>
          </a:bodyPr>
          <a:lstStyle/>
          <a:p>
            <a:pPr marL="285750" indent="-285750">
              <a:buFont typeface="Arial" panose="020B0604020202020204" pitchFamily="34" charset="0"/>
              <a:buChar char="•"/>
            </a:pPr>
            <a:r>
              <a:rPr lang="en-US" sz="2800" dirty="0"/>
              <a:t>As previously stated, try as many different foods as you can! Try different fruits and vegetables and proteins and carbs. They provide a fun twist to your diet and may end up being a new favorite food!</a:t>
            </a:r>
          </a:p>
          <a:p>
            <a:pPr marL="742950" lvl="1" indent="-285750">
              <a:buFont typeface="Arial" panose="020B0604020202020204" pitchFamily="34" charset="0"/>
              <a:buChar char="•"/>
            </a:pPr>
            <a:r>
              <a:rPr lang="en-US" sz="2800" dirty="0"/>
              <a:t>For example: tahini, </a:t>
            </a:r>
            <a:r>
              <a:rPr lang="en-US" sz="2800" dirty="0" err="1"/>
              <a:t>farro</a:t>
            </a:r>
            <a:r>
              <a:rPr lang="en-US" sz="2800" dirty="0"/>
              <a:t>, starfruit, dragon fruit, spaghetti squash</a:t>
            </a:r>
          </a:p>
        </p:txBody>
      </p:sp>
    </p:spTree>
    <p:extLst>
      <p:ext uri="{BB962C8B-B14F-4D97-AF65-F5344CB8AC3E}">
        <p14:creationId xmlns:p14="http://schemas.microsoft.com/office/powerpoint/2010/main" val="2021980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A close up of a flower&#10;&#10;Description automatically generated">
            <a:extLst>
              <a:ext uri="{FF2B5EF4-FFF2-40B4-BE49-F238E27FC236}">
                <a16:creationId xmlns:a16="http://schemas.microsoft.com/office/drawing/2014/main" id="{039CC8D8-67EB-C042-9980-5CB6582254FD}"/>
              </a:ext>
            </a:extLst>
          </p:cNvPr>
          <p:cNvPicPr>
            <a:picLocks noGrp="1" noChangeAspect="1"/>
          </p:cNvPicPr>
          <p:nvPr>
            <p:ph idx="1"/>
          </p:nvPr>
        </p:nvPicPr>
        <p:blipFill rotWithShape="1">
          <a:blip r:embed="rId2">
            <a:alphaModFix amt="35000"/>
          </a:blip>
          <a:stretch/>
        </p:blipFill>
        <p:spPr>
          <a:xfrm>
            <a:off x="0" y="0"/>
            <a:ext cx="12192000" cy="6858000"/>
          </a:xfrm>
          <a:prstGeom prst="rect">
            <a:avLst/>
          </a:prstGeom>
        </p:spPr>
      </p:pic>
      <p:sp>
        <p:nvSpPr>
          <p:cNvPr id="9" name="Title 8">
            <a:extLst>
              <a:ext uri="{FF2B5EF4-FFF2-40B4-BE49-F238E27FC236}">
                <a16:creationId xmlns:a16="http://schemas.microsoft.com/office/drawing/2014/main" id="{E8E63516-2B4E-6645-BD70-AA1B1EA50187}"/>
              </a:ext>
            </a:extLst>
          </p:cNvPr>
          <p:cNvSpPr>
            <a:spLocks noGrp="1"/>
          </p:cNvSpPr>
          <p:nvPr>
            <p:ph type="title"/>
          </p:nvPr>
        </p:nvSpPr>
        <p:spPr/>
        <p:txBody>
          <a:bodyPr/>
          <a:lstStyle/>
          <a:p>
            <a:r>
              <a:rPr lang="en-US" dirty="0"/>
              <a:t>In Moderation:</a:t>
            </a:r>
          </a:p>
        </p:txBody>
      </p:sp>
      <p:sp>
        <p:nvSpPr>
          <p:cNvPr id="10" name="TextBox 9">
            <a:extLst>
              <a:ext uri="{FF2B5EF4-FFF2-40B4-BE49-F238E27FC236}">
                <a16:creationId xmlns:a16="http://schemas.microsoft.com/office/drawing/2014/main" id="{5C2E7978-DF65-8A46-87DC-D53590A4025C}"/>
              </a:ext>
            </a:extLst>
          </p:cNvPr>
          <p:cNvSpPr txBox="1"/>
          <p:nvPr/>
        </p:nvSpPr>
        <p:spPr>
          <a:xfrm>
            <a:off x="838200" y="1888761"/>
            <a:ext cx="10515600" cy="2246769"/>
          </a:xfrm>
          <a:prstGeom prst="rect">
            <a:avLst/>
          </a:prstGeom>
          <a:noFill/>
        </p:spPr>
        <p:txBody>
          <a:bodyPr wrap="square" rtlCol="0">
            <a:spAutoFit/>
          </a:bodyPr>
          <a:lstStyle/>
          <a:p>
            <a:pPr marL="285750" indent="-285750">
              <a:buFont typeface="Arial" panose="020B0604020202020204" pitchFamily="34" charset="0"/>
              <a:buChar char="•"/>
            </a:pPr>
            <a:r>
              <a:rPr lang="en-US" sz="2800" dirty="0"/>
              <a:t>Do not gorge in one sitting. Small but frequent meals are better since they keep your metabolism moving. It can help you lose weight better and keep weight off. Moderation means having one or two scoops of ice cream instead of three of four. Or skipping on the ice cream because you had some yesterday.</a:t>
            </a:r>
          </a:p>
        </p:txBody>
      </p:sp>
    </p:spTree>
    <p:extLst>
      <p:ext uri="{BB962C8B-B14F-4D97-AF65-F5344CB8AC3E}">
        <p14:creationId xmlns:p14="http://schemas.microsoft.com/office/powerpoint/2010/main" val="2744923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A close up of a flower&#10;&#10;Description automatically generated">
            <a:extLst>
              <a:ext uri="{FF2B5EF4-FFF2-40B4-BE49-F238E27FC236}">
                <a16:creationId xmlns:a16="http://schemas.microsoft.com/office/drawing/2014/main" id="{039CC8D8-67EB-C042-9980-5CB6582254FD}"/>
              </a:ext>
            </a:extLst>
          </p:cNvPr>
          <p:cNvPicPr>
            <a:picLocks noGrp="1" noChangeAspect="1"/>
          </p:cNvPicPr>
          <p:nvPr>
            <p:ph idx="1"/>
          </p:nvPr>
        </p:nvPicPr>
        <p:blipFill rotWithShape="1">
          <a:blip r:embed="rId2">
            <a:alphaModFix amt="35000"/>
          </a:blip>
          <a:stretch/>
        </p:blipFill>
        <p:spPr>
          <a:xfrm>
            <a:off x="0" y="0"/>
            <a:ext cx="12192000" cy="6858000"/>
          </a:xfrm>
          <a:prstGeom prst="rect">
            <a:avLst/>
          </a:prstGeom>
        </p:spPr>
      </p:pic>
      <p:sp>
        <p:nvSpPr>
          <p:cNvPr id="9" name="Title 8">
            <a:extLst>
              <a:ext uri="{FF2B5EF4-FFF2-40B4-BE49-F238E27FC236}">
                <a16:creationId xmlns:a16="http://schemas.microsoft.com/office/drawing/2014/main" id="{E8E63516-2B4E-6645-BD70-AA1B1EA50187}"/>
              </a:ext>
            </a:extLst>
          </p:cNvPr>
          <p:cNvSpPr>
            <a:spLocks noGrp="1"/>
          </p:cNvSpPr>
          <p:nvPr>
            <p:ph type="title"/>
          </p:nvPr>
        </p:nvSpPr>
        <p:spPr/>
        <p:txBody>
          <a:bodyPr/>
          <a:lstStyle/>
          <a:p>
            <a:r>
              <a:rPr lang="en-US" dirty="0"/>
              <a:t>Being Nutrient Dense:</a:t>
            </a:r>
          </a:p>
        </p:txBody>
      </p:sp>
      <p:sp>
        <p:nvSpPr>
          <p:cNvPr id="10" name="TextBox 9">
            <a:extLst>
              <a:ext uri="{FF2B5EF4-FFF2-40B4-BE49-F238E27FC236}">
                <a16:creationId xmlns:a16="http://schemas.microsoft.com/office/drawing/2014/main" id="{5C2E7978-DF65-8A46-87DC-D53590A4025C}"/>
              </a:ext>
            </a:extLst>
          </p:cNvPr>
          <p:cNvSpPr txBox="1"/>
          <p:nvPr/>
        </p:nvSpPr>
        <p:spPr>
          <a:xfrm>
            <a:off x="838200" y="1888761"/>
            <a:ext cx="10515600" cy="1384995"/>
          </a:xfrm>
          <a:prstGeom prst="rect">
            <a:avLst/>
          </a:prstGeom>
          <a:noFill/>
        </p:spPr>
        <p:txBody>
          <a:bodyPr wrap="square" rtlCol="0">
            <a:spAutoFit/>
          </a:bodyPr>
          <a:lstStyle/>
          <a:p>
            <a:pPr marL="285750" indent="-285750">
              <a:buFont typeface="Arial" panose="020B0604020202020204" pitchFamily="34" charset="0"/>
              <a:buChar char="•"/>
            </a:pPr>
            <a:r>
              <a:rPr lang="en-US" sz="2800" dirty="0"/>
              <a:t>Choose foods that are nutrient dense and have the most benefit. This guideline is similar to the first, whole food, as in the food that offers the most natural vitamins and nutrients.</a:t>
            </a:r>
          </a:p>
        </p:txBody>
      </p:sp>
    </p:spTree>
    <p:extLst>
      <p:ext uri="{BB962C8B-B14F-4D97-AF65-F5344CB8AC3E}">
        <p14:creationId xmlns:p14="http://schemas.microsoft.com/office/powerpoint/2010/main" val="33858341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497</Words>
  <Application>Microsoft Macintosh PowerPoint</Application>
  <PresentationFormat>Widescreen</PresentationFormat>
  <Paragraphs>26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9 Optimal Eating Guidelines</vt:lpstr>
      <vt:lpstr>The Whole Food:</vt:lpstr>
      <vt:lpstr>The Natural State:</vt:lpstr>
      <vt:lpstr>More Plants:</vt:lpstr>
      <vt:lpstr>Be Seasonal:</vt:lpstr>
      <vt:lpstr>The Close One:</vt:lpstr>
      <vt:lpstr>Keep Variety:</vt:lpstr>
      <vt:lpstr>In Moderation:</vt:lpstr>
      <vt:lpstr>Being Nutrient Dense:</vt:lpstr>
      <vt:lpstr>The Portions: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 Optimal Eating Guidelines</dc:title>
  <dc:creator>Taylor Nelson</dc:creator>
  <cp:lastModifiedBy>Taylor Nelson</cp:lastModifiedBy>
  <cp:revision>1</cp:revision>
  <dcterms:created xsi:type="dcterms:W3CDTF">2019-02-21T21:46:21Z</dcterms:created>
  <dcterms:modified xsi:type="dcterms:W3CDTF">2019-02-21T21:48:29Z</dcterms:modified>
</cp:coreProperties>
</file>