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13"/>
  </p:notesMasterIdLst>
  <p:handoutMasterIdLst>
    <p:handoutMasterId r:id="rId14"/>
  </p:handoutMasterIdLst>
  <p:sldIdLst>
    <p:sldId id="279" r:id="rId5"/>
    <p:sldId id="287" r:id="rId6"/>
    <p:sldId id="288" r:id="rId7"/>
    <p:sldId id="290" r:id="rId8"/>
    <p:sldId id="282" r:id="rId9"/>
    <p:sldId id="293" r:id="rId10"/>
    <p:sldId id="294" r:id="rId11"/>
    <p:sldId id="295" r:id="rId12"/>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7"/>
    <p:restoredTop sz="94660"/>
  </p:normalViewPr>
  <p:slideViewPr>
    <p:cSldViewPr>
      <p:cViewPr varScale="1">
        <p:scale>
          <a:sx n="96" d="100"/>
          <a:sy n="96" d="100"/>
        </p:scale>
        <p:origin x="616" y="16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3/27/16</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3/27/16</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smtClean="0"/>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Drag picture to placeholder or click icon to add</a:t>
            </a:r>
            <a:endParaRPr/>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B9B9059-F1D6-41D0-95CF-D21CAA096B3A}" type="datetimeFigureOut">
              <a:rPr lang="en-US"/>
              <a:t>3/27/16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B9B9059-F1D6-41D0-95CF-D21CAA096B3A}" type="datetimeFigureOut">
              <a:rPr lang="en-US"/>
              <a:t>3/27/16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B9B9059-F1D6-41D0-95CF-D21CAA096B3A}" type="datetimeFigureOut">
              <a:rPr lang="en-US"/>
              <a:t>3/27/16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smtClean="0"/>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9B9059-F1D6-41D0-95CF-D21CAA096B3A}" type="datetimeFigureOut">
              <a:rPr lang="en-US"/>
              <a:t>3/27/16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B9B9059-F1D6-41D0-95CF-D21CAA096B3A}" type="datetimeFigureOut">
              <a:rPr lang="en-US"/>
              <a:t>3/27/16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3B9B9059-F1D6-41D0-95CF-D21CAA096B3A}" type="datetimeFigureOut">
              <a:rPr lang="en-US"/>
              <a:t>3/27/16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B9B9059-F1D6-41D0-95CF-D21CAA096B3A}" type="datetimeFigureOut">
              <a:rPr lang="en-US"/>
              <a:t>3/27/16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Drag picture to placeholder or click icon to add</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3/27/16</a:t>
            </a:fld>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HQIg3ZwAs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betterhealth.vic.gov.au/health/healthyliving/anger-how-it-affects-" TargetMode="External"/><Relationship Id="rId4" Type="http://schemas.openxmlformats.org/officeDocument/2006/relationships/hyperlink" Target="http://www.sciencedaily.com/releases/2012/07/120702210048.htm" TargetMode="External"/><Relationship Id="rId5" Type="http://schemas.openxmlformats.org/officeDocument/2006/relationships/hyperlink" Target="http://www.mayoclinic.org/tests-procedures/anger-management/basics/definition/prc-" TargetMode="External"/><Relationship Id="rId1" Type="http://schemas.openxmlformats.org/officeDocument/2006/relationships/slideLayout" Target="../slideLayouts/slideLayout2.xml"/><Relationship Id="rId2" Type="http://schemas.openxmlformats.org/officeDocument/2006/relationships/hyperlink" Target="http://www.apa.org/topics/anger/control.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By: Montana Nelson</a:t>
            </a:r>
            <a:endParaRPr lang="en-US" dirty="0"/>
          </a:p>
        </p:txBody>
      </p:sp>
      <p:sp>
        <p:nvSpPr>
          <p:cNvPr id="3" name="Title 2"/>
          <p:cNvSpPr>
            <a:spLocks noGrp="1"/>
          </p:cNvSpPr>
          <p:nvPr>
            <p:ph type="ctrTitle"/>
          </p:nvPr>
        </p:nvSpPr>
        <p:spPr/>
        <p:txBody>
          <a:bodyPr/>
          <a:lstStyle/>
          <a:p>
            <a:r>
              <a:rPr lang="en-US" dirty="0" smtClean="0"/>
              <a:t>Anger management</a:t>
            </a:r>
            <a:br>
              <a:rPr lang="en-US" dirty="0" smtClean="0"/>
            </a:br>
            <a:r>
              <a:rPr lang="en-US" sz="3200" dirty="0" smtClean="0"/>
              <a:t/>
            </a:r>
            <a:br>
              <a:rPr lang="en-US" sz="3200" dirty="0" smtClean="0"/>
            </a:br>
            <a:r>
              <a:rPr lang="en-US" sz="3200" dirty="0" smtClean="0"/>
              <a:t>Anger = Danger</a:t>
            </a:r>
            <a:endParaRPr lang="en-US" dirty="0"/>
          </a:p>
        </p:txBody>
      </p:sp>
    </p:spTree>
    <p:extLst>
      <p:ext uri="{BB962C8B-B14F-4D97-AF65-F5344CB8AC3E}">
        <p14:creationId xmlns:p14="http://schemas.microsoft.com/office/powerpoint/2010/main" val="1082871649"/>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What IS ANGER MANAGEMENT?</a:t>
            </a:r>
            <a:endParaRPr lang="en-US" dirty="0"/>
          </a:p>
        </p:txBody>
      </p:sp>
      <p:sp>
        <p:nvSpPr>
          <p:cNvPr id="14" name="Content Placeholder 13"/>
          <p:cNvSpPr>
            <a:spLocks noGrp="1"/>
          </p:cNvSpPr>
          <p:nvPr>
            <p:ph idx="1"/>
          </p:nvPr>
        </p:nvSpPr>
        <p:spPr/>
        <p:txBody>
          <a:bodyPr/>
          <a:lstStyle/>
          <a:p>
            <a:r>
              <a:rPr lang="en-US" dirty="0" smtClean="0"/>
              <a:t>Process of learning to recognize signs that you are becoming angry</a:t>
            </a:r>
          </a:p>
          <a:p>
            <a:endParaRPr lang="en-US" dirty="0" smtClean="0"/>
          </a:p>
          <a:p>
            <a:r>
              <a:rPr lang="en-US" dirty="0" smtClean="0"/>
              <a:t>Taking actions to calm down</a:t>
            </a:r>
          </a:p>
          <a:p>
            <a:endParaRPr lang="en-US" dirty="0"/>
          </a:p>
          <a:p>
            <a:r>
              <a:rPr lang="en-US" dirty="0" smtClean="0"/>
              <a:t>Deal with the situation in a positive way</a:t>
            </a:r>
          </a:p>
          <a:p>
            <a:endParaRPr lang="en-US" dirty="0"/>
          </a:p>
          <a:p>
            <a:r>
              <a:rPr lang="en-US" dirty="0" smtClean="0"/>
              <a:t>It affects all ages</a:t>
            </a:r>
            <a:endParaRPr lang="en-US" dirty="0" smtClean="0"/>
          </a:p>
          <a:p>
            <a:endParaRPr lang="en-US" dirty="0"/>
          </a:p>
          <a:p>
            <a:endParaRPr lang="en-US" dirty="0"/>
          </a:p>
        </p:txBody>
      </p:sp>
      <p:pic>
        <p:nvPicPr>
          <p:cNvPr id="2" name="Picture 1"/>
          <p:cNvPicPr>
            <a:picLocks noChangeAspect="1"/>
          </p:cNvPicPr>
          <p:nvPr/>
        </p:nvPicPr>
        <p:blipFill>
          <a:blip r:embed="rId2"/>
          <a:stretch>
            <a:fillRect/>
          </a:stretch>
        </p:blipFill>
        <p:spPr>
          <a:xfrm>
            <a:off x="8151812" y="2362200"/>
            <a:ext cx="3354771" cy="4189624"/>
          </a:xfrm>
          <a:prstGeom prst="rect">
            <a:avLst/>
          </a:prstGeom>
        </p:spPr>
      </p:pic>
    </p:spTree>
    <p:extLst>
      <p:ext uri="{BB962C8B-B14F-4D97-AF65-F5344CB8AC3E}">
        <p14:creationId xmlns:p14="http://schemas.microsoft.com/office/powerpoint/2010/main" val="17952197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ontent Placeholder 4"/>
          <p:cNvSpPr>
            <a:spLocks noGrp="1"/>
          </p:cNvSpPr>
          <p:nvPr>
            <p:ph sz="half"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p:txBody>
      </p:sp>
      <p:graphicFrame>
        <p:nvGraphicFramePr>
          <p:cNvPr id="3" name="Table 2"/>
          <p:cNvGraphicFramePr>
            <a:graphicFrameLocks noGrp="1"/>
          </p:cNvGraphicFramePr>
          <p:nvPr>
            <p:extLst>
              <p:ext uri="{D42A27DB-BD31-4B8C-83A1-F6EECF244321}">
                <p14:modId xmlns:p14="http://schemas.microsoft.com/office/powerpoint/2010/main" val="564118651"/>
              </p:ext>
            </p:extLst>
          </p:nvPr>
        </p:nvGraphicFramePr>
        <p:xfrm>
          <a:off x="1979612" y="914400"/>
          <a:ext cx="8153518" cy="4470400"/>
        </p:xfrm>
        <a:graphic>
          <a:graphicData uri="http://schemas.openxmlformats.org/drawingml/2006/table">
            <a:tbl>
              <a:tblPr firstRow="1" bandCol="1">
                <a:tableStyleId>{D03447BB-5D67-496B-8E87-E561075AD55C}</a:tableStyleId>
              </a:tblPr>
              <a:tblGrid>
                <a:gridCol w="8153518"/>
              </a:tblGrid>
              <a:tr h="1117600">
                <a:tc>
                  <a:txBody>
                    <a:bodyPr/>
                    <a:lstStyle/>
                    <a:p>
                      <a:pPr algn="ctr"/>
                      <a:r>
                        <a:rPr lang="en-US" dirty="0" smtClean="0"/>
                        <a:t>Statistics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17600">
                <a:tc>
                  <a:txBody>
                    <a:bodyPr/>
                    <a:lstStyle/>
                    <a:p>
                      <a:r>
                        <a:rPr lang="en-US" dirty="0" smtClean="0"/>
                        <a:t>1</a:t>
                      </a:r>
                      <a:r>
                        <a:rPr lang="en-US" baseline="0" dirty="0" smtClean="0"/>
                        <a:t> out of 5 Americans faces Anger Management problems</a:t>
                      </a:r>
                      <a:endParaRPr lang="en-US"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1117600">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lumMod val="75000"/>
                      </a:schemeClr>
                    </a:solidFill>
                  </a:tcPr>
                </a:tc>
              </a:tr>
              <a:tr h="1117600">
                <a:tc>
                  <a:txBody>
                    <a:bodyPr/>
                    <a:lstStyle/>
                    <a:p>
                      <a:r>
                        <a:rPr lang="en-US" dirty="0" smtClean="0"/>
                        <a:t>2/3 of American</a:t>
                      </a:r>
                      <a:r>
                        <a:rPr lang="en-US" baseline="0" dirty="0" smtClean="0"/>
                        <a:t> adolescents have experienced an anger attack that involved threatening violence</a:t>
                      </a:r>
                      <a:endParaRPr lang="en-US" dirty="0"/>
                    </a:p>
                  </a:txBody>
                  <a:tcPr>
                    <a:lnT w="12700" cap="flat" cmpd="sng" algn="ctr">
                      <a:no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69308409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can anger affect you</a:t>
            </a:r>
            <a:endParaRPr lang="en-US" dirty="0"/>
          </a:p>
        </p:txBody>
      </p:sp>
      <p:sp>
        <p:nvSpPr>
          <p:cNvPr id="3" name="Content Placeholder 2"/>
          <p:cNvSpPr>
            <a:spLocks noGrp="1"/>
          </p:cNvSpPr>
          <p:nvPr>
            <p:ph idx="1"/>
          </p:nvPr>
        </p:nvSpPr>
        <p:spPr/>
        <p:txBody>
          <a:bodyPr/>
          <a:lstStyle/>
          <a:p>
            <a:r>
              <a:rPr lang="en-US" dirty="0" smtClean="0"/>
              <a:t>Anger can cause: headaches, insomnia, high blood pressure, and depression</a:t>
            </a:r>
          </a:p>
          <a:p>
            <a:endParaRPr lang="en-US" dirty="0"/>
          </a:p>
          <a:p>
            <a:r>
              <a:rPr lang="en-US" dirty="0" smtClean="0"/>
              <a:t>Anger Attacks: uncontrollable feelings of rage expressed inward or outward</a:t>
            </a:r>
          </a:p>
          <a:p>
            <a:endParaRPr lang="en-US" dirty="0" smtClean="0">
              <a:hlinkClick r:id="rId2"/>
            </a:endParaRPr>
          </a:p>
          <a:p>
            <a:r>
              <a:rPr lang="en-US" dirty="0"/>
              <a:t>Get to know your anger: </a:t>
            </a:r>
            <a:r>
              <a:rPr lang="en-US" dirty="0">
                <a:hlinkClick r:id="rId2"/>
              </a:rPr>
              <a:t>https://youtu.be/-</a:t>
            </a:r>
            <a:r>
              <a:rPr lang="en-US" dirty="0" smtClean="0">
                <a:hlinkClick r:id="rId2"/>
              </a:rPr>
              <a:t>HQIg3ZwAs0</a:t>
            </a:r>
            <a:r>
              <a:rPr lang="en-US" dirty="0" smtClean="0"/>
              <a:t> </a:t>
            </a:r>
            <a:endParaRPr lang="en-US" dirty="0"/>
          </a:p>
        </p:txBody>
      </p:sp>
    </p:spTree>
    <p:extLst>
      <p:ext uri="{BB962C8B-B14F-4D97-AF65-F5344CB8AC3E}">
        <p14:creationId xmlns:p14="http://schemas.microsoft.com/office/powerpoint/2010/main" val="1748674097"/>
      </p:ext>
    </p:extLst>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0919" y="482601"/>
            <a:ext cx="5180251" cy="1727200"/>
          </a:xfrm>
        </p:spPr>
        <p:txBody>
          <a:bodyPr/>
          <a:lstStyle/>
          <a:p>
            <a:pPr algn="ctr"/>
            <a:r>
              <a:rPr lang="en-US" dirty="0" smtClean="0"/>
              <a:t>Warning Signs</a:t>
            </a:r>
            <a:endParaRPr lang="en-US" dirty="0"/>
          </a:p>
        </p:txBody>
      </p:sp>
      <p:sp>
        <p:nvSpPr>
          <p:cNvPr id="4" name="Text Placeholder 3"/>
          <p:cNvSpPr>
            <a:spLocks noGrp="1"/>
          </p:cNvSpPr>
          <p:nvPr>
            <p:ph type="body" sz="half" idx="2"/>
          </p:nvPr>
        </p:nvSpPr>
        <p:spPr>
          <a:xfrm>
            <a:off x="6399133" y="2514601"/>
            <a:ext cx="5180251" cy="3830706"/>
          </a:xfrm>
        </p:spPr>
        <p:txBody>
          <a:bodyPr/>
          <a:lstStyle/>
          <a:p>
            <a:pPr marL="342900" indent="-342900">
              <a:buFont typeface="Arial" charset="0"/>
              <a:buChar char="•"/>
            </a:pPr>
            <a:r>
              <a:rPr lang="en-US" sz="2800" dirty="0" smtClean="0"/>
              <a:t>Physical: headache, clenching, increased heart rate, shaking</a:t>
            </a:r>
          </a:p>
          <a:p>
            <a:pPr marL="342900" indent="-342900">
              <a:buFont typeface="Arial" charset="0"/>
              <a:buChar char="•"/>
            </a:pPr>
            <a:r>
              <a:rPr lang="en-US" sz="2800" dirty="0" smtClean="0"/>
              <a:t>Emotional:  irritated, resentful, anxious</a:t>
            </a:r>
          </a:p>
          <a:p>
            <a:pPr marL="342900" indent="-342900">
              <a:buFont typeface="Arial" charset="0"/>
              <a:buChar char="•"/>
            </a:pPr>
            <a:r>
              <a:rPr lang="en-US" sz="2800" dirty="0" smtClean="0"/>
              <a:t>Other: sarcasm, losing sense of humor, raising your voice</a:t>
            </a:r>
            <a:endParaRPr lang="en-US" sz="2800" dirty="0"/>
          </a:p>
          <a:p>
            <a:pPr marL="342900" indent="-342900">
              <a:buFont typeface="Arial" charset="0"/>
              <a:buChar char="•"/>
            </a:pP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6688" r="6688"/>
          <a:stretch>
            <a:fillRect/>
          </a:stretch>
        </p:blipFill>
        <p:spPr/>
      </p:pic>
    </p:spTree>
    <p:extLst>
      <p:ext uri="{BB962C8B-B14F-4D97-AF65-F5344CB8AC3E}">
        <p14:creationId xmlns:p14="http://schemas.microsoft.com/office/powerpoint/2010/main" val="363266130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9133" y="762000"/>
            <a:ext cx="5180251" cy="965200"/>
          </a:xfrm>
        </p:spPr>
        <p:txBody>
          <a:bodyPr/>
          <a:lstStyle/>
          <a:p>
            <a:r>
              <a:rPr lang="en-US" smtClean="0"/>
              <a:t>Anger Management Tips</a:t>
            </a:r>
            <a:endParaRPr lang="en-US"/>
          </a:p>
        </p:txBody>
      </p:sp>
      <p:pic>
        <p:nvPicPr>
          <p:cNvPr id="5" name="Picture Placeholder 4"/>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785" t="1" r="785" b="264"/>
          <a:stretch/>
        </p:blipFill>
        <p:spPr>
          <a:xfrm>
            <a:off x="227012" y="457200"/>
            <a:ext cx="5638799" cy="5791200"/>
          </a:xfrm>
        </p:spPr>
      </p:pic>
      <p:sp>
        <p:nvSpPr>
          <p:cNvPr id="4" name="Text Placeholder 3"/>
          <p:cNvSpPr>
            <a:spLocks noGrp="1"/>
          </p:cNvSpPr>
          <p:nvPr>
            <p:ph type="body" sz="half" idx="2"/>
          </p:nvPr>
        </p:nvSpPr>
        <p:spPr>
          <a:xfrm>
            <a:off x="6399133" y="1905000"/>
            <a:ext cx="5180251" cy="3556000"/>
          </a:xfrm>
        </p:spPr>
        <p:txBody>
          <a:bodyPr/>
          <a:lstStyle/>
          <a:p>
            <a:r>
              <a:rPr lang="en-US" sz="2800" dirty="0" smtClean="0"/>
              <a:t>-Deep </a:t>
            </a:r>
            <a:r>
              <a:rPr lang="en-US" sz="2800" dirty="0"/>
              <a:t>breathing</a:t>
            </a:r>
          </a:p>
          <a:p>
            <a:r>
              <a:rPr lang="en-US" sz="2800" dirty="0" smtClean="0"/>
              <a:t>-Problem </a:t>
            </a:r>
            <a:r>
              <a:rPr lang="en-US" sz="2800" dirty="0"/>
              <a:t>solving</a:t>
            </a:r>
          </a:p>
          <a:p>
            <a:r>
              <a:rPr lang="en-US" sz="2800" dirty="0" smtClean="0"/>
              <a:t>-Environment </a:t>
            </a:r>
            <a:r>
              <a:rPr lang="en-US" sz="2800" dirty="0"/>
              <a:t>change</a:t>
            </a:r>
          </a:p>
          <a:p>
            <a:r>
              <a:rPr lang="en-US" sz="2800" dirty="0" smtClean="0"/>
              <a:t>-Use </a:t>
            </a:r>
            <a:r>
              <a:rPr lang="en-US" sz="2800" dirty="0"/>
              <a:t>humor</a:t>
            </a:r>
          </a:p>
          <a:p>
            <a:r>
              <a:rPr lang="en-US" sz="2800" dirty="0" smtClean="0"/>
              <a:t>-Regular </a:t>
            </a:r>
            <a:r>
              <a:rPr lang="en-US" sz="2800" dirty="0"/>
              <a:t>Exercise</a:t>
            </a:r>
          </a:p>
          <a:p>
            <a:r>
              <a:rPr lang="en-US" sz="2800" dirty="0" smtClean="0"/>
              <a:t>-Counseling </a:t>
            </a:r>
            <a:endParaRPr lang="en-US" sz="2800" dirty="0"/>
          </a:p>
          <a:p>
            <a:endParaRPr lang="en-US" dirty="0"/>
          </a:p>
        </p:txBody>
      </p:sp>
    </p:spTree>
    <p:extLst>
      <p:ext uri="{BB962C8B-B14F-4D97-AF65-F5344CB8AC3E}">
        <p14:creationId xmlns:p14="http://schemas.microsoft.com/office/powerpoint/2010/main" val="4607386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0720813">
            <a:off x="1447247" y="2601040"/>
            <a:ext cx="9272062" cy="1200329"/>
          </a:xfrm>
          <a:prstGeom prst="rect">
            <a:avLst/>
          </a:prstGeom>
          <a:solidFill>
            <a:schemeClr val="bg1">
              <a:lumMod val="95000"/>
              <a:lumOff val="5000"/>
            </a:schemeClr>
          </a:solidFill>
        </p:spPr>
        <p:txBody>
          <a:bodyPr wrap="square" lIns="91440" tIns="45720" rIns="91440" bIns="45720">
            <a:spAutoFit/>
          </a:bodyPr>
          <a:lstStyle/>
          <a:p>
            <a:pPr algn="ctr"/>
            <a:r>
              <a:rPr lang="en-US" sz="7200" b="1" cap="none" spc="50" dirty="0" smtClean="0">
                <a:ln w="0"/>
                <a:solidFill>
                  <a:schemeClr val="bg2"/>
                </a:solidFill>
                <a:effectLst>
                  <a:innerShdw blurRad="63500" dist="50800" dir="13500000">
                    <a:srgbClr val="000000">
                      <a:alpha val="50000"/>
                    </a:srgbClr>
                  </a:innerShdw>
                </a:effectLst>
              </a:rPr>
              <a:t>Anger = Danger</a:t>
            </a:r>
            <a:endParaRPr lang="en-US" sz="72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8930438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fractur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612" y="152400"/>
            <a:ext cx="10360501" cy="711200"/>
          </a:xfrm>
        </p:spPr>
        <p:txBody>
          <a:bodyPr/>
          <a:lstStyle/>
          <a:p>
            <a:pPr algn="ctr"/>
            <a:r>
              <a:rPr lang="en-US" dirty="0" smtClean="0"/>
              <a:t>references</a:t>
            </a:r>
            <a:endParaRPr lang="en-US" dirty="0"/>
          </a:p>
        </p:txBody>
      </p:sp>
      <p:sp>
        <p:nvSpPr>
          <p:cNvPr id="3" name="Content Placeholder 2"/>
          <p:cNvSpPr>
            <a:spLocks noGrp="1"/>
          </p:cNvSpPr>
          <p:nvPr>
            <p:ph idx="1"/>
          </p:nvPr>
        </p:nvSpPr>
        <p:spPr>
          <a:xfrm>
            <a:off x="989012" y="886790"/>
            <a:ext cx="10360501" cy="5590209"/>
          </a:xfrm>
        </p:spPr>
        <p:txBody>
          <a:bodyPr/>
          <a:lstStyle/>
          <a:p>
            <a:r>
              <a:rPr lang="en-US" sz="1600" b="1" dirty="0"/>
              <a:t>A. (</a:t>
            </a:r>
            <a:r>
              <a:rPr lang="en-US" sz="1600" b="1" dirty="0" err="1"/>
              <a:t>n.d.</a:t>
            </a:r>
            <a:r>
              <a:rPr lang="en-US" sz="1600" b="1" dirty="0"/>
              <a:t>). Controlling anger before it controls you. Retrieved March 27, 2016, from </a:t>
            </a:r>
            <a:r>
              <a:rPr lang="en-US" sz="1600" b="1" dirty="0" smtClean="0"/>
              <a:t>	</a:t>
            </a:r>
            <a:r>
              <a:rPr lang="en-US" sz="1600" b="1" dirty="0" smtClean="0">
                <a:hlinkClick r:id="rId2"/>
              </a:rPr>
              <a:t>http</a:t>
            </a:r>
            <a:r>
              <a:rPr lang="en-US" sz="1600" b="1" dirty="0">
                <a:hlinkClick r:id="rId2"/>
              </a:rPr>
              <a:t>://</a:t>
            </a:r>
            <a:r>
              <a:rPr lang="en-US" sz="1600" b="1" dirty="0" smtClean="0">
                <a:hlinkClick r:id="rId2"/>
              </a:rPr>
              <a:t>www.apa.org/topics/anger/control.aspx</a:t>
            </a:r>
            <a:endParaRPr lang="en-US" sz="1600" b="1" dirty="0" smtClean="0"/>
          </a:p>
          <a:p>
            <a:r>
              <a:rPr lang="en-US" sz="1600" dirty="0"/>
              <a:t>Anger - how it affects people. (2014, January). Retrieved March 27, 2016, from </a:t>
            </a:r>
            <a:r>
              <a:rPr lang="en-US" sz="1600" dirty="0" smtClean="0"/>
              <a:t>	</a:t>
            </a:r>
            <a:r>
              <a:rPr lang="en-US" sz="1600" dirty="0" smtClean="0">
                <a:hlinkClick r:id="rId3"/>
              </a:rPr>
              <a:t>https</a:t>
            </a:r>
            <a:r>
              <a:rPr lang="en-US" sz="1600" dirty="0">
                <a:hlinkClick r:id="rId3"/>
              </a:rPr>
              <a:t>://</a:t>
            </a:r>
            <a:r>
              <a:rPr lang="en-US" sz="1600" dirty="0" smtClean="0">
                <a:hlinkClick r:id="rId3"/>
              </a:rPr>
              <a:t>www.betterhealth.vic.gov.au/health/healthyliving/anger-how-it-affects-</a:t>
            </a:r>
            <a:r>
              <a:rPr lang="en-US" sz="1600" dirty="0"/>
              <a:t> </a:t>
            </a:r>
            <a:r>
              <a:rPr lang="en-US" sz="1600" dirty="0" smtClean="0"/>
              <a:t>people </a:t>
            </a:r>
          </a:p>
          <a:p>
            <a:r>
              <a:rPr lang="en-US" sz="1600" dirty="0" smtClean="0"/>
              <a:t>D</a:t>
            </a:r>
            <a:r>
              <a:rPr lang="en-US" sz="1600" dirty="0"/>
              <a:t>. (2015, May 28). Get to Know your "Inside Out" Emotions: Anger. Retrieved March 27, </a:t>
            </a:r>
            <a:r>
              <a:rPr lang="en-US" sz="1600" dirty="0" smtClean="0"/>
              <a:t>2016</a:t>
            </a:r>
            <a:r>
              <a:rPr lang="en-US" sz="1600" dirty="0"/>
              <a:t>, from https://</a:t>
            </a:r>
            <a:r>
              <a:rPr lang="en-US" sz="1600" dirty="0" err="1"/>
              <a:t>www.youtube.com</a:t>
            </a:r>
            <a:r>
              <a:rPr lang="en-US" sz="1600" dirty="0"/>
              <a:t>/</a:t>
            </a:r>
            <a:r>
              <a:rPr lang="en-US" sz="1600" dirty="0" err="1"/>
              <a:t>watch?v</a:t>
            </a:r>
            <a:r>
              <a:rPr lang="en-US" sz="1600" dirty="0"/>
              <a:t>=-HQIg3ZwAs0 </a:t>
            </a:r>
          </a:p>
          <a:p>
            <a:r>
              <a:rPr lang="en-US" sz="1600" dirty="0" smtClean="0"/>
              <a:t>Harvard </a:t>
            </a:r>
            <a:r>
              <a:rPr lang="en-US" sz="1600" dirty="0"/>
              <a:t>Medical School. (2012, July 2). Uncontrollable anger prevalent among U.S. youth: </a:t>
            </a:r>
            <a:r>
              <a:rPr lang="en-US" sz="1600" dirty="0" smtClean="0"/>
              <a:t>Almost </a:t>
            </a:r>
            <a:r>
              <a:rPr lang="en-US" sz="1600" dirty="0"/>
              <a:t>two-thirds </a:t>
            </a:r>
            <a:r>
              <a:rPr lang="en-US" sz="1600" dirty="0" smtClean="0"/>
              <a:t>	have </a:t>
            </a:r>
            <a:r>
              <a:rPr lang="en-US" sz="1600" dirty="0"/>
              <a:t>history of anger attacks. </a:t>
            </a:r>
            <a:r>
              <a:rPr lang="en-US" sz="1600" i="1" dirty="0" err="1"/>
              <a:t>ScienceDaily</a:t>
            </a:r>
            <a:r>
              <a:rPr lang="en-US" sz="1600" dirty="0"/>
              <a:t>. Retrieved March 27, </a:t>
            </a:r>
            <a:r>
              <a:rPr lang="en-US" sz="1600" dirty="0" smtClean="0"/>
              <a:t>2016 </a:t>
            </a:r>
            <a:r>
              <a:rPr lang="en-US" sz="1600" dirty="0"/>
              <a:t>from </a:t>
            </a:r>
            <a:r>
              <a:rPr lang="en-US" sz="1600" dirty="0" smtClean="0"/>
              <a:t>	</a:t>
            </a:r>
            <a:r>
              <a:rPr lang="en-US" sz="1600" dirty="0" smtClean="0">
                <a:hlinkClick r:id="rId4"/>
              </a:rPr>
              <a:t>www.sciencedaily.com/releases/2012/07/120702210048.htm</a:t>
            </a:r>
            <a:endParaRPr lang="en-US" sz="1600" dirty="0" smtClean="0"/>
          </a:p>
          <a:p>
            <a:r>
              <a:rPr lang="en-US" sz="1600" b="1" dirty="0"/>
              <a:t>M. (2014, June 02). Anger management. Retrieved March 27, 2016, from </a:t>
            </a:r>
            <a:r>
              <a:rPr lang="en-US" sz="1600" b="1" dirty="0" smtClean="0"/>
              <a:t>	</a:t>
            </a:r>
            <a:r>
              <a:rPr lang="en-US" sz="1600" b="1" dirty="0" smtClean="0">
                <a:hlinkClick r:id="rId5"/>
              </a:rPr>
              <a:t>http</a:t>
            </a:r>
            <a:r>
              <a:rPr lang="en-US" sz="1600" b="1" dirty="0">
                <a:hlinkClick r:id="rId5"/>
              </a:rPr>
              <a:t>://</a:t>
            </a:r>
            <a:r>
              <a:rPr lang="en-US" sz="1600" b="1" dirty="0" smtClean="0">
                <a:hlinkClick r:id="rId5"/>
              </a:rPr>
              <a:t>www.mayoclinic.org/tests-procedures/anger-management/basics/definition/prc-</a:t>
            </a:r>
            <a:r>
              <a:rPr lang="en-US" sz="1600" b="1" dirty="0" smtClean="0"/>
              <a:t>	20014603</a:t>
            </a:r>
          </a:p>
          <a:p>
            <a:r>
              <a:rPr lang="en-US" sz="1600" dirty="0"/>
              <a:t>Miller, B., &amp; Jones, A. (2016, March 03). What Are Anger Attacks? Retrieved March 27, 2016, from </a:t>
            </a:r>
            <a:r>
              <a:rPr lang="en-US" sz="1600" dirty="0" smtClean="0"/>
              <a:t>	http</a:t>
            </a:r>
            <a:r>
              <a:rPr lang="en-US" sz="1600" dirty="0"/>
              <a:t>://</a:t>
            </a:r>
            <a:r>
              <a:rPr lang="en-US" sz="1600" dirty="0" err="1"/>
              <a:t>www.wisegeekhealth.com</a:t>
            </a:r>
            <a:r>
              <a:rPr lang="en-US" sz="1600" dirty="0"/>
              <a:t>/what-are-anger-</a:t>
            </a:r>
            <a:r>
              <a:rPr lang="en-US" sz="1600" dirty="0" err="1"/>
              <a:t>attacks.htm</a:t>
            </a:r>
            <a:r>
              <a:rPr lang="en-US" sz="1600" dirty="0"/>
              <a:t> </a:t>
            </a:r>
            <a:endParaRPr lang="en-US" sz="1600" dirty="0" smtClean="0"/>
          </a:p>
          <a:p>
            <a:r>
              <a:rPr lang="en-US" sz="1600" dirty="0"/>
              <a:t>Mills, H., PH.D. (2005, June 25). Recognizing Anger Signs. Retrieved March 27, 2016, from </a:t>
            </a:r>
            <a:r>
              <a:rPr lang="en-US" sz="1600" dirty="0" smtClean="0"/>
              <a:t>	https</a:t>
            </a:r>
            <a:r>
              <a:rPr lang="en-US" sz="1600" dirty="0"/>
              <a:t>://</a:t>
            </a:r>
            <a:r>
              <a:rPr lang="en-US" sz="1600" dirty="0" err="1"/>
              <a:t>www.mentalhelp.net</a:t>
            </a:r>
            <a:r>
              <a:rPr lang="en-US" sz="1600" dirty="0"/>
              <a:t>/articles/recognizing-anger-signs/ </a:t>
            </a:r>
          </a:p>
          <a:p>
            <a:r>
              <a:rPr lang="en-US" sz="1600" dirty="0"/>
              <a:t>U. (</a:t>
            </a:r>
            <a:r>
              <a:rPr lang="en-US" sz="1600" dirty="0" err="1"/>
              <a:t>n.d.</a:t>
            </a:r>
            <a:r>
              <a:rPr lang="en-US" sz="1600" dirty="0"/>
              <a:t>). </a:t>
            </a:r>
            <a:r>
              <a:rPr lang="en-US" sz="1600" dirty="0" err="1"/>
              <a:t>Ange</a:t>
            </a:r>
            <a:r>
              <a:rPr lang="en-US" sz="1600" dirty="0"/>
              <a:t> Management. Retrieved March 27, 2016, from </a:t>
            </a:r>
            <a:r>
              <a:rPr lang="en-US" sz="1600" dirty="0" smtClean="0"/>
              <a:t>	http</a:t>
            </a:r>
            <a:r>
              <a:rPr lang="en-US" sz="1600" dirty="0"/>
              <a:t>://</a:t>
            </a:r>
            <a:r>
              <a:rPr lang="en-US" sz="1600" dirty="0" err="1"/>
              <a:t>www.ucdmc.ucdavis.edu</a:t>
            </a:r>
            <a:r>
              <a:rPr lang="en-US" sz="1600" dirty="0"/>
              <a:t>/</a:t>
            </a:r>
            <a:r>
              <a:rPr lang="en-US" sz="1600" dirty="0" err="1"/>
              <a:t>hr</a:t>
            </a:r>
            <a:r>
              <a:rPr lang="en-US" sz="1600" dirty="0"/>
              <a:t>/</a:t>
            </a:r>
            <a:r>
              <a:rPr lang="en-US" sz="1600" dirty="0" err="1"/>
              <a:t>hrdepts</a:t>
            </a:r>
            <a:r>
              <a:rPr lang="en-US" sz="1600" dirty="0"/>
              <a:t>/asap/Documents/</a:t>
            </a:r>
            <a:r>
              <a:rPr lang="en-US" sz="1600" dirty="0" err="1"/>
              <a:t>Anger_Management.pdf</a:t>
            </a:r>
            <a:r>
              <a:rPr lang="en-US" sz="1600" dirty="0"/>
              <a:t> </a:t>
            </a:r>
          </a:p>
          <a:p>
            <a:endParaRPr lang="en-US" sz="1600" dirty="0"/>
          </a:p>
          <a:p>
            <a:endParaRPr lang="en-US" sz="1600" dirty="0" smtClean="0"/>
          </a:p>
          <a:p>
            <a:endParaRPr lang="en-US" sz="2000" dirty="0"/>
          </a:p>
        </p:txBody>
      </p:sp>
    </p:spTree>
    <p:extLst>
      <p:ext uri="{BB962C8B-B14F-4D97-AF65-F5344CB8AC3E}">
        <p14:creationId xmlns:p14="http://schemas.microsoft.com/office/powerpoint/2010/main" val="149454246"/>
      </p:ext>
    </p:extLst>
  </p:cSld>
  <p:clrMapOvr>
    <a:masterClrMapping/>
  </p:clrMapOvr>
  <p:transition spd="slow">
    <p:wheel spokes="1"/>
  </p:transition>
  <p:timing>
    <p:tnLst>
      <p:par>
        <p:cTn id="1" dur="indefinite" restart="never" nodeType="tmRoot"/>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076977-ECB7-44C2-A70D-853BB6B41242}">
  <ds:schemaRefs>
    <ds:schemaRef ds:uri="http://schemas.microsoft.com/office/2006/metadata/properties"/>
    <ds:schemaRef ds:uri="http://schemas.microsoft.com/office/infopath/2007/PartnerControls"/>
    <ds:schemaRef ds:uri="4873beb7-5857-4685-be1f-d57550cc96cc"/>
  </ds:schemaRefs>
</ds:datastoreItem>
</file>

<file path=customXml/itemProps2.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3.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0</TotalTime>
  <Words>178</Words>
  <Application>Microsoft Macintosh PowerPoint</Application>
  <PresentationFormat>Custom</PresentationFormat>
  <Paragraphs>41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Cambria</vt:lpstr>
      <vt:lpstr>Arial</vt:lpstr>
      <vt:lpstr>Red Radial 16x9</vt:lpstr>
      <vt:lpstr>Anger management  Anger = Danger</vt:lpstr>
      <vt:lpstr>What IS ANGER MANAGEMENT?</vt:lpstr>
      <vt:lpstr>PowerPoint Presentation</vt:lpstr>
      <vt:lpstr>How can anger affect you</vt:lpstr>
      <vt:lpstr>Warning Signs</vt:lpstr>
      <vt:lpstr>Anger Management Tips</vt:lpstr>
      <vt:lpstr>PowerPoint Presentation</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Montana M. Nelson</dc:creator>
  <cp:lastModifiedBy/>
  <cp:revision>1</cp:revision>
  <dcterms:created xsi:type="dcterms:W3CDTF">2016-03-27T20:13:46Z</dcterms:created>
  <dcterms:modified xsi:type="dcterms:W3CDTF">2016-03-27T23:27:36Z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