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238CB2-6910-4210-85EF-BAFED4E377C2}">
  <a:tblStyle styleId="{B3238CB2-6910-4210-85EF-BAFED4E377C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53"/>
    <p:restoredTop sz="93822"/>
  </p:normalViewPr>
  <p:slideViewPr>
    <p:cSldViewPr snapToGrid="0">
      <p:cViewPr>
        <p:scale>
          <a:sx n="66" d="100"/>
          <a:sy n="66" d="100"/>
        </p:scale>
        <p:origin x="-3648" y="-11848"/>
      </p:cViewPr>
      <p:guideLst>
        <p:guide orient="horz" pos="11520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4-19T00:30:11.005" idx="1">
    <p:pos x="6000" y="0"/>
    <p:text>-Natalie Wood</p:text>
  </p:cm>
  <p:cm authorId="0" dt="2019-04-19T00:30:11.003" idx="2">
    <p:pos x="6000" y="100"/>
    <p:text>Need to include about structure because we mentioned it in the conclusion. proline effects secondary structures........
-Natalie Wood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315977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557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1371600" y="8187269"/>
            <a:ext cx="12120564" cy="34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/>
          <a:lstStyle>
            <a:lvl1pPr marL="457200" lvl="0" indent="-2286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1pPr>
            <a:lvl2pPr marL="914400" lvl="1" indent="-228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2pPr>
            <a:lvl3pPr marL="1371600" lvl="2" indent="-2286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3pPr>
            <a:lvl4pPr marL="1828800" lvl="3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4pPr>
            <a:lvl5pPr marL="2286000" lvl="4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5pPr>
            <a:lvl6pPr marL="2743200" lvl="5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6pPr>
            <a:lvl7pPr marL="3200400" lvl="6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7pPr>
            <a:lvl8pPr marL="3657600" lvl="7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8pPr>
            <a:lvl9pPr marL="4114800" lvl="8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1371600" y="11599333"/>
            <a:ext cx="12120564" cy="2107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1pPr>
            <a:lvl2pPr marL="914400" lvl="1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–"/>
              <a:defRPr sz="8000"/>
            </a:lvl2pPr>
            <a:lvl3pPr marL="1371600" lvl="2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3pPr>
            <a:lvl4pPr marL="1828800" lvl="3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4pPr>
            <a:lvl5pPr marL="2286000" lvl="4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»"/>
              <a:defRPr sz="6400"/>
            </a:lvl5pPr>
            <a:lvl6pPr marL="2743200" lvl="5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marL="3200400" lvl="6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marL="3657600" lvl="7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marL="4114800" lvl="8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13935077" y="8187269"/>
            <a:ext cx="12125326" cy="3412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/>
          <a:lstStyle>
            <a:lvl1pPr marL="457200" lvl="0" indent="-2286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1pPr>
            <a:lvl2pPr marL="914400" lvl="1" indent="-228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2pPr>
            <a:lvl3pPr marL="1371600" lvl="2" indent="-2286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 b="1"/>
            </a:lvl3pPr>
            <a:lvl4pPr marL="1828800" lvl="3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4pPr>
            <a:lvl5pPr marL="2286000" lvl="4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5pPr>
            <a:lvl6pPr marL="2743200" lvl="5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6pPr>
            <a:lvl7pPr marL="3200400" lvl="6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7pPr>
            <a:lvl8pPr marL="3657600" lvl="7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8pPr>
            <a:lvl9pPr marL="4114800" lvl="8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 b="1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4"/>
          </p:nvPr>
        </p:nvSpPr>
        <p:spPr>
          <a:xfrm>
            <a:off x="13935077" y="11599333"/>
            <a:ext cx="12125326" cy="2107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1pPr>
            <a:lvl2pPr marL="914400" lvl="1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–"/>
              <a:defRPr sz="8000"/>
            </a:lvl2pPr>
            <a:lvl3pPr marL="1371600" lvl="2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3pPr>
            <a:lvl4pPr marL="1828800" lvl="3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6400"/>
            </a:lvl4pPr>
            <a:lvl5pPr marL="2286000" lvl="4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»"/>
              <a:defRPr sz="6400"/>
            </a:lvl5pPr>
            <a:lvl6pPr marL="2743200" lvl="5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marL="3200400" lvl="6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marL="3657600" lvl="7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marL="4114800" lvl="8" indent="-6350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646766" y="8259237"/>
            <a:ext cx="24138468" cy="24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-14295967" y="81775305"/>
            <a:ext cx="166437733" cy="18516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51557767" y="63487305"/>
            <a:ext cx="166437733" cy="5509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ctrTitle"/>
          </p:nvPr>
        </p:nvSpPr>
        <p:spPr>
          <a:xfrm>
            <a:off x="2057400" y="11362270"/>
            <a:ext cx="23317200" cy="7840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ubTitle" idx="1"/>
          </p:nvPr>
        </p:nvSpPr>
        <p:spPr>
          <a:xfrm>
            <a:off x="4114800" y="20726400"/>
            <a:ext cx="19202401" cy="93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lvl="0" algn="ctr">
              <a:lnSpc>
                <a:spcPct val="100000"/>
              </a:lnSpc>
              <a:spcBef>
                <a:spcPts val="2560"/>
              </a:spcBef>
              <a:spcAft>
                <a:spcPts val="0"/>
              </a:spcAft>
              <a:buClr>
                <a:srgbClr val="888888"/>
              </a:buClr>
              <a:buSzPts val="128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rgbClr val="888888"/>
              </a:buClr>
              <a:buSzPts val="11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2166939" y="23503469"/>
            <a:ext cx="23317200" cy="72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0"/>
              <a:buFont typeface="Calibri"/>
              <a:buNone/>
              <a:defRPr sz="16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2166939" y="15502472"/>
            <a:ext cx="23317200" cy="800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/>
          <a:lstStyle>
            <a:lvl1pPr marL="457200" lvl="0" indent="-228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 sz="8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SzPts val="7200"/>
              <a:buNone/>
              <a:defRPr sz="72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888888"/>
              </a:buClr>
              <a:buSzPts val="5600"/>
              <a:buNone/>
              <a:defRPr sz="5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114800" y="45516800"/>
            <a:ext cx="36804600" cy="128735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939800" algn="l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1pPr>
            <a:lvl2pPr marL="914400" lvl="1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3pPr>
            <a:lvl4pPr marL="1828800" lvl="3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1376600" y="45516800"/>
            <a:ext cx="36804600" cy="128735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939800" algn="l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•"/>
              <a:defRPr sz="11200"/>
            </a:lvl1pPr>
            <a:lvl2pPr marL="914400" lvl="1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3pPr>
            <a:lvl4pPr marL="1828800" lvl="3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–"/>
              <a:defRPr sz="7200"/>
            </a:lvl4pPr>
            <a:lvl5pPr marL="2286000" lvl="4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»"/>
              <a:defRPr sz="7200"/>
            </a:lvl5pPr>
            <a:lvl6pPr marL="2743200" lvl="5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6pPr>
            <a:lvl7pPr marL="3200400" lvl="6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7pPr>
            <a:lvl8pPr marL="3657600" lvl="7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8pPr>
            <a:lvl9pPr marL="4114800" lvl="8" indent="-685800" algn="l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ts val="7200"/>
              <a:buChar char="•"/>
              <a:defRPr sz="72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371602" y="1456267"/>
            <a:ext cx="9024939" cy="61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  <a:defRPr sz="8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10725150" y="1456269"/>
            <a:ext cx="15335250" cy="31216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1041400" algn="l">
              <a:lnSpc>
                <a:spcPct val="100000"/>
              </a:lnSpc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Char char="•"/>
              <a:defRPr sz="12800"/>
            </a:lvl1pPr>
            <a:lvl2pPr marL="914400" lvl="1" indent="-939800" algn="l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Char char="–"/>
              <a:defRPr sz="11200"/>
            </a:lvl2pPr>
            <a:lvl3pPr marL="1371600" lvl="2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–"/>
              <a:defRPr sz="8000"/>
            </a:lvl4pPr>
            <a:lvl5pPr marL="2286000" lvl="4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»"/>
              <a:defRPr sz="8000"/>
            </a:lvl5pPr>
            <a:lvl6pPr marL="2743200" lvl="5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6pPr>
            <a:lvl7pPr marL="3200400" lvl="6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7pPr>
            <a:lvl8pPr marL="3657600" lvl="7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8pPr>
            <a:lvl9pPr marL="4114800" lvl="8" indent="-73660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Char char="•"/>
              <a:defRPr sz="8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371602" y="7653869"/>
            <a:ext cx="9024939" cy="2501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228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1pPr>
            <a:lvl2pPr marL="914400" lvl="1" indent="-2286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3pPr>
            <a:lvl4pPr marL="1828800" lvl="3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5376864" y="25603200"/>
            <a:ext cx="16459200" cy="3022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  <a:defRPr sz="8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376864" y="3268133"/>
            <a:ext cx="16459200" cy="21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R="0" lvl="0" algn="l" rtl="0">
              <a:lnSpc>
                <a:spcPct val="100000"/>
              </a:lnSpc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Arial"/>
              <a:buNone/>
              <a:defRPr sz="1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None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5376864" y="28625803"/>
            <a:ext cx="16459200" cy="4292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lvl="0" indent="-22860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1pPr>
            <a:lvl2pPr marL="914400" lvl="1" indent="-2286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2pPr>
            <a:lvl3pPr marL="1371600" lvl="2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3pPr>
            <a:lvl4pPr marL="1828800" lvl="3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371600" y="1464736"/>
            <a:ext cx="246888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00"/>
              <a:buFont typeface="Calibri"/>
              <a:buNone/>
              <a:defRPr sz="17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371600" y="8534403"/>
            <a:ext cx="24688800" cy="2413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t" anchorCtr="0"/>
          <a:lstStyle>
            <a:lvl1pPr marL="457200" marR="0" lvl="0" indent="-1041400" algn="l" rtl="0">
              <a:lnSpc>
                <a:spcPct val="100000"/>
              </a:lnSpc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Arial"/>
              <a:buChar char="•"/>
              <a:defRPr sz="1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39800" algn="l" rtl="0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ts val="11200"/>
              <a:buFont typeface="Arial"/>
              <a:buChar char="–"/>
              <a:defRPr sz="1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38200" algn="l" rt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36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–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36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»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36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36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36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366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371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9372600" y="33900538"/>
            <a:ext cx="8686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9659600" y="33900538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www.yeastgenome.org/" TargetMode="External"/><Relationship Id="rId5" Type="http://schemas.openxmlformats.org/officeDocument/2006/relationships/hyperlink" Target="https://www.ebi.ac.uk" TargetMode="External"/><Relationship Id="rId6" Type="http://schemas.openxmlformats.org/officeDocument/2006/relationships/hyperlink" Target="https://blast.ncbi.nlm.nih.gov/Blast.cgi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5.jpg"/><Relationship Id="rId11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title"/>
          </p:nvPr>
        </p:nvSpPr>
        <p:spPr>
          <a:xfrm>
            <a:off x="1371600" y="533401"/>
            <a:ext cx="24971435" cy="4299892"/>
          </a:xfrm>
          <a:prstGeom prst="rect">
            <a:avLst/>
          </a:prstGeom>
          <a:solidFill>
            <a:srgbClr val="82C2D5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0" tIns="182875" rIns="365750" bIns="18287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en-US" sz="5800">
                <a:solidFill>
                  <a:schemeClr val="lt1"/>
                </a:solidFill>
              </a:rPr>
              <a:t/>
            </a:r>
            <a:br>
              <a:rPr lang="en-US" sz="5800">
                <a:solidFill>
                  <a:schemeClr val="lt1"/>
                </a:solidFill>
              </a:rPr>
            </a:br>
            <a:r>
              <a:rPr lang="en-US" sz="7500">
                <a:solidFill>
                  <a:schemeClr val="lt1"/>
                </a:solidFill>
              </a:rPr>
              <a:t>What the HEK2 is flocculation? </a:t>
            </a:r>
            <a:r>
              <a:rPr lang="en-US" sz="6800">
                <a:solidFill>
                  <a:schemeClr val="lt1"/>
                </a:solidFill>
              </a:rPr>
              <a:t/>
            </a:r>
            <a:br>
              <a:rPr lang="en-US" sz="6800">
                <a:solidFill>
                  <a:schemeClr val="lt1"/>
                </a:solidFill>
              </a:rPr>
            </a:br>
            <a:r>
              <a:rPr lang="en-US" sz="5200">
                <a:solidFill>
                  <a:schemeClr val="lt1"/>
                </a:solidFill>
              </a:rPr>
              <a:t>Ryan Servis &amp; Natalie Wood </a:t>
            </a:r>
            <a:br>
              <a:rPr lang="en-US" sz="5200">
                <a:solidFill>
                  <a:schemeClr val="lt1"/>
                </a:solidFill>
              </a:rPr>
            </a:br>
            <a:r>
              <a:rPr lang="en-US" sz="5200">
                <a:solidFill>
                  <a:schemeClr val="lt1"/>
                </a:solidFill>
              </a:rPr>
              <a:t>Cell Biology,  BIOL 326 </a:t>
            </a:r>
            <a:br>
              <a:rPr lang="en-US" sz="5200">
                <a:solidFill>
                  <a:schemeClr val="lt1"/>
                </a:solidFill>
              </a:rPr>
            </a:br>
            <a:r>
              <a:rPr lang="en-US" sz="5200">
                <a:solidFill>
                  <a:schemeClr val="lt1"/>
                </a:solidFill>
              </a:rPr>
              <a:t>Longwood University</a:t>
            </a:r>
            <a:br>
              <a:rPr lang="en-US" sz="5200">
                <a:solidFill>
                  <a:schemeClr val="lt1"/>
                </a:solidFill>
              </a:rPr>
            </a:br>
            <a:endParaRPr sz="5200">
              <a:solidFill>
                <a:schemeClr val="lt1"/>
              </a:solidFill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1374713" y="7845228"/>
            <a:ext cx="12120564" cy="1971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0" tIns="182875" rIns="365750" bIns="18287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1371600" y="5100570"/>
            <a:ext cx="12516580" cy="1221587"/>
          </a:xfrm>
          <a:prstGeom prst="flowChartProcess">
            <a:avLst/>
          </a:prstGeom>
          <a:solidFill>
            <a:srgbClr val="82C2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sz="7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4321684" y="28492888"/>
            <a:ext cx="12125400" cy="1200300"/>
          </a:xfrm>
          <a:prstGeom prst="rect">
            <a:avLst/>
          </a:prstGeom>
          <a:solidFill>
            <a:srgbClr val="82C2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sz="7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371599" y="21339764"/>
            <a:ext cx="12516581" cy="1200300"/>
          </a:xfrm>
          <a:prstGeom prst="rect">
            <a:avLst/>
          </a:prstGeom>
          <a:solidFill>
            <a:srgbClr val="82C2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7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4335156" y="32948013"/>
            <a:ext cx="12111928" cy="1200300"/>
          </a:xfrm>
          <a:prstGeom prst="rect">
            <a:avLst/>
          </a:prstGeom>
          <a:solidFill>
            <a:srgbClr val="82C2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  <a:endParaRPr sz="7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1439650" y="12670775"/>
            <a:ext cx="14638800" cy="1200300"/>
          </a:xfrm>
          <a:prstGeom prst="rect">
            <a:avLst/>
          </a:prstGeom>
          <a:solidFill>
            <a:srgbClr val="82C2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endParaRPr sz="7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37506" y="1357745"/>
            <a:ext cx="3239588" cy="2947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2375" y="1371677"/>
            <a:ext cx="3244654" cy="294721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3"/>
          <p:cNvSpPr txBox="1"/>
          <p:nvPr/>
        </p:nvSpPr>
        <p:spPr>
          <a:xfrm>
            <a:off x="1322352" y="32964122"/>
            <a:ext cx="12565827" cy="1200300"/>
          </a:xfrm>
          <a:prstGeom prst="rect">
            <a:avLst/>
          </a:prstGeom>
          <a:solidFill>
            <a:srgbClr val="82C2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sz="7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322351" y="34364828"/>
            <a:ext cx="12565829" cy="190729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like to thank Master brewer David Steeves at Third Street Brewery for his knowledge and experience in the brewing industry as well as Dr. Wolyniak, professor at HS-C, for participating with his class in this research.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371600" y="8506047"/>
            <a:ext cx="1207371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13"/>
          <p:cNvGrpSpPr/>
          <p:nvPr/>
        </p:nvGrpSpPr>
        <p:grpSpPr>
          <a:xfrm>
            <a:off x="14335156" y="5098370"/>
            <a:ext cx="12007877" cy="7398397"/>
            <a:chOff x="14335156" y="5098370"/>
            <a:chExt cx="12007877" cy="7398397"/>
          </a:xfrm>
        </p:grpSpPr>
        <p:sp>
          <p:nvSpPr>
            <p:cNvPr id="102" name="Google Shape;102;p13"/>
            <p:cNvSpPr/>
            <p:nvPr/>
          </p:nvSpPr>
          <p:spPr>
            <a:xfrm>
              <a:off x="14335156" y="5098370"/>
              <a:ext cx="12007877" cy="1221586"/>
            </a:xfrm>
            <a:prstGeom prst="flowChartProcess">
              <a:avLst/>
            </a:prstGeom>
            <a:solidFill>
              <a:srgbClr val="82C2D5"/>
            </a:solidFill>
            <a:ln w="25400" cap="flat" cmpd="sng">
              <a:solidFill>
                <a:srgbClr val="395E8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lang="en-US" sz="7200" b="0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Specific Aim</a:t>
              </a:r>
              <a:endParaRPr sz="7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14335156" y="6492905"/>
              <a:ext cx="12007876" cy="6003862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286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Question</a:t>
              </a:r>
              <a:endParaRPr/>
            </a:p>
            <a:p>
              <a:pPr marL="685800" marR="0" lvl="0" indent="-2286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Arial"/>
                <a:buNone/>
              </a:pPr>
              <a:endPara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Does the change in the amino acid sequence, change in the expression of the FLO genes?</a:t>
              </a:r>
              <a:endParaRPr/>
            </a:p>
            <a:p>
              <a:pPr marL="2286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Hypothesis</a:t>
              </a:r>
              <a:endParaRPr/>
            </a:p>
            <a:p>
              <a:pPr marL="685800" marR="0" lvl="0" indent="-2286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600"/>
                <a:buFont typeface="Arial"/>
                <a:buNone/>
              </a:pPr>
              <a:endPara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22860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When comparing HEK2 from strain K97 with other brewing strains, we anticipate a phenotypic change in the amino acids that could result in flocculation differences.  </a:t>
              </a:r>
              <a:endPara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4" name="Google Shape;104;p13"/>
          <p:cNvSpPr txBox="1"/>
          <p:nvPr/>
        </p:nvSpPr>
        <p:spPr>
          <a:xfrm>
            <a:off x="1439652" y="6483764"/>
            <a:ext cx="12448528" cy="601519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>
              <a:buClr>
                <a:schemeClr val="dk1"/>
              </a:buClr>
              <a:buSzPts val="3400"/>
              <a:buFont typeface="Calibri"/>
              <a:buChar char="•"/>
            </a:pPr>
            <a:r>
              <a:rPr lang="en-US" sz="3400" dirty="0" smtClean="0">
                <a:latin typeface="Calibri" charset="0"/>
                <a:ea typeface="Calibri" charset="0"/>
                <a:cs typeface="Calibri" charset="0"/>
              </a:rPr>
              <a:t>In brewing, flocculation is a process in which cells stick to form flocs that rapidly separate by sedimentation or rising to the surface. (1)  </a:t>
            </a:r>
          </a:p>
          <a:p>
            <a:pPr marL="469900" lvl="0" indent="-457200">
              <a:buClr>
                <a:schemeClr val="dk1"/>
              </a:buClr>
              <a:buSzPts val="3400"/>
              <a:buFont typeface="Calibri"/>
              <a:buChar char="•"/>
            </a:pPr>
            <a:r>
              <a:rPr lang="en-US" sz="34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3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 flocculation levels of different yeast strains can affect pre-filtered color, taste, and clarity. </a:t>
            </a:r>
            <a:endParaRPr sz="34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699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Char char="•"/>
            </a:pPr>
            <a:r>
              <a:rPr lang="en-US" sz="3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comparing multiple proteins in the regulation of FLO genes, HEK2 was found to interact with multiple FLO genes.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699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Char char="•"/>
            </a:pPr>
            <a:r>
              <a:rPr lang="en-US" sz="3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HEK2 is a RNA binding protein that interacts with ASH1 mRNA to regulate protein translation.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4699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Char char="•"/>
            </a:pPr>
            <a:r>
              <a:rPr lang="en-US" sz="34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ability of HEK2 to bind mRNA may use the same mechanisms with the regulation of the flow genes.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4321684" y="29939881"/>
            <a:ext cx="12125400" cy="263339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charset="0"/>
              <a:buChar char="•"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K97 has a possible a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mino acid change that could 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ffect the secondary p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rotein 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consequently affecting protein function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32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26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charset="0"/>
              <a:buChar char="•"/>
            </a:pPr>
            <a:r>
              <a:rPr lang="en-US" sz="3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Further experimentation is necessary to test what, if any, </a:t>
            </a:r>
            <a:r>
              <a:rPr lang="en-US" sz="320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affects </a:t>
            </a:r>
            <a:r>
              <a:rPr lang="en-US" sz="32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sequence changes in HEK2 have on yeast flocculation.</a:t>
            </a:r>
            <a:endParaRPr sz="3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14425734" y="34364828"/>
            <a:ext cx="11917300" cy="190729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381000">
              <a:buSzPts val="2400"/>
              <a:buFont typeface="Calibri"/>
              <a:buChar char="●"/>
            </a:pP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(1) Verstrepen, K. </a:t>
            </a: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J.Derdelinckx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, G.,Verachtert, H., and Delvaux, F. </a:t>
            </a:r>
            <a:r>
              <a:rPr lang="en-US" sz="2300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en-US" sz="2300" i="1">
                <a:latin typeface="Calibri" charset="0"/>
                <a:ea typeface="Calibri" charset="0"/>
                <a:cs typeface="Calibri" charset="0"/>
              </a:rPr>
              <a:t>Yeast</a:t>
            </a:r>
            <a:r>
              <a:rPr lang="en-US" sz="2300" i="1" dirty="0">
                <a:latin typeface="Calibri" charset="0"/>
                <a:ea typeface="Calibri" charset="0"/>
                <a:cs typeface="Calibri" charset="0"/>
              </a:rPr>
              <a:t> flocculation: What brewers should know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. </a:t>
            </a:r>
            <a:r>
              <a:rPr lang="en-US" sz="2300" i="1" dirty="0">
                <a:latin typeface="Calibri" charset="0"/>
                <a:ea typeface="Calibri" charset="0"/>
                <a:cs typeface="Calibri" charset="0"/>
              </a:rPr>
              <a:t>Applied Microbiology and Biotechnology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 61 (2003):197–205</a:t>
            </a:r>
            <a:r>
              <a:rPr lang="en-US" sz="23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en-US" sz="23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lang="en-US" sz="23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Saccharomyces </a:t>
            </a:r>
            <a:r>
              <a:rPr lang="en-US" sz="2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Genome Database </a:t>
            </a:r>
            <a:r>
              <a:rPr lang="en-US" sz="23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https://www.yeastgenome.org</a:t>
            </a:r>
            <a:r>
              <a:rPr lang="en-US" sz="23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endParaRPr sz="2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EMBL-EBI </a:t>
            </a:r>
            <a:r>
              <a:rPr lang="en-US" sz="23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https://www.ebi.ac.uk</a:t>
            </a:r>
            <a:r>
              <a:rPr lang="en-US" sz="2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2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381000">
              <a:buSzPts val="2400"/>
              <a:buFont typeface="Calibri"/>
              <a:buChar char="●"/>
            </a:pPr>
            <a:r>
              <a:rPr lang="en-US" sz="2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BLAST </a:t>
            </a:r>
            <a:r>
              <a:rPr lang="en-US" sz="23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https://blast.ncbi.nlm.nih.gov/Blast.cgi</a:t>
            </a:r>
            <a:r>
              <a:rPr lang="en-US" sz="23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lang="en-US" sz="2300" b="0" i="0" u="sng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●"/>
            </a:pPr>
            <a:endParaRPr lang="en-US" sz="2300" b="0" i="0" u="sng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2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2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2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7" name="Google Shape;107;p13"/>
          <p:cNvGraphicFramePr/>
          <p:nvPr/>
        </p:nvGraphicFramePr>
        <p:xfrm>
          <a:off x="8643093" y="23628305"/>
          <a:ext cx="5021200" cy="6515850"/>
        </p:xfrm>
        <a:graphic>
          <a:graphicData uri="http://schemas.openxmlformats.org/drawingml/2006/table">
            <a:tbl>
              <a:tblPr>
                <a:noFill/>
                <a:tableStyleId>{B3238CB2-6910-4210-85EF-BAFED4E377C2}</a:tableStyleId>
              </a:tblPr>
              <a:tblGrid>
                <a:gridCol w="2031675"/>
                <a:gridCol w="948125"/>
                <a:gridCol w="948125"/>
                <a:gridCol w="1093275"/>
              </a:tblGrid>
              <a:tr h="59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STRAIN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84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372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AWR1796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EC1118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LALVINQA23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VL3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PW5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BY4741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KYOKAI7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UC5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HEK2_K97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T/P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K/E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  <a:tr h="592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VIN13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" name="Google Shape;108;p13"/>
          <p:cNvGraphicFramePr/>
          <p:nvPr/>
        </p:nvGraphicFramePr>
        <p:xfrm>
          <a:off x="1439652" y="23648614"/>
          <a:ext cx="6945575" cy="6509660"/>
        </p:xfrm>
        <a:graphic>
          <a:graphicData uri="http://schemas.openxmlformats.org/drawingml/2006/table">
            <a:tbl>
              <a:tblPr>
                <a:noFill/>
                <a:tableStyleId>{B3238CB2-6910-4210-85EF-BAFED4E377C2}</a:tableStyleId>
              </a:tblPr>
              <a:tblGrid>
                <a:gridCol w="1244525"/>
                <a:gridCol w="633450"/>
                <a:gridCol w="633450"/>
                <a:gridCol w="633450"/>
                <a:gridCol w="633450"/>
                <a:gridCol w="633450"/>
                <a:gridCol w="633450"/>
                <a:gridCol w="633450"/>
                <a:gridCol w="633450"/>
                <a:gridCol w="63345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STRAIN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36C0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627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1050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1089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1114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1143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5B9BD5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AWR1796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EC1118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686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LALVINQA23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C/T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VL3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C/T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PW5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BY4741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KYOKAI7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DD6EE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UC5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  <a:tr h="686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HEK2_K97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A/C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A/G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A/G</a:t>
                      </a:r>
                      <a:endParaRPr sz="2000" u="none" strike="noStrike" cap="none">
                        <a:highlight>
                          <a:srgbClr val="FFFF00"/>
                        </a:highlight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</a:tr>
              <a:tr h="59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VIN13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C/T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400" marR="25400" marT="0" marB="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  <p:sp>
        <p:nvSpPr>
          <p:cNvPr id="109" name="Google Shape;109;p13"/>
          <p:cNvSpPr txBox="1"/>
          <p:nvPr/>
        </p:nvSpPr>
        <p:spPr>
          <a:xfrm>
            <a:off x="1366812" y="30599063"/>
            <a:ext cx="6945600" cy="19716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Figure 1: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Strains are </a:t>
            </a:r>
            <a:r>
              <a:rPr lang="en-US" sz="24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S.cerevisiae.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First row indicates nucleotide base pair location. Only columns with nucleotide changes are shown. Experimental strand is highlighted in yellow. 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8573060" y="30600313"/>
            <a:ext cx="5315120" cy="19716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2:</a:t>
            </a:r>
            <a:r>
              <a:rPr lang="en-US"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Number indicates amino acid location in protein. Only locations where a nucleotide variation caused an amino acid change are listed.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439627" y="22711878"/>
            <a:ext cx="6945600" cy="6612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MSA of DNA 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8614342" y="22711878"/>
            <a:ext cx="5021100" cy="661200"/>
          </a:xfrm>
          <a:prstGeom prst="rect">
            <a:avLst/>
          </a:prstGeom>
          <a:solidFill>
            <a:srgbClr val="F3F3F3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MSA of Protein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14335156" y="21322363"/>
            <a:ext cx="12075345" cy="1200300"/>
          </a:xfrm>
          <a:prstGeom prst="rect">
            <a:avLst/>
          </a:prstGeom>
          <a:solidFill>
            <a:srgbClr val="82C2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endParaRPr sz="7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8720222" y="22811822"/>
            <a:ext cx="3996825" cy="3873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425734" y="22826427"/>
            <a:ext cx="3996820" cy="393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3"/>
          <p:cNvSpPr txBox="1"/>
          <p:nvPr/>
        </p:nvSpPr>
        <p:spPr>
          <a:xfrm flipH="1">
            <a:off x="22910734" y="22826428"/>
            <a:ext cx="3432300" cy="17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protein sequence change unique to the tested K97 strain occurs at amino acid 84 (</a:t>
            </a:r>
            <a:r>
              <a:rPr lang="en-US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figure 3</a:t>
            </a: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Proline 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is unique due to its structural rigidity; commonly found on the edges of ß-sheets and start of 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-helixes.</a:t>
            </a: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Char char="●"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amino acid 84 is not a proline, as it is in the 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other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strains, this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 could</a:t>
            </a: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result in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improper </a:t>
            </a: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α-helix </a:t>
            </a: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formation.</a:t>
            </a: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14574094" y="27041819"/>
            <a:ext cx="8007000" cy="11682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Figure 3: </a:t>
            </a: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Visualization of the structural differences of Proline (P) and threonine (T) at amino acid 84.</a:t>
            </a: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8" name="Google Shape;118;p13"/>
          <p:cNvGrpSpPr/>
          <p:nvPr/>
        </p:nvGrpSpPr>
        <p:grpSpPr>
          <a:xfrm>
            <a:off x="1454109" y="14139958"/>
            <a:ext cx="5350728" cy="7024584"/>
            <a:chOff x="0" y="98392"/>
            <a:chExt cx="5350728" cy="7024584"/>
          </a:xfrm>
        </p:grpSpPr>
        <p:sp>
          <p:nvSpPr>
            <p:cNvPr id="119" name="Google Shape;119;p13"/>
            <p:cNvSpPr/>
            <p:nvPr/>
          </p:nvSpPr>
          <p:spPr>
            <a:xfrm>
              <a:off x="0" y="6119089"/>
              <a:ext cx="5350728" cy="1003887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0" y="6119089"/>
              <a:ext cx="5350728" cy="10038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3350" tIns="213350" rIns="213350" bIns="213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Multiple sequence alignment</a:t>
              </a:r>
              <a:endPara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3"/>
            <p:cNvSpPr/>
            <p:nvPr/>
          </p:nvSpPr>
          <p:spPr>
            <a:xfrm rot="10800000">
              <a:off x="0" y="4590169"/>
              <a:ext cx="5350728" cy="1543979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0" y="4590169"/>
              <a:ext cx="5350728" cy="1003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3350" tIns="213350" rIns="213350" bIns="213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DNA sequencing </a:t>
              </a:r>
              <a:endPara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 rot="10800000">
              <a:off x="0" y="3061248"/>
              <a:ext cx="5350728" cy="1543979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0" y="3061248"/>
              <a:ext cx="5350728" cy="1003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3350" tIns="213350" rIns="213350" bIns="213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Purification/ Electrophoresis</a:t>
              </a:r>
              <a:endPara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 rot="10800000">
              <a:off x="0" y="1468823"/>
              <a:ext cx="5350728" cy="1543979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0" y="1468823"/>
              <a:ext cx="5350728" cy="1003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3350" tIns="213350" rIns="213350" bIns="213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PCR</a:t>
              </a:r>
              <a:endPara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 rot="10800000">
              <a:off x="0" y="98392"/>
              <a:ext cx="5350728" cy="1543979"/>
            </a:xfrm>
            <a:prstGeom prst="up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0" y="98392"/>
              <a:ext cx="5350728" cy="10032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3350" tIns="213350" rIns="213350" bIns="213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Primer Design</a:t>
              </a:r>
              <a:endPara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" name="Google Shape;129;p13"/>
          <p:cNvSpPr txBox="1"/>
          <p:nvPr/>
        </p:nvSpPr>
        <p:spPr>
          <a:xfrm>
            <a:off x="16502025" y="12679750"/>
            <a:ext cx="9874800" cy="1200300"/>
          </a:xfrm>
          <a:prstGeom prst="rect">
            <a:avLst/>
          </a:prstGeom>
          <a:solidFill>
            <a:srgbClr val="82C2D5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Preliminary results</a:t>
            </a:r>
            <a:endParaRPr sz="7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18325" y="14063025"/>
            <a:ext cx="8834250" cy="6015176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3"/>
          <p:cNvSpPr txBox="1"/>
          <p:nvPr/>
        </p:nvSpPr>
        <p:spPr>
          <a:xfrm>
            <a:off x="6992400" y="14178188"/>
            <a:ext cx="9086100" cy="40311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7020000" y="18510975"/>
            <a:ext cx="9086100" cy="2631276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>
                <a:latin typeface="Calibri"/>
                <a:ea typeface="Calibri"/>
                <a:cs typeface="Calibri"/>
                <a:sym typeface="Calibri"/>
              </a:rPr>
              <a:t>Figure 1: </a:t>
            </a:r>
            <a:r>
              <a:rPr lang="en-US" sz="2600" dirty="0">
                <a:latin typeface="Calibri"/>
                <a:ea typeface="Calibri"/>
                <a:cs typeface="Calibri"/>
                <a:sym typeface="Calibri"/>
              </a:rPr>
              <a:t>Custom HEK2 primer created using 3 forward primers (green arrows) and 3 reverse primers (purple arrows) to ensure complete and accurate amplification of target sequence by polymerase chain reaction (PCR). Total amplicon length is 1483 base pairs (BP</a:t>
            </a:r>
            <a:r>
              <a:rPr lang="en-US" sz="2600" dirty="0" smtClean="0">
                <a:latin typeface="Calibri"/>
                <a:ea typeface="Calibri"/>
                <a:cs typeface="Calibri"/>
                <a:sym typeface="Calibri"/>
              </a:rPr>
              <a:t>) and </a:t>
            </a:r>
            <a:r>
              <a:rPr lang="en-US" sz="2600" dirty="0">
                <a:latin typeface="Calibri"/>
                <a:ea typeface="Calibri"/>
                <a:cs typeface="Calibri"/>
                <a:sym typeface="Calibri"/>
              </a:rPr>
              <a:t>target region 1146BP.</a:t>
            </a:r>
            <a:endParaRPr sz="2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22864375" y="22826425"/>
            <a:ext cx="3525000" cy="54714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6502024" y="14052075"/>
            <a:ext cx="7806049" cy="683494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3"/>
          <p:cNvSpPr txBox="1"/>
          <p:nvPr/>
        </p:nvSpPr>
        <p:spPr>
          <a:xfrm>
            <a:off x="22717050" y="14156800"/>
            <a:ext cx="3626100" cy="2857500"/>
          </a:xfrm>
          <a:prstGeom prst="rect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Figure 2: Gel electrophoresis of HEK2 gene from K97 strain (Column A, B, C). All tested samples measured approximately 1.5 kilobase pairs.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658</Words>
  <Application>Microsoft Macintosh PowerPoint</Application>
  <PresentationFormat>Custom</PresentationFormat>
  <Paragraphs>203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 What the HEK2 is flocculation?  Ryan Servis &amp; Natalie Wood  Cell Biology,  BIOL 326  Longwood University 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What the HEK2 is flocculation?  Ryan Servis &amp; Natalie Wood  Cell Biology,  BIOL 326  Longwood University </dc:title>
  <cp:lastModifiedBy>Natalie Wood</cp:lastModifiedBy>
  <cp:revision>10</cp:revision>
  <dcterms:modified xsi:type="dcterms:W3CDTF">2019-04-19T12:38:08Z</dcterms:modified>
</cp:coreProperties>
</file>