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8AD7F-695C-4D15-B4F8-770AB46980F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9B2B28-522D-4B41-AC76-F87E014A4732}">
      <dgm:prSet/>
      <dgm:spPr/>
      <dgm:t>
        <a:bodyPr/>
        <a:lstStyle/>
        <a:p>
          <a:r>
            <a:rPr lang="en-US"/>
            <a:t>Leatherback sea turtles are in serious danger of extinction.</a:t>
          </a:r>
        </a:p>
      </dgm:t>
    </dgm:pt>
    <dgm:pt modelId="{5857EF43-35DC-460E-917D-782D7A0E1357}" type="parTrans" cxnId="{4B3F6273-A435-43C7-A201-3620762DD08F}">
      <dgm:prSet/>
      <dgm:spPr/>
      <dgm:t>
        <a:bodyPr/>
        <a:lstStyle/>
        <a:p>
          <a:endParaRPr lang="en-US"/>
        </a:p>
      </dgm:t>
    </dgm:pt>
    <dgm:pt modelId="{B3B6ECC0-938B-41DC-8326-83905EA0DB0D}" type="sibTrans" cxnId="{4B3F6273-A435-43C7-A201-3620762DD08F}">
      <dgm:prSet/>
      <dgm:spPr/>
      <dgm:t>
        <a:bodyPr/>
        <a:lstStyle/>
        <a:p>
          <a:endParaRPr lang="en-US"/>
        </a:p>
      </dgm:t>
    </dgm:pt>
    <dgm:pt modelId="{7A0C91DC-470D-4CCA-AA00-4F10C954157F}">
      <dgm:prSet/>
      <dgm:spPr/>
      <dgm:t>
        <a:bodyPr/>
        <a:lstStyle/>
        <a:p>
          <a:r>
            <a:rPr lang="en-US"/>
            <a:t>A major threat to this species is human interference.</a:t>
          </a:r>
        </a:p>
      </dgm:t>
    </dgm:pt>
    <dgm:pt modelId="{C24A2505-F301-4670-9AEF-142698E3D7BF}" type="parTrans" cxnId="{C017F7F2-8800-42AE-8EE8-EF6172FB1252}">
      <dgm:prSet/>
      <dgm:spPr/>
      <dgm:t>
        <a:bodyPr/>
        <a:lstStyle/>
        <a:p>
          <a:endParaRPr lang="en-US"/>
        </a:p>
      </dgm:t>
    </dgm:pt>
    <dgm:pt modelId="{39975B7B-A483-4472-8399-AC4B24F37B36}" type="sibTrans" cxnId="{C017F7F2-8800-42AE-8EE8-EF6172FB1252}">
      <dgm:prSet/>
      <dgm:spPr/>
      <dgm:t>
        <a:bodyPr/>
        <a:lstStyle/>
        <a:p>
          <a:endParaRPr lang="en-US"/>
        </a:p>
      </dgm:t>
    </dgm:pt>
    <dgm:pt modelId="{A1CE0304-1174-476F-998B-5B82B773C179}">
      <dgm:prSet/>
      <dgm:spPr/>
      <dgm:t>
        <a:bodyPr/>
        <a:lstStyle/>
        <a:p>
          <a:r>
            <a:rPr lang="en-US"/>
            <a:t>More protections associated with each threat must be put into place to ensure survival.</a:t>
          </a:r>
        </a:p>
      </dgm:t>
    </dgm:pt>
    <dgm:pt modelId="{E82E2B97-6873-4E1B-94E1-B7817A079BD9}" type="parTrans" cxnId="{3E3F9C8A-61CA-4498-BD00-D0100E59285D}">
      <dgm:prSet/>
      <dgm:spPr/>
      <dgm:t>
        <a:bodyPr/>
        <a:lstStyle/>
        <a:p>
          <a:endParaRPr lang="en-US"/>
        </a:p>
      </dgm:t>
    </dgm:pt>
    <dgm:pt modelId="{416787B7-4746-4E21-B69C-2F457A5571DF}" type="sibTrans" cxnId="{3E3F9C8A-61CA-4498-BD00-D0100E59285D}">
      <dgm:prSet/>
      <dgm:spPr/>
      <dgm:t>
        <a:bodyPr/>
        <a:lstStyle/>
        <a:p>
          <a:endParaRPr lang="en-US"/>
        </a:p>
      </dgm:t>
    </dgm:pt>
    <dgm:pt modelId="{31CAC6C5-C2BD-6844-8505-6B2FAB0E8CC6}" type="pres">
      <dgm:prSet presAssocID="{A798AD7F-695C-4D15-B4F8-770AB46980F5}" presName="outerComposite" presStyleCnt="0">
        <dgm:presLayoutVars>
          <dgm:chMax val="5"/>
          <dgm:dir/>
          <dgm:resizeHandles val="exact"/>
        </dgm:presLayoutVars>
      </dgm:prSet>
      <dgm:spPr/>
    </dgm:pt>
    <dgm:pt modelId="{E67B57E0-3EA8-F140-9F0F-0D2386806636}" type="pres">
      <dgm:prSet presAssocID="{A798AD7F-695C-4D15-B4F8-770AB46980F5}" presName="dummyMaxCanvas" presStyleCnt="0">
        <dgm:presLayoutVars/>
      </dgm:prSet>
      <dgm:spPr/>
    </dgm:pt>
    <dgm:pt modelId="{5E43140B-7D93-D745-9B44-34590D30F2B2}" type="pres">
      <dgm:prSet presAssocID="{A798AD7F-695C-4D15-B4F8-770AB46980F5}" presName="ThreeNodes_1" presStyleLbl="node1" presStyleIdx="0" presStyleCnt="3">
        <dgm:presLayoutVars>
          <dgm:bulletEnabled val="1"/>
        </dgm:presLayoutVars>
      </dgm:prSet>
      <dgm:spPr/>
    </dgm:pt>
    <dgm:pt modelId="{052B1EB3-3F75-774E-8B80-05653EC02B4F}" type="pres">
      <dgm:prSet presAssocID="{A798AD7F-695C-4D15-B4F8-770AB46980F5}" presName="ThreeNodes_2" presStyleLbl="node1" presStyleIdx="1" presStyleCnt="3">
        <dgm:presLayoutVars>
          <dgm:bulletEnabled val="1"/>
        </dgm:presLayoutVars>
      </dgm:prSet>
      <dgm:spPr/>
    </dgm:pt>
    <dgm:pt modelId="{934492A2-E566-B448-B5EB-954F64653970}" type="pres">
      <dgm:prSet presAssocID="{A798AD7F-695C-4D15-B4F8-770AB46980F5}" presName="ThreeNodes_3" presStyleLbl="node1" presStyleIdx="2" presStyleCnt="3">
        <dgm:presLayoutVars>
          <dgm:bulletEnabled val="1"/>
        </dgm:presLayoutVars>
      </dgm:prSet>
      <dgm:spPr/>
    </dgm:pt>
    <dgm:pt modelId="{558DFE5A-7CF4-0147-A8A7-FECFF5D41174}" type="pres">
      <dgm:prSet presAssocID="{A798AD7F-695C-4D15-B4F8-770AB46980F5}" presName="ThreeConn_1-2" presStyleLbl="fgAccFollowNode1" presStyleIdx="0" presStyleCnt="2">
        <dgm:presLayoutVars>
          <dgm:bulletEnabled val="1"/>
        </dgm:presLayoutVars>
      </dgm:prSet>
      <dgm:spPr/>
    </dgm:pt>
    <dgm:pt modelId="{67CC48E5-58B6-1448-B9B7-91270A71C4C9}" type="pres">
      <dgm:prSet presAssocID="{A798AD7F-695C-4D15-B4F8-770AB46980F5}" presName="ThreeConn_2-3" presStyleLbl="fgAccFollowNode1" presStyleIdx="1" presStyleCnt="2">
        <dgm:presLayoutVars>
          <dgm:bulletEnabled val="1"/>
        </dgm:presLayoutVars>
      </dgm:prSet>
      <dgm:spPr/>
    </dgm:pt>
    <dgm:pt modelId="{3EEC2EA3-4332-E64B-92D5-1BAC988E3914}" type="pres">
      <dgm:prSet presAssocID="{A798AD7F-695C-4D15-B4F8-770AB46980F5}" presName="ThreeNodes_1_text" presStyleLbl="node1" presStyleIdx="2" presStyleCnt="3">
        <dgm:presLayoutVars>
          <dgm:bulletEnabled val="1"/>
        </dgm:presLayoutVars>
      </dgm:prSet>
      <dgm:spPr/>
    </dgm:pt>
    <dgm:pt modelId="{68519138-FB19-4349-A234-7A389592FFF5}" type="pres">
      <dgm:prSet presAssocID="{A798AD7F-695C-4D15-B4F8-770AB46980F5}" presName="ThreeNodes_2_text" presStyleLbl="node1" presStyleIdx="2" presStyleCnt="3">
        <dgm:presLayoutVars>
          <dgm:bulletEnabled val="1"/>
        </dgm:presLayoutVars>
      </dgm:prSet>
      <dgm:spPr/>
    </dgm:pt>
    <dgm:pt modelId="{58B98DBD-4AD1-7A48-9869-356AB3CE2A3F}" type="pres">
      <dgm:prSet presAssocID="{A798AD7F-695C-4D15-B4F8-770AB46980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991100-8326-A341-B680-A0B927F256D2}" type="presOf" srcId="{A1CE0304-1174-476F-998B-5B82B773C179}" destId="{934492A2-E566-B448-B5EB-954F64653970}" srcOrd="0" destOrd="0" presId="urn:microsoft.com/office/officeart/2005/8/layout/vProcess5"/>
    <dgm:cxn modelId="{4B3E0D0E-A60D-CB41-BC11-3E02B249562C}" type="presOf" srcId="{C29B2B28-522D-4B41-AC76-F87E014A4732}" destId="{5E43140B-7D93-D745-9B44-34590D30F2B2}" srcOrd="0" destOrd="0" presId="urn:microsoft.com/office/officeart/2005/8/layout/vProcess5"/>
    <dgm:cxn modelId="{4B3F6273-A435-43C7-A201-3620762DD08F}" srcId="{A798AD7F-695C-4D15-B4F8-770AB46980F5}" destId="{C29B2B28-522D-4B41-AC76-F87E014A4732}" srcOrd="0" destOrd="0" parTransId="{5857EF43-35DC-460E-917D-782D7A0E1357}" sibTransId="{B3B6ECC0-938B-41DC-8326-83905EA0DB0D}"/>
    <dgm:cxn modelId="{3E3F9C8A-61CA-4498-BD00-D0100E59285D}" srcId="{A798AD7F-695C-4D15-B4F8-770AB46980F5}" destId="{A1CE0304-1174-476F-998B-5B82B773C179}" srcOrd="2" destOrd="0" parTransId="{E82E2B97-6873-4E1B-94E1-B7817A079BD9}" sibTransId="{416787B7-4746-4E21-B69C-2F457A5571DF}"/>
    <dgm:cxn modelId="{5254D994-B915-4B4F-91CA-48D164462DC0}" type="presOf" srcId="{B3B6ECC0-938B-41DC-8326-83905EA0DB0D}" destId="{558DFE5A-7CF4-0147-A8A7-FECFF5D41174}" srcOrd="0" destOrd="0" presId="urn:microsoft.com/office/officeart/2005/8/layout/vProcess5"/>
    <dgm:cxn modelId="{8960C29A-8664-6849-9A07-8BDBE1C9830F}" type="presOf" srcId="{39975B7B-A483-4472-8399-AC4B24F37B36}" destId="{67CC48E5-58B6-1448-B9B7-91270A71C4C9}" srcOrd="0" destOrd="0" presId="urn:microsoft.com/office/officeart/2005/8/layout/vProcess5"/>
    <dgm:cxn modelId="{B147379B-2DD0-754E-9EFE-0DD062B990ED}" type="presOf" srcId="{A798AD7F-695C-4D15-B4F8-770AB46980F5}" destId="{31CAC6C5-C2BD-6844-8505-6B2FAB0E8CC6}" srcOrd="0" destOrd="0" presId="urn:microsoft.com/office/officeart/2005/8/layout/vProcess5"/>
    <dgm:cxn modelId="{A5843BAB-D04C-0444-BFDC-2B7F52DA0AAC}" type="presOf" srcId="{7A0C91DC-470D-4CCA-AA00-4F10C954157F}" destId="{68519138-FB19-4349-A234-7A389592FFF5}" srcOrd="1" destOrd="0" presId="urn:microsoft.com/office/officeart/2005/8/layout/vProcess5"/>
    <dgm:cxn modelId="{BF7780AB-4080-0841-A2E3-854C59720A2A}" type="presOf" srcId="{A1CE0304-1174-476F-998B-5B82B773C179}" destId="{58B98DBD-4AD1-7A48-9869-356AB3CE2A3F}" srcOrd="1" destOrd="0" presId="urn:microsoft.com/office/officeart/2005/8/layout/vProcess5"/>
    <dgm:cxn modelId="{615492C4-E585-0B47-AB04-15DD6D6D5AEB}" type="presOf" srcId="{C29B2B28-522D-4B41-AC76-F87E014A4732}" destId="{3EEC2EA3-4332-E64B-92D5-1BAC988E3914}" srcOrd="1" destOrd="0" presId="urn:microsoft.com/office/officeart/2005/8/layout/vProcess5"/>
    <dgm:cxn modelId="{E66C89DA-8F77-FE40-829B-1558758CC9C3}" type="presOf" srcId="{7A0C91DC-470D-4CCA-AA00-4F10C954157F}" destId="{052B1EB3-3F75-774E-8B80-05653EC02B4F}" srcOrd="0" destOrd="0" presId="urn:microsoft.com/office/officeart/2005/8/layout/vProcess5"/>
    <dgm:cxn modelId="{C017F7F2-8800-42AE-8EE8-EF6172FB1252}" srcId="{A798AD7F-695C-4D15-B4F8-770AB46980F5}" destId="{7A0C91DC-470D-4CCA-AA00-4F10C954157F}" srcOrd="1" destOrd="0" parTransId="{C24A2505-F301-4670-9AEF-142698E3D7BF}" sibTransId="{39975B7B-A483-4472-8399-AC4B24F37B36}"/>
    <dgm:cxn modelId="{B9489DD1-D0E2-FE44-8D35-9CD84A35A8EA}" type="presParOf" srcId="{31CAC6C5-C2BD-6844-8505-6B2FAB0E8CC6}" destId="{E67B57E0-3EA8-F140-9F0F-0D2386806636}" srcOrd="0" destOrd="0" presId="urn:microsoft.com/office/officeart/2005/8/layout/vProcess5"/>
    <dgm:cxn modelId="{84A6D253-F1CA-4443-BCBA-52339244CFA1}" type="presParOf" srcId="{31CAC6C5-C2BD-6844-8505-6B2FAB0E8CC6}" destId="{5E43140B-7D93-D745-9B44-34590D30F2B2}" srcOrd="1" destOrd="0" presId="urn:microsoft.com/office/officeart/2005/8/layout/vProcess5"/>
    <dgm:cxn modelId="{11D0F258-70FD-9C4E-A5E9-0F93A8BB17F7}" type="presParOf" srcId="{31CAC6C5-C2BD-6844-8505-6B2FAB0E8CC6}" destId="{052B1EB3-3F75-774E-8B80-05653EC02B4F}" srcOrd="2" destOrd="0" presId="urn:microsoft.com/office/officeart/2005/8/layout/vProcess5"/>
    <dgm:cxn modelId="{B2F75655-5BDB-4444-924C-0B440E4EEB25}" type="presParOf" srcId="{31CAC6C5-C2BD-6844-8505-6B2FAB0E8CC6}" destId="{934492A2-E566-B448-B5EB-954F64653970}" srcOrd="3" destOrd="0" presId="urn:microsoft.com/office/officeart/2005/8/layout/vProcess5"/>
    <dgm:cxn modelId="{CA01E0D5-E7F8-EA49-BC00-556DC59C9A87}" type="presParOf" srcId="{31CAC6C5-C2BD-6844-8505-6B2FAB0E8CC6}" destId="{558DFE5A-7CF4-0147-A8A7-FECFF5D41174}" srcOrd="4" destOrd="0" presId="urn:microsoft.com/office/officeart/2005/8/layout/vProcess5"/>
    <dgm:cxn modelId="{A7F24D96-9CF7-FB41-A2C6-2701A71CAC54}" type="presParOf" srcId="{31CAC6C5-C2BD-6844-8505-6B2FAB0E8CC6}" destId="{67CC48E5-58B6-1448-B9B7-91270A71C4C9}" srcOrd="5" destOrd="0" presId="urn:microsoft.com/office/officeart/2005/8/layout/vProcess5"/>
    <dgm:cxn modelId="{10E57876-7C67-7548-9CD9-7D73EDE70955}" type="presParOf" srcId="{31CAC6C5-C2BD-6844-8505-6B2FAB0E8CC6}" destId="{3EEC2EA3-4332-E64B-92D5-1BAC988E3914}" srcOrd="6" destOrd="0" presId="urn:microsoft.com/office/officeart/2005/8/layout/vProcess5"/>
    <dgm:cxn modelId="{7A817F94-6730-064A-97B2-8F77DAD7A947}" type="presParOf" srcId="{31CAC6C5-C2BD-6844-8505-6B2FAB0E8CC6}" destId="{68519138-FB19-4349-A234-7A389592FFF5}" srcOrd="7" destOrd="0" presId="urn:microsoft.com/office/officeart/2005/8/layout/vProcess5"/>
    <dgm:cxn modelId="{1D0D45A2-2D07-934D-88B9-A58327F85A63}" type="presParOf" srcId="{31CAC6C5-C2BD-6844-8505-6B2FAB0E8CC6}" destId="{58B98DBD-4AD1-7A48-9869-356AB3CE2A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3140B-7D93-D745-9B44-34590D30F2B2}">
      <dsp:nvSpPr>
        <dsp:cNvPr id="0" name=""/>
        <dsp:cNvSpPr/>
      </dsp:nvSpPr>
      <dsp:spPr>
        <a:xfrm>
          <a:off x="0" y="0"/>
          <a:ext cx="8406320" cy="1172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Leatherback sea turtles are in serious danger of extinction.</a:t>
          </a:r>
        </a:p>
      </dsp:txBody>
      <dsp:txXfrm>
        <a:off x="34334" y="34334"/>
        <a:ext cx="7141378" cy="1103575"/>
      </dsp:txXfrm>
    </dsp:sp>
    <dsp:sp modelId="{052B1EB3-3F75-774E-8B80-05653EC02B4F}">
      <dsp:nvSpPr>
        <dsp:cNvPr id="0" name=""/>
        <dsp:cNvSpPr/>
      </dsp:nvSpPr>
      <dsp:spPr>
        <a:xfrm>
          <a:off x="741734" y="1367617"/>
          <a:ext cx="8406320" cy="117224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major threat to this species is human interference.</a:t>
          </a:r>
        </a:p>
      </dsp:txBody>
      <dsp:txXfrm>
        <a:off x="776068" y="1401951"/>
        <a:ext cx="6833960" cy="1103575"/>
      </dsp:txXfrm>
    </dsp:sp>
    <dsp:sp modelId="{934492A2-E566-B448-B5EB-954F64653970}">
      <dsp:nvSpPr>
        <dsp:cNvPr id="0" name=""/>
        <dsp:cNvSpPr/>
      </dsp:nvSpPr>
      <dsp:spPr>
        <a:xfrm>
          <a:off x="1483468" y="2735234"/>
          <a:ext cx="8406320" cy="117224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More protections associated with each threat must be put into place to ensure survival.</a:t>
          </a:r>
        </a:p>
      </dsp:txBody>
      <dsp:txXfrm>
        <a:off x="1517802" y="2769568"/>
        <a:ext cx="6833960" cy="1103575"/>
      </dsp:txXfrm>
    </dsp:sp>
    <dsp:sp modelId="{558DFE5A-7CF4-0147-A8A7-FECFF5D41174}">
      <dsp:nvSpPr>
        <dsp:cNvPr id="0" name=""/>
        <dsp:cNvSpPr/>
      </dsp:nvSpPr>
      <dsp:spPr>
        <a:xfrm>
          <a:off x="7644362" y="888951"/>
          <a:ext cx="761958" cy="761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815803" y="888951"/>
        <a:ext cx="419076" cy="573373"/>
      </dsp:txXfrm>
    </dsp:sp>
    <dsp:sp modelId="{67CC48E5-58B6-1448-B9B7-91270A71C4C9}">
      <dsp:nvSpPr>
        <dsp:cNvPr id="0" name=""/>
        <dsp:cNvSpPr/>
      </dsp:nvSpPr>
      <dsp:spPr>
        <a:xfrm>
          <a:off x="8386096" y="2248753"/>
          <a:ext cx="761958" cy="761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557537" y="2248753"/>
        <a:ext cx="419076" cy="57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0BA8-9C03-294A-85E3-2375A482E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8BAA-C1D8-764B-B860-2EF2E37E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0BF7-06A6-2B44-942B-763116C8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407FA-3462-3740-968F-1D9560C7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AAF6-1237-A347-BD21-8AC63FFF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63C2-5348-FC44-8100-3C1BD8EA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39BDE-C1DE-0944-8295-59FBCFF84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71A62-D174-7848-B64D-1217D901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FAF07-9FFC-B347-9E6F-FA038130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137C-787C-6048-B480-75D955A9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D4C87-6B82-7C4F-88C0-E8F868D97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BB8B8-F2B3-D544-BDF3-8BF1561BE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E100-D880-8942-B989-70C39E43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F21D-9134-FF4C-ACFA-45E6BF33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C4E44-745E-BB48-AE0F-88B4437E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64D4-8BFD-6D42-BC81-D88F923D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BF0E-9276-0643-B035-45696F3D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5DAC-526E-2049-A1D3-5037FEDD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EA07-5422-0B47-A44C-7002EA7E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D65D6-B659-3248-ACAE-11B0FD1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ECB9-07DC-964E-B613-1F1E679A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BABD-31A6-B74B-A898-55519A4F3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9427-A455-AB4A-A3B5-A4AD783A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38C31-3DA8-AB4D-BEE6-22B3A6CA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7C80-EFE5-5340-8ABC-BA3FB2FA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4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0DC5-D90B-0B49-B681-B34C0EF3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E718D-8334-A247-837F-4065F10F6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2957A-B0F0-E447-8F9C-23C332A8A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5E528-E1FF-694E-82D0-05B9FBA2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F72FE-50B8-024E-A266-A9AB28A4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732C-6FAB-BA45-AF6E-9D8F8ADB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E355E-E569-854C-AFC1-A45E43B5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FDF92-72B1-7948-AA1C-87749EF66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3BEE-0A54-4D49-B746-90759F8E2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9FDBC-CF09-2E47-9034-D4291E314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417FA-5711-D241-8473-BE7DE824E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DAB3B-40BF-624B-AD85-8E1D5CAD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FE067-B3CE-CA44-A109-E123F919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DAE07-A0C0-1E4E-B1D1-EF7EC8AA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1903-53BE-B744-A40C-3A4C6D71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6CEAF-5ACD-494C-A751-BEBA57CC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81645-44E0-5A47-933D-C1A5FD70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22D-FE15-9743-826D-97652A5E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D5F89-BAE0-C541-9B4B-4D242CC1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7FA3A-310D-2B45-9878-8CFD3774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275B5-CF33-0941-91E6-33756680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5AC4-2AF4-B04D-9CA3-2B23BD6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1C5D-B30B-5740-9E66-26B1AB48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5E5B1-721E-C240-B33A-1B63123D6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13292-084D-4044-A827-5A96DAF0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24268-C8E0-274F-AB95-047EC8D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60FDF-F86D-0A43-999D-D20DB5FD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EECD-F5B2-564B-8570-7D5638A9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AFC0F-F39B-D34D-9E30-A01B8B06F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A7B44-57AA-8F4C-BFA4-D95412EB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13C39-955C-4D40-897B-34E43CF4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A82A6-CCB8-F346-9933-80EF9925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DAF24-074B-E846-834B-64D02E14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A6FA5-FD7F-3F40-9CBA-5ED92E99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19A09-2498-D041-A4D6-58333D93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E58A-C47A-3B45-83D4-06D4720C8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D0D4-18C7-044E-9BB9-066AC249257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7406-373A-1E46-A24E-6C770FD2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F106-397C-E046-A688-AE8747CD3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0DB4-F36E-3E48-827E-54723471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journeythroughguatemala.blogspot.com/2010/08/sea-turtles-nesting-along-shoreline-i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alongsidewildlife.com/2009/03/long-walks-on-beach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2305/IUCN.UK.2013-2.RLTS.T6494A43526147.en" TargetMode="External"/><Relationship Id="rId2" Type="http://schemas.openxmlformats.org/officeDocument/2006/relationships/hyperlink" Target="https://www.fws.gov/northflorida/SeaTurtles/Turtle%20Factsheets/leatherback-sea-turtl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urtle swimming in water&#10;&#10;Description automatically generated with low confidence">
            <a:extLst>
              <a:ext uri="{FF2B5EF4-FFF2-40B4-BE49-F238E27FC236}">
                <a16:creationId xmlns:a16="http://schemas.microsoft.com/office/drawing/2014/main" id="{B24419F5-15B9-3C4E-9DF3-3AA49789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526" r="1" b="36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143D7-2750-B04E-B2B7-7ACDB345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Exploring the Leatherback Sea Turtle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DA3DF-EF32-D449-804A-BE96ED1D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/>
              <a:t>By: Stella Morris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therback Sea Turtle - Dermochelys coriacea">
            <a:extLst>
              <a:ext uri="{FF2B5EF4-FFF2-40B4-BE49-F238E27FC236}">
                <a16:creationId xmlns:a16="http://schemas.microsoft.com/office/drawing/2014/main" id="{7CD3F585-0F86-5B41-974A-F38AB09E9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b="22437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030" name="Oval 13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C0457-ED25-144E-B638-64EF6EEE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Leatherback Sea Turtle (</a:t>
            </a:r>
            <a:r>
              <a:rPr lang="en-US" sz="4000" i="1">
                <a:solidFill>
                  <a:srgbClr val="000000"/>
                </a:solidFill>
              </a:rPr>
              <a:t>Dermochelys coriacea</a:t>
            </a:r>
            <a:r>
              <a:rPr lang="en-US" sz="4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0F8D-C4CA-4643-B6AC-DB6B4D44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Status: endangered species throughout entire range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Distribution: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Found throughout the world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Prefer warm, tropical waters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Atlantic, Pacific, and Indian Oceans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0BD3F-9FAB-4C4D-8B79-18767210F596}"/>
              </a:ext>
            </a:extLst>
          </p:cNvPr>
          <p:cNvSpPr txBox="1"/>
          <p:nvPr/>
        </p:nvSpPr>
        <p:spPr>
          <a:xfrm>
            <a:off x="171451" y="6274818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Fish &amp; Wildlife Service. (n.d.).</a:t>
            </a:r>
          </a:p>
        </p:txBody>
      </p:sp>
    </p:spTree>
    <p:extLst>
      <p:ext uri="{BB962C8B-B14F-4D97-AF65-F5344CB8AC3E}">
        <p14:creationId xmlns:p14="http://schemas.microsoft.com/office/powerpoint/2010/main" val="19576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General Information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/>
              <a:t>Physically largest sea turtle (~4-8 ft.)</a:t>
            </a:r>
          </a:p>
          <a:p>
            <a:r>
              <a:rPr lang="en-US" sz="1900"/>
              <a:t>Largest distribution range</a:t>
            </a:r>
          </a:p>
          <a:p>
            <a:r>
              <a:rPr lang="en-US" sz="1900"/>
              <a:t>Shell makeup:</a:t>
            </a:r>
          </a:p>
          <a:p>
            <a:pPr lvl="1"/>
            <a:r>
              <a:rPr lang="en-US" sz="1900"/>
              <a:t>Small bones</a:t>
            </a:r>
          </a:p>
          <a:p>
            <a:pPr lvl="1"/>
            <a:r>
              <a:rPr lang="en-US" sz="1900"/>
              <a:t>Rubbery cover</a:t>
            </a:r>
          </a:p>
          <a:p>
            <a:pPr lvl="1"/>
            <a:r>
              <a:rPr lang="en-US" sz="1900"/>
              <a:t>7 ridges </a:t>
            </a:r>
          </a:p>
          <a:p>
            <a:r>
              <a:rPr lang="en-US" sz="1900"/>
              <a:t>Grey coloring with light colored spots</a:t>
            </a:r>
          </a:p>
          <a:p>
            <a:r>
              <a:rPr lang="en-US" sz="1900"/>
              <a:t>Fins used for paddling through the water</a:t>
            </a:r>
            <a:endParaRPr lang="en-US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2AA71-2278-8E47-A82A-CFA69EC6C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57" r="141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00215B-24E8-8E4B-9450-625E7A549FC9}"/>
              </a:ext>
            </a:extLst>
          </p:cNvPr>
          <p:cNvSpPr/>
          <p:nvPr/>
        </p:nvSpPr>
        <p:spPr>
          <a:xfrm>
            <a:off x="306542" y="6347965"/>
            <a:ext cx="33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U.S. Fish &amp; Wildlife Service. (n.d.).</a:t>
            </a:r>
          </a:p>
        </p:txBody>
      </p:sp>
    </p:spTree>
    <p:extLst>
      <p:ext uri="{BB962C8B-B14F-4D97-AF65-F5344CB8AC3E}">
        <p14:creationId xmlns:p14="http://schemas.microsoft.com/office/powerpoint/2010/main" val="318442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ck Leatherback Sea Turtles | National Geographic Society">
            <a:extLst>
              <a:ext uri="{FF2B5EF4-FFF2-40B4-BE49-F238E27FC236}">
                <a16:creationId xmlns:a16="http://schemas.microsoft.com/office/drawing/2014/main" id="{34813EBC-24EA-8145-AFF9-A761A9F5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537" b="252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Natural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US" sz="1700"/>
              <a:t>Mainly feeds on jellyfish</a:t>
            </a:r>
          </a:p>
          <a:p>
            <a:r>
              <a:rPr lang="en-US" sz="1700"/>
              <a:t>Other sources of food:</a:t>
            </a:r>
          </a:p>
          <a:p>
            <a:pPr lvl="1"/>
            <a:r>
              <a:rPr lang="en-US" sz="1700"/>
              <a:t> Squid, crustaceans, sea urchins, etc.</a:t>
            </a:r>
          </a:p>
          <a:p>
            <a:r>
              <a:rPr lang="en-US" sz="1700"/>
              <a:t>Nesting</a:t>
            </a:r>
          </a:p>
          <a:p>
            <a:pPr lvl="1"/>
            <a:r>
              <a:rPr lang="en-US" sz="1700"/>
              <a:t>Occurs between March and July</a:t>
            </a:r>
          </a:p>
          <a:p>
            <a:pPr lvl="1"/>
            <a:r>
              <a:rPr lang="en-US" sz="1700"/>
              <a:t>Sandy beaches with vegetation</a:t>
            </a:r>
          </a:p>
          <a:p>
            <a:pPr lvl="1"/>
            <a:r>
              <a:rPr lang="en-US" sz="1700"/>
              <a:t>Female can nest 5-7 times during </a:t>
            </a:r>
            <a:r>
              <a:rPr lang="en-US" sz="1700" u="sng"/>
              <a:t>1 season</a:t>
            </a:r>
          </a:p>
          <a:p>
            <a:pPr lvl="1"/>
            <a:r>
              <a:rPr lang="en-US" sz="1700"/>
              <a:t>80-85 eggs per clutch</a:t>
            </a:r>
          </a:p>
          <a:p>
            <a:r>
              <a:rPr lang="en-US" sz="1700"/>
              <a:t>Females migrate every 2-3 years to nesting beaches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A229A-6499-574F-ACD4-B5D9D83681BC}"/>
              </a:ext>
            </a:extLst>
          </p:cNvPr>
          <p:cNvSpPr/>
          <p:nvPr/>
        </p:nvSpPr>
        <p:spPr>
          <a:xfrm>
            <a:off x="7749290" y="5851778"/>
            <a:ext cx="33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U.S. Fish &amp; Wildlife Service. (n.d.).</a:t>
            </a:r>
          </a:p>
        </p:txBody>
      </p:sp>
    </p:spTree>
    <p:extLst>
      <p:ext uri="{BB962C8B-B14F-4D97-AF65-F5344CB8AC3E}">
        <p14:creationId xmlns:p14="http://schemas.microsoft.com/office/powerpoint/2010/main" val="421547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Leatherback Sea Turtle | Gumbo Limbo Nature Center">
            <a:extLst>
              <a:ext uri="{FF2B5EF4-FFF2-40B4-BE49-F238E27FC236}">
                <a16:creationId xmlns:a16="http://schemas.microsoft.com/office/drawing/2014/main" id="{0A48A222-B526-E942-827C-8E6735061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 r="1" b="5993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>Ecological, Economic, &amp; Cultural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US" sz="2000"/>
              <a:t>Leatherback sea turtle eggs </a:t>
            </a:r>
          </a:p>
          <a:p>
            <a:pPr lvl="1"/>
            <a:r>
              <a:rPr lang="en-US" sz="2000"/>
              <a:t>Taken by humans</a:t>
            </a:r>
          </a:p>
          <a:p>
            <a:pPr lvl="1"/>
            <a:r>
              <a:rPr lang="en-US" sz="2000"/>
              <a:t>Used for food </a:t>
            </a:r>
          </a:p>
          <a:p>
            <a:r>
              <a:rPr lang="en-US" sz="2000"/>
              <a:t>Turtle meat used for food as well</a:t>
            </a:r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93FC8-4C61-C74A-950F-551B59BD6773}"/>
              </a:ext>
            </a:extLst>
          </p:cNvPr>
          <p:cNvSpPr txBox="1"/>
          <p:nvPr/>
        </p:nvSpPr>
        <p:spPr>
          <a:xfrm>
            <a:off x="9480501" y="6069578"/>
            <a:ext cx="26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Wallace, B.P., Tiwari, M. &amp; </a:t>
            </a:r>
            <a:r>
              <a:rPr lang="en-US" dirty="0" err="1"/>
              <a:t>Girondot</a:t>
            </a:r>
            <a:r>
              <a:rPr lang="en-US" dirty="0"/>
              <a:t>, M. 2013</a:t>
            </a:r>
          </a:p>
        </p:txBody>
      </p:sp>
    </p:spTree>
    <p:extLst>
      <p:ext uri="{BB962C8B-B14F-4D97-AF65-F5344CB8AC3E}">
        <p14:creationId xmlns:p14="http://schemas.microsoft.com/office/powerpoint/2010/main" val="169273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Reasons for Decline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Eggs and meat used for food by humans</a:t>
            </a:r>
          </a:p>
          <a:p>
            <a:r>
              <a:rPr lang="en-US" sz="2000"/>
              <a:t>Killed by fisheries </a:t>
            </a:r>
          </a:p>
          <a:p>
            <a:r>
              <a:rPr lang="en-US" sz="2000"/>
              <a:t>Habitat loss at nesting sits</a:t>
            </a:r>
          </a:p>
          <a:p>
            <a:r>
              <a:rPr lang="en-US" sz="2000"/>
              <a:t>Confusion due to coastal lights</a:t>
            </a:r>
          </a:p>
          <a:p>
            <a:pPr lvl="1"/>
            <a:r>
              <a:rPr lang="en-US" sz="2000"/>
              <a:t>Hatchlings move further inland instead of out to sea</a:t>
            </a:r>
          </a:p>
          <a:p>
            <a:r>
              <a:rPr lang="en-US" sz="2000"/>
              <a:t>Predation</a:t>
            </a:r>
          </a:p>
          <a:p>
            <a:r>
              <a:rPr lang="en-US" sz="2000"/>
              <a:t>Pollution </a:t>
            </a:r>
          </a:p>
        </p:txBody>
      </p:sp>
      <p:pic>
        <p:nvPicPr>
          <p:cNvPr id="4" name="Picture 4" descr="Threats to Turtles — The State of the World's Sea Turtles | SWOT">
            <a:extLst>
              <a:ext uri="{FF2B5EF4-FFF2-40B4-BE49-F238E27FC236}">
                <a16:creationId xmlns:a16="http://schemas.microsoft.com/office/drawing/2014/main" id="{59F97E7C-BCA7-6941-8F62-CE9A69341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192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B5EE4D-969C-D24B-BC08-3E6DC6D6C86A}"/>
              </a:ext>
            </a:extLst>
          </p:cNvPr>
          <p:cNvSpPr/>
          <p:nvPr/>
        </p:nvSpPr>
        <p:spPr>
          <a:xfrm>
            <a:off x="292254" y="6347965"/>
            <a:ext cx="33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U.S. Fish &amp; Wildlife Service. (n.d.).</a:t>
            </a:r>
          </a:p>
        </p:txBody>
      </p:sp>
    </p:spTree>
    <p:extLst>
      <p:ext uri="{BB962C8B-B14F-4D97-AF65-F5344CB8AC3E}">
        <p14:creationId xmlns:p14="http://schemas.microsoft.com/office/powerpoint/2010/main" val="93024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Conservation Actions for Leatherbacks</a:t>
            </a:r>
          </a:p>
        </p:txBody>
      </p:sp>
      <p:sp>
        <p:nvSpPr>
          <p:cNvPr id="141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Drones for Good: Mexico Moves to Protect Endangered Sea Turtle Eggs From  Poachers | TakePart">
            <a:extLst>
              <a:ext uri="{FF2B5EF4-FFF2-40B4-BE49-F238E27FC236}">
                <a16:creationId xmlns:a16="http://schemas.microsoft.com/office/drawing/2014/main" id="{63C66ADF-F99A-0840-BF56-8855195CF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05"/>
          <a:stretch/>
        </p:blipFill>
        <p:spPr bwMode="auto"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Night patrols protect sea turtles on remote Costa Rican coast | The Seattle  Times">
            <a:extLst>
              <a:ext uri="{FF2B5EF4-FFF2-40B4-BE49-F238E27FC236}">
                <a16:creationId xmlns:a16="http://schemas.microsoft.com/office/drawing/2014/main" id="{052874D9-3056-0349-A599-23E210E3B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2" b="2"/>
          <a:stretch/>
        </p:blipFill>
        <p:spPr bwMode="auto"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09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Many laws, treaties, and agreements in place towards protection</a:t>
            </a:r>
          </a:p>
          <a:p>
            <a:r>
              <a:rPr lang="en-US" sz="1900" dirty="0">
                <a:solidFill>
                  <a:srgbClr val="000000"/>
                </a:solidFill>
              </a:rPr>
              <a:t>Listed under CITES Appendix I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Reserved for species in danger of extinction</a:t>
            </a:r>
          </a:p>
          <a:p>
            <a:r>
              <a:rPr lang="en-US" sz="1900" dirty="0">
                <a:solidFill>
                  <a:srgbClr val="000000"/>
                </a:solidFill>
              </a:rPr>
              <a:t>Under protection of the Inter-American Convention for the Protection and Conservation of Sea Turtles (IAC)</a:t>
            </a:r>
          </a:p>
          <a:p>
            <a:r>
              <a:rPr lang="en-US" sz="1900" dirty="0">
                <a:solidFill>
                  <a:srgbClr val="000000"/>
                </a:solidFill>
              </a:rPr>
              <a:t>Plans underway to protect nesting locations</a:t>
            </a:r>
          </a:p>
          <a:p>
            <a:r>
              <a:rPr lang="en-US" sz="1900" dirty="0">
                <a:solidFill>
                  <a:srgbClr val="000000"/>
                </a:solidFill>
              </a:rPr>
              <a:t>Focus on preventing threats from commercial fisheries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A7DFC-0B26-B44A-AF26-25852289F6A8}"/>
              </a:ext>
            </a:extLst>
          </p:cNvPr>
          <p:cNvSpPr/>
          <p:nvPr/>
        </p:nvSpPr>
        <p:spPr>
          <a:xfrm>
            <a:off x="7611494" y="6393575"/>
            <a:ext cx="439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Wallace, B.P., Tiwari, M. &amp; </a:t>
            </a:r>
            <a:r>
              <a:rPr lang="en-US" dirty="0" err="1"/>
              <a:t>Girondot</a:t>
            </a:r>
            <a:r>
              <a:rPr lang="en-US" dirty="0"/>
              <a:t>, M. 2013</a:t>
            </a:r>
          </a:p>
        </p:txBody>
      </p:sp>
    </p:spTree>
    <p:extLst>
      <p:ext uri="{BB962C8B-B14F-4D97-AF65-F5344CB8AC3E}">
        <p14:creationId xmlns:p14="http://schemas.microsoft.com/office/powerpoint/2010/main" val="329488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AE95627-703C-42EE-81F6-E6C645070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03095"/>
              </p:ext>
            </p:extLst>
          </p:nvPr>
        </p:nvGraphicFramePr>
        <p:xfrm>
          <a:off x="1155558" y="2261336"/>
          <a:ext cx="9889789" cy="39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1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74F-10D1-AE43-BD4B-BDA5C4B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0F5E-E010-7947-BAE3-9D042136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dirty="0"/>
              <a:t>U.S. Fish &amp; Wildlife Service. (n.d.). </a:t>
            </a:r>
            <a:r>
              <a:rPr lang="en-US" i="1" dirty="0"/>
              <a:t>Leatherback sea turtle (Dermochelys coriacea).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https://www.fws.gov/northflorida/SeaTurtles/Turtle%20Factsheets/leatherback-sea-turtle.htm</a:t>
            </a:r>
            <a:r>
              <a:rPr lang="en-US" dirty="0"/>
              <a:t> </a:t>
            </a:r>
          </a:p>
          <a:p>
            <a:r>
              <a:rPr lang="en-US" dirty="0"/>
              <a:t>Wallace, B.P., Tiwari, M. &amp; </a:t>
            </a:r>
            <a:r>
              <a:rPr lang="en-US" dirty="0" err="1"/>
              <a:t>Girondot</a:t>
            </a:r>
            <a:r>
              <a:rPr lang="en-US" dirty="0"/>
              <a:t>, M. 2013. </a:t>
            </a:r>
            <a:r>
              <a:rPr lang="en-US" i="1" dirty="0"/>
              <a:t>Dermochelys coriacea</a:t>
            </a:r>
            <a:r>
              <a:rPr lang="en-US" dirty="0"/>
              <a:t>. </a:t>
            </a:r>
            <a:r>
              <a:rPr lang="en-US" i="1" dirty="0"/>
              <a:t>The IUCN Red List of Threatened Species</a:t>
            </a:r>
            <a:r>
              <a:rPr lang="en-US" dirty="0"/>
              <a:t> 2013: e.T6494A43526147. </a:t>
            </a:r>
            <a:r>
              <a:rPr lang="en-US" dirty="0">
                <a:hlinkClick r:id="rId3"/>
              </a:rPr>
              <a:t>https://dx.doi.org/10.2305/IUCN.UK.2013-2.RLTS.T6494A43526147.en</a:t>
            </a:r>
            <a:r>
              <a:rPr lang="en-US" dirty="0"/>
              <a:t>. Downloaded on 30 December 2020.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731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469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Office Theme</vt:lpstr>
      <vt:lpstr>Exploring the Leatherback Sea Turtle</vt:lpstr>
      <vt:lpstr>Leatherback Sea Turtle (Dermochelys coriacea)</vt:lpstr>
      <vt:lpstr>General Information</vt:lpstr>
      <vt:lpstr>Natural History</vt:lpstr>
      <vt:lpstr>Ecological, Economic, &amp; Cultural Value</vt:lpstr>
      <vt:lpstr>Reasons for Decline</vt:lpstr>
      <vt:lpstr>Conservation Actions for Leatherbacks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Leatherback Sea Turtle</dc:title>
  <dc:creator>Stella Morris</dc:creator>
  <cp:lastModifiedBy>Stella Morris</cp:lastModifiedBy>
  <cp:revision>3</cp:revision>
  <dcterms:created xsi:type="dcterms:W3CDTF">2020-12-30T20:25:39Z</dcterms:created>
  <dcterms:modified xsi:type="dcterms:W3CDTF">2020-12-30T21:01:45Z</dcterms:modified>
</cp:coreProperties>
</file>