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520" userDrawn="1">
          <p15:clr>
            <a:srgbClr val="A4A3A4"/>
          </p15:clr>
        </p15:guide>
        <p15:guide id="2" orient="horz" pos="3040" userDrawn="1">
          <p15:clr>
            <a:srgbClr val="A4A3A4"/>
          </p15:clr>
        </p15:guide>
        <p15:guide id="3" pos="373" userDrawn="1">
          <p15:clr>
            <a:srgbClr val="A4A3A4"/>
          </p15:clr>
        </p15:guide>
        <p15:guide id="4" pos="22720" userDrawn="1">
          <p15:clr>
            <a:srgbClr val="A4A3A4"/>
          </p15:clr>
        </p15:guide>
        <p15:guide id="5" orient="horz" pos="176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5" autoAdjust="0"/>
    <p:restoredTop sz="95405" autoAdjust="0"/>
  </p:normalViewPr>
  <p:slideViewPr>
    <p:cSldViewPr snapToGrid="0">
      <p:cViewPr varScale="1">
        <p:scale>
          <a:sx n="20" d="100"/>
          <a:sy n="20" d="100"/>
        </p:scale>
        <p:origin x="1867" y="53"/>
      </p:cViewPr>
      <p:guideLst>
        <p:guide pos="11520"/>
        <p:guide orient="horz" pos="3040"/>
        <p:guide pos="373"/>
        <p:guide pos="22720"/>
        <p:guide orient="horz" pos="17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1F70-F44D-4477-8500-27FC5BFAC6A6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89E0-309D-43AB-B3D5-AB10CEBE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akenormanbreastcancersupportgroup.wordpress.com/about/" TargetMode="External"/><Relationship Id="rId13" Type="http://schemas.openxmlformats.org/officeDocument/2006/relationships/hyperlink" Target="http://advocates4breastcancer.org/index.php/about-breast-cancer/stages" TargetMode="External"/><Relationship Id="rId3" Type="http://schemas.openxmlformats.org/officeDocument/2006/relationships/hyperlink" Target="http://www.breastrestoration.org/existingpatients/learn-more/illustration-implant-reconstruction/" TargetMode="External"/><Relationship Id="rId7" Type="http://schemas.openxmlformats.org/officeDocument/2006/relationships/hyperlink" Target="http://sistersbychoice.org/spm001b/BeenDiagnosed/BreastCancerTreatment.aspx" TargetMode="External"/><Relationship Id="rId12" Type="http://schemas.openxmlformats.org/officeDocument/2006/relationships/hyperlink" Target="http://www.mindsofmalady.com/2015/10/test-predict-breast-cancer-metastasi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uhuahospital.com/treatments/cancer/breast" TargetMode="External"/><Relationship Id="rId11" Type="http://schemas.openxmlformats.org/officeDocument/2006/relationships/hyperlink" Target="http://menopause-aid.blogspot.com/2013/12/tamoxifen-link-to-premature-menopause.html" TargetMode="External"/><Relationship Id="rId5" Type="http://schemas.openxmlformats.org/officeDocument/2006/relationships/hyperlink" Target="http://ww5.komen.org/BCDisparities.html" TargetMode="External"/><Relationship Id="rId10" Type="http://schemas.openxmlformats.org/officeDocument/2006/relationships/hyperlink" Target="http://conwaymedicalcenter.com/ClassesPrograms/BreastCancerSupportGroup.aspx" TargetMode="External"/><Relationship Id="rId4" Type="http://schemas.openxmlformats.org/officeDocument/2006/relationships/hyperlink" Target="https://www.dreamstime.com/stock-image-symptoms-risk-factors-breast-cancer-medical-" TargetMode="External"/><Relationship Id="rId9" Type="http://schemas.openxmlformats.org/officeDocument/2006/relationships/hyperlink" Target="http://www.encognitive.com/node/10403" TargetMode="External"/><Relationship Id="rId14" Type="http://schemas.openxmlformats.org/officeDocument/2006/relationships/hyperlink" Target="http://westvalleyinternalmedicine.com/breast-cancer-know-the-statistic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http://www.cancer.org/cancer/breastcancer/</a:t>
            </a:r>
          </a:p>
          <a:p>
            <a:r>
              <a:rPr lang="en-US" dirty="0" smtClean="0"/>
              <a:t>http://www.breastcancer.org/symptoms/understand_bc/statistics   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http://www.breastrestoration.org/existingpatients/learn-more/illustration-implant-reconstruction/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https://www.dreamstime.com/stock-image-symptoms-risk-factors-breast-cancer-medical-</a:t>
            </a: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illustrationimage40800231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http://ww5.komen.org/BCDisparities.html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http://www.puhuahospital.com/treatments/cancer/breast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http://sistersbychoice.org/spm001b/BeenDiagnosed/BreastCancerTreatment.aspx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https://www.ecr.co.za/shows/damon-beard/how-do-breast-self-exam/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https://lakenormanbreastcancersupportgroup.wordpress.com/about/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http://www.pekinhospital.org/index.cfm?pageID=85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http://www.encognitive.com/node/10403</a:t>
            </a:r>
            <a:r>
              <a:rPr lang="en-US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http://conwaymedicalcenter.com/ClassesPrograms/BreastCancerSupportGroup.aspx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http://menopause-aid.blogspot.com/2013/12/tamoxifen-link-to-premature-menopause.html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http://www.mindsofmalady.com/2015/10/test-predict-breast-cancer-metastasis.html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http://advocates4breastcancer.org/index.php/about-breast-cancer/stages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http://westvalleyinternalmedicine.com/breast-cancer-know-the-statistics/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http://www.yoursurgery.com/ProcedureDetails.cfm?BR=4&amp;Proc=36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http://www.i-revive.biz/breastcancer/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89E0-309D-43AB-B3D5-AB10CEBE2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3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2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5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B1DD-2BBC-4FCD-B473-9501F5E5648F}" type="datetimeFigureOut">
              <a:rPr lang="en-US" smtClean="0"/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037D-95EF-4170-97AB-952C0806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3542" y="-65624"/>
            <a:ext cx="36619544" cy="4191577"/>
          </a:xfrm>
          <a:custGeom>
            <a:avLst/>
            <a:gdLst>
              <a:gd name="connsiteX0" fmla="*/ 0 w 36576000"/>
              <a:gd name="connsiteY0" fmla="*/ 0 h 5410777"/>
              <a:gd name="connsiteX1" fmla="*/ 36576000 w 36576000"/>
              <a:gd name="connsiteY1" fmla="*/ 0 h 5410777"/>
              <a:gd name="connsiteX2" fmla="*/ 36576000 w 36576000"/>
              <a:gd name="connsiteY2" fmla="*/ 5410777 h 5410777"/>
              <a:gd name="connsiteX3" fmla="*/ 0 w 36576000"/>
              <a:gd name="connsiteY3" fmla="*/ 5410777 h 5410777"/>
              <a:gd name="connsiteX4" fmla="*/ 0 w 36576000"/>
              <a:gd name="connsiteY4" fmla="*/ 0 h 5410777"/>
              <a:gd name="connsiteX0" fmla="*/ 0 w 36619543"/>
              <a:gd name="connsiteY0" fmla="*/ 0 h 5410777"/>
              <a:gd name="connsiteX1" fmla="*/ 36619543 w 36619543"/>
              <a:gd name="connsiteY1" fmla="*/ 957943 h 5410777"/>
              <a:gd name="connsiteX2" fmla="*/ 36576000 w 36619543"/>
              <a:gd name="connsiteY2" fmla="*/ 5410777 h 5410777"/>
              <a:gd name="connsiteX3" fmla="*/ 0 w 36619543"/>
              <a:gd name="connsiteY3" fmla="*/ 5410777 h 5410777"/>
              <a:gd name="connsiteX4" fmla="*/ 0 w 36619543"/>
              <a:gd name="connsiteY4" fmla="*/ 0 h 5410777"/>
              <a:gd name="connsiteX0" fmla="*/ 87086 w 36619543"/>
              <a:gd name="connsiteY0" fmla="*/ 0 h 4539920"/>
              <a:gd name="connsiteX1" fmla="*/ 36619543 w 36619543"/>
              <a:gd name="connsiteY1" fmla="*/ 87086 h 4539920"/>
              <a:gd name="connsiteX2" fmla="*/ 36576000 w 36619543"/>
              <a:gd name="connsiteY2" fmla="*/ 4539920 h 4539920"/>
              <a:gd name="connsiteX3" fmla="*/ 0 w 36619543"/>
              <a:gd name="connsiteY3" fmla="*/ 4539920 h 4539920"/>
              <a:gd name="connsiteX4" fmla="*/ 87086 w 36619543"/>
              <a:gd name="connsiteY4" fmla="*/ 0 h 4539920"/>
              <a:gd name="connsiteX0" fmla="*/ 87086 w 36619543"/>
              <a:gd name="connsiteY0" fmla="*/ 0 h 4452834"/>
              <a:gd name="connsiteX1" fmla="*/ 36619543 w 36619543"/>
              <a:gd name="connsiteY1" fmla="*/ 0 h 4452834"/>
              <a:gd name="connsiteX2" fmla="*/ 36576000 w 36619543"/>
              <a:gd name="connsiteY2" fmla="*/ 4452834 h 4452834"/>
              <a:gd name="connsiteX3" fmla="*/ 0 w 36619543"/>
              <a:gd name="connsiteY3" fmla="*/ 4452834 h 4452834"/>
              <a:gd name="connsiteX4" fmla="*/ 87086 w 36619543"/>
              <a:gd name="connsiteY4" fmla="*/ 0 h 4452834"/>
              <a:gd name="connsiteX0" fmla="*/ 0 w 36619543"/>
              <a:gd name="connsiteY0" fmla="*/ 0 h 4452834"/>
              <a:gd name="connsiteX1" fmla="*/ 36619543 w 36619543"/>
              <a:gd name="connsiteY1" fmla="*/ 0 h 4452834"/>
              <a:gd name="connsiteX2" fmla="*/ 36576000 w 36619543"/>
              <a:gd name="connsiteY2" fmla="*/ 4452834 h 4452834"/>
              <a:gd name="connsiteX3" fmla="*/ 0 w 36619543"/>
              <a:gd name="connsiteY3" fmla="*/ 4452834 h 4452834"/>
              <a:gd name="connsiteX4" fmla="*/ 0 w 36619543"/>
              <a:gd name="connsiteY4" fmla="*/ 0 h 4452834"/>
              <a:gd name="connsiteX0" fmla="*/ 0 w 36619543"/>
              <a:gd name="connsiteY0" fmla="*/ 261257 h 4452834"/>
              <a:gd name="connsiteX1" fmla="*/ 36619543 w 36619543"/>
              <a:gd name="connsiteY1" fmla="*/ 0 h 4452834"/>
              <a:gd name="connsiteX2" fmla="*/ 36576000 w 36619543"/>
              <a:gd name="connsiteY2" fmla="*/ 4452834 h 4452834"/>
              <a:gd name="connsiteX3" fmla="*/ 0 w 36619543"/>
              <a:gd name="connsiteY3" fmla="*/ 4452834 h 4452834"/>
              <a:gd name="connsiteX4" fmla="*/ 0 w 36619543"/>
              <a:gd name="connsiteY4" fmla="*/ 261257 h 4452834"/>
              <a:gd name="connsiteX0" fmla="*/ 0 w 36619544"/>
              <a:gd name="connsiteY0" fmla="*/ 0 h 4191577"/>
              <a:gd name="connsiteX1" fmla="*/ 36619544 w 36619544"/>
              <a:gd name="connsiteY1" fmla="*/ 0 h 4191577"/>
              <a:gd name="connsiteX2" fmla="*/ 36576000 w 36619544"/>
              <a:gd name="connsiteY2" fmla="*/ 4191577 h 4191577"/>
              <a:gd name="connsiteX3" fmla="*/ 0 w 36619544"/>
              <a:gd name="connsiteY3" fmla="*/ 4191577 h 4191577"/>
              <a:gd name="connsiteX4" fmla="*/ 0 w 36619544"/>
              <a:gd name="connsiteY4" fmla="*/ 0 h 419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9544" h="4191577">
                <a:moveTo>
                  <a:pt x="0" y="0"/>
                </a:moveTo>
                <a:lnTo>
                  <a:pt x="36619544" y="0"/>
                </a:lnTo>
                <a:lnTo>
                  <a:pt x="36576000" y="4191577"/>
                </a:lnTo>
                <a:lnTo>
                  <a:pt x="0" y="4191577"/>
                </a:lnTo>
                <a:lnTo>
                  <a:pt x="0" y="0"/>
                </a:lnTo>
                <a:close/>
              </a:path>
            </a:pathLst>
          </a:cu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/>
          </a:p>
        </p:txBody>
      </p:sp>
      <p:sp>
        <p:nvSpPr>
          <p:cNvPr id="7" name="TextBox 6"/>
          <p:cNvSpPr txBox="1"/>
          <p:nvPr/>
        </p:nvSpPr>
        <p:spPr>
          <a:xfrm>
            <a:off x="-46464" y="4451655"/>
            <a:ext cx="36619544" cy="24407884"/>
          </a:xfrm>
          <a:custGeom>
            <a:avLst/>
            <a:gdLst>
              <a:gd name="connsiteX0" fmla="*/ 0 w 36576000"/>
              <a:gd name="connsiteY0" fmla="*/ 0 h 23493483"/>
              <a:gd name="connsiteX1" fmla="*/ 36576000 w 36576000"/>
              <a:gd name="connsiteY1" fmla="*/ 0 h 23493483"/>
              <a:gd name="connsiteX2" fmla="*/ 36576000 w 36576000"/>
              <a:gd name="connsiteY2" fmla="*/ 23493483 h 23493483"/>
              <a:gd name="connsiteX3" fmla="*/ 0 w 36576000"/>
              <a:gd name="connsiteY3" fmla="*/ 23493483 h 23493483"/>
              <a:gd name="connsiteX4" fmla="*/ 0 w 36576000"/>
              <a:gd name="connsiteY4" fmla="*/ 0 h 23493483"/>
              <a:gd name="connsiteX0" fmla="*/ 43543 w 36619543"/>
              <a:gd name="connsiteY0" fmla="*/ 0 h 24407884"/>
              <a:gd name="connsiteX1" fmla="*/ 36619543 w 36619543"/>
              <a:gd name="connsiteY1" fmla="*/ 0 h 24407884"/>
              <a:gd name="connsiteX2" fmla="*/ 36619543 w 36619543"/>
              <a:gd name="connsiteY2" fmla="*/ 23493483 h 24407884"/>
              <a:gd name="connsiteX3" fmla="*/ 0 w 36619543"/>
              <a:gd name="connsiteY3" fmla="*/ 24407884 h 24407884"/>
              <a:gd name="connsiteX4" fmla="*/ 43543 w 36619543"/>
              <a:gd name="connsiteY4" fmla="*/ 0 h 24407884"/>
              <a:gd name="connsiteX0" fmla="*/ 43543 w 36619544"/>
              <a:gd name="connsiteY0" fmla="*/ 0 h 24407884"/>
              <a:gd name="connsiteX1" fmla="*/ 36619543 w 36619544"/>
              <a:gd name="connsiteY1" fmla="*/ 0 h 24407884"/>
              <a:gd name="connsiteX2" fmla="*/ 36619544 w 36619544"/>
              <a:gd name="connsiteY2" fmla="*/ 24364342 h 24407884"/>
              <a:gd name="connsiteX3" fmla="*/ 0 w 36619544"/>
              <a:gd name="connsiteY3" fmla="*/ 24407884 h 24407884"/>
              <a:gd name="connsiteX4" fmla="*/ 43543 w 36619544"/>
              <a:gd name="connsiteY4" fmla="*/ 0 h 2440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9544" h="24407884">
                <a:moveTo>
                  <a:pt x="43543" y="0"/>
                </a:moveTo>
                <a:lnTo>
                  <a:pt x="36619543" y="0"/>
                </a:lnTo>
                <a:cubicBezTo>
                  <a:pt x="36619543" y="8121447"/>
                  <a:pt x="36619544" y="16242895"/>
                  <a:pt x="36619544" y="24364342"/>
                </a:cubicBezTo>
                <a:lnTo>
                  <a:pt x="0" y="24407884"/>
                </a:lnTo>
                <a:cubicBezTo>
                  <a:pt x="14514" y="16271923"/>
                  <a:pt x="29029" y="8135961"/>
                  <a:pt x="43543" y="0"/>
                </a:cubicBezTo>
                <a:close/>
              </a:path>
            </a:pathLst>
          </a:cu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  <a:p>
            <a:endParaRPr lang="en-US" sz="6912" dirty="0" smtClean="0"/>
          </a:p>
          <a:p>
            <a:endParaRPr lang="en-US" sz="6912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77" y="492243"/>
            <a:ext cx="3083914" cy="307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7437" y="491222"/>
            <a:ext cx="3180676" cy="3172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29" y="388892"/>
            <a:ext cx="11760970" cy="334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sz="7778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Breast Cancer</a:t>
            </a:r>
            <a:endParaRPr lang="en-US" sz="6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SzPct val="25000"/>
            </a:pPr>
            <a:r>
              <a:rPr lang="en-US" sz="3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Rebecca Morra</a:t>
            </a:r>
          </a:p>
          <a:p>
            <a:pPr algn="ctr">
              <a:buSzPct val="25000"/>
            </a:pPr>
            <a:r>
              <a:rPr lang="en-US" sz="3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Longwood University </a:t>
            </a:r>
          </a:p>
          <a:p>
            <a:pPr algn="ctr">
              <a:buSzPct val="25000"/>
            </a:pPr>
            <a:r>
              <a:rPr lang="en-US" sz="3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310 </a:t>
            </a:r>
          </a:p>
          <a:p>
            <a:pPr algn="ctr">
              <a:buSzPct val="25000"/>
            </a:pPr>
            <a:r>
              <a:rPr lang="en-US" sz="3333" dirty="0">
                <a:latin typeface="Times New Roman"/>
                <a:ea typeface="Times New Roman"/>
                <a:cs typeface="Times New Roman"/>
                <a:sym typeface="Times New Roman"/>
              </a:rPr>
              <a:t>Fall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625" y="4682799"/>
            <a:ext cx="6503331" cy="7690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breast cancer?</a:t>
            </a:r>
          </a:p>
          <a:p>
            <a:endParaRPr lang="en-US" sz="2778" u="sng" dirty="0"/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in the breast grow out of control, forming a tumor that is often seen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mammogram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palpated as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Malignant tumors can spread to surrounding tissues (metastasize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all breast cancer affects women, but men can develop breast cancer too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06" y="12838457"/>
            <a:ext cx="6605601" cy="6839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cells grow uncontrollably.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overgrowth of cells leads to formation of a tumor.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breast cancers start in the ducts that carry milk to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nipple.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can metastasize to other parts of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8911" y="4682799"/>
            <a:ext cx="6884640" cy="11007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</a:t>
            </a:r>
          </a:p>
          <a:p>
            <a:endParaRPr lang="en-US" sz="2778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breast lump or mass (most common symptom). Cancerous lumps are typically painless, hard, and have irregular edges, but breast cancers can be tender, possibly painful, soft, or rounded.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of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breast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irritation or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dimpling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or nipple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Nipple retraction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(turning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inward)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Redness or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thickening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nipple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breast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skin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Nipple discharge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breast milk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lymph nodes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breast cancer has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spread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44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52547" y="15233656"/>
            <a:ext cx="6522947" cy="995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78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0424" y="16211896"/>
            <a:ext cx="8436016" cy="12123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Preventative Measure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Mammograms</a:t>
            </a: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1079" lvl="1" indent="-380996">
              <a:buFont typeface="Arial" panose="020B0604020202020204" pitchFamily="34" charset="0"/>
              <a:buChar char="•"/>
            </a:pP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picture of the </a:t>
            </a:r>
          </a:p>
          <a:p>
            <a:pPr lvl="1"/>
            <a:r>
              <a:rPr lang="en-US" sz="24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breast</a:t>
            </a:r>
          </a:p>
          <a:p>
            <a:pPr marL="1922983" lvl="1" indent="-342900">
              <a:buFont typeface="Arial" panose="020B0604020202020204" pitchFamily="34" charset="0"/>
              <a:buChar char="•"/>
            </a:pP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detect breast </a:t>
            </a:r>
          </a:p>
          <a:p>
            <a:pPr lvl="1"/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cancer early, before it</a:t>
            </a:r>
          </a:p>
          <a:p>
            <a:pPr lvl="1"/>
            <a:r>
              <a:rPr lang="en-US" sz="24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can be palpated. </a:t>
            </a:r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1079" lvl="1" indent="-380996">
              <a:buFont typeface="Arial" panose="020B0604020202020204" pitchFamily="34" charset="0"/>
              <a:buChar char="•"/>
            </a:pP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yearly </a:t>
            </a:r>
          </a:p>
          <a:p>
            <a:pPr lvl="1"/>
            <a:r>
              <a:rPr lang="en-US" sz="2444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for women 45 and older</a:t>
            </a: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2983" lvl="1" indent="-342900">
              <a:buFont typeface="Arial" panose="020B0604020202020204" pitchFamily="34" charset="0"/>
              <a:buChar char="•"/>
            </a:pP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</a:t>
            </a:r>
          </a:p>
          <a:p>
            <a:pPr lvl="1"/>
            <a:r>
              <a:rPr lang="en-US" sz="24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mammograms: screening</a:t>
            </a:r>
          </a:p>
          <a:p>
            <a:pPr lvl="1"/>
            <a:r>
              <a:rPr lang="en-US" sz="24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4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diagnostic.</a:t>
            </a: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Exams</a:t>
            </a:r>
          </a:p>
          <a:p>
            <a:pPr marL="1844022" lvl="1" indent="-380996">
              <a:buFont typeface="Arial" panose="020B0604020202020204" pitchFamily="34" charset="0"/>
              <a:buChar char="•"/>
            </a:pP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84272" lvl="4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lumps are benign, but every lump should be checked by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doctor.</a:t>
            </a:r>
          </a:p>
          <a:p>
            <a:pPr marL="6584272" lvl="4" indent="-380996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84272" lvl="4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cancers are found by physical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</a:p>
          <a:p>
            <a:pPr marL="6203276" lvl="4"/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41253" y="4682799"/>
            <a:ext cx="8138941" cy="1021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  <a:p>
            <a:endParaRPr lang="en-US" sz="2778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woman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BRCA1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BRCA2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breast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history of breast cancer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breast tissue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menstruation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12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Menopause after 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radiation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your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chest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diethylstilbestrol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(DES)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consumption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or being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overweight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children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control (oral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contraceptives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control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shot)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therapy after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menopause</a:t>
            </a:r>
            <a:endParaRPr lang="en-US" sz="244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847" y="7196967"/>
            <a:ext cx="3580451" cy="42368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063" y="16550078"/>
            <a:ext cx="3466790" cy="2431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125" y="22193502"/>
            <a:ext cx="4851443" cy="5983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63308" y="10332808"/>
            <a:ext cx="4154983" cy="41581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006" y="20012532"/>
            <a:ext cx="6605600" cy="8322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</a:p>
          <a:p>
            <a:endParaRPr lang="en-US" sz="2778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lung cancer, breast cancer death rates are higher than any other cancer for women in the U.S.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Aside from skin cancer, breast cancer is the most commonly diagnosed cancer in American women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woman’s risk of developing breast cancer nearly doubles if she has a first-degree relative who has had breast cancer.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male’s risk of developing breast cancer is approximately 1 in 1,000.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2016 there are more than 2.8 million American women with a history of breast cancer.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expected that approximately 40,450 women in the U.S. will die from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 in 2016;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rates have, however, decreased steadily since 1989.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226" y="8538783"/>
            <a:ext cx="6202127" cy="36716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5185" y="5378603"/>
            <a:ext cx="5315293" cy="26861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40406" y="4682799"/>
            <a:ext cx="13399116" cy="23652102"/>
          </a:xfrm>
          <a:custGeom>
            <a:avLst/>
            <a:gdLst>
              <a:gd name="connsiteX0" fmla="*/ 0 w 13410923"/>
              <a:gd name="connsiteY0" fmla="*/ 0 h 24560570"/>
              <a:gd name="connsiteX1" fmla="*/ 13410923 w 13410923"/>
              <a:gd name="connsiteY1" fmla="*/ 0 h 24560570"/>
              <a:gd name="connsiteX2" fmla="*/ 13410923 w 13410923"/>
              <a:gd name="connsiteY2" fmla="*/ 24560570 h 24560570"/>
              <a:gd name="connsiteX3" fmla="*/ 0 w 13410923"/>
              <a:gd name="connsiteY3" fmla="*/ 24560570 h 24560570"/>
              <a:gd name="connsiteX4" fmla="*/ 0 w 13410923"/>
              <a:gd name="connsiteY4" fmla="*/ 0 h 24560570"/>
              <a:gd name="connsiteX0" fmla="*/ 0 w 13410923"/>
              <a:gd name="connsiteY0" fmla="*/ 0 h 24560570"/>
              <a:gd name="connsiteX1" fmla="*/ 13410923 w 13410923"/>
              <a:gd name="connsiteY1" fmla="*/ 0 h 24560570"/>
              <a:gd name="connsiteX2" fmla="*/ 13410923 w 13410923"/>
              <a:gd name="connsiteY2" fmla="*/ 24560570 h 24560570"/>
              <a:gd name="connsiteX3" fmla="*/ 0 w 13410923"/>
              <a:gd name="connsiteY3" fmla="*/ 24271812 h 24560570"/>
              <a:gd name="connsiteX4" fmla="*/ 0 w 13410923"/>
              <a:gd name="connsiteY4" fmla="*/ 0 h 24560570"/>
              <a:gd name="connsiteX0" fmla="*/ 0 w 13410923"/>
              <a:gd name="connsiteY0" fmla="*/ 0 h 24287854"/>
              <a:gd name="connsiteX1" fmla="*/ 13410923 w 13410923"/>
              <a:gd name="connsiteY1" fmla="*/ 0 h 24287854"/>
              <a:gd name="connsiteX2" fmla="*/ 13410923 w 13410923"/>
              <a:gd name="connsiteY2" fmla="*/ 24287854 h 24287854"/>
              <a:gd name="connsiteX3" fmla="*/ 0 w 13410923"/>
              <a:gd name="connsiteY3" fmla="*/ 24271812 h 24287854"/>
              <a:gd name="connsiteX4" fmla="*/ 0 w 13410923"/>
              <a:gd name="connsiteY4" fmla="*/ 0 h 2428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923" h="24287854">
                <a:moveTo>
                  <a:pt x="0" y="0"/>
                </a:moveTo>
                <a:lnTo>
                  <a:pt x="13410923" y="0"/>
                </a:lnTo>
                <a:lnTo>
                  <a:pt x="13410923" y="24287854"/>
                </a:lnTo>
                <a:lnTo>
                  <a:pt x="0" y="2427181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with a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1 Breast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Survivor: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was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mammogram in April of 2015 and nothing was seen.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felt a suspicious area while doing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self-breast exam a couple of months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choices as to how to treat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cancer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have gone with radiation/drugs or just had my right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emoved.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weren’t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convinced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wasn’t cancer in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breast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either.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bilateral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mastectomy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sentinel node biopsy to ensure there was no cancer in my lymph nodes.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result: no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in the left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or lymph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removed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8 more areas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invasive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lobular carcinoma found in my right breast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also had reconstruction surgery at the same time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faith is very strong and that as well as your positive, uplifting outlook when dealing with your diagnosis and treatment, helped you through.  Can you please elaborate 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decision; it is something you have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habit; 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work on it every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day, just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love.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knew that regardless of what happened God would take care of me.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me wrong, there were days I had my doubts but I tried to stay focused on the positive and good things to come.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find the blessings in everything; even the trials and hardships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whatever the reason, cancer was part of my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advise do you have for health care providers caring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breast cancer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patience, compassion and understanding are the biggest things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remember that just because one person’s pain or fear may be greater than another’s,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negate the pain or fear felt by the person with the lesser pain or fear.  Everyone’s pain and fear are their own and very real to them.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think family/friends may not know how to approach the topic when speaking with someone who is diagnosed with BC.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please share with me what you found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Just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people are praying for you is extremely humbling.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surrounded by family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friends who kept me and my mind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also helped.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up until the day I had surgery and then after surgery I constantly had someone with me.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 my mind from wandering into places it didn’t need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thing that was difficult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telling me what they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do. That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extremely overwhelming and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you doubt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that 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made.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listen and not judge because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would do until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in that person’s shoes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those who have walked in those shoes,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is different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variables with breast cancer that no two cases are going to be exactly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people will make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based on the information they have,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fears they may have,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history, and what is best for them.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coping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did you use/find helpful during your diagnosis/treatment?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is to stay occupied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worked up until the day I had my surgery.  I figured there was no point sitting around and thinking about it.  I had already accepted the cross I was given and knew that it truly was in God’s hands.  I did ask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“Why me?” and the answer I got back was “why not me?”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your main concerns after your diagnosis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the news to my mom and my kids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really tried to stay upbeat when I told them.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stayed positive and did my best to not make them worry too much.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really thought they found my cancer early so lucky for me I was able to give them that reassurance when I told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them.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worried about chemotherapy and losing my hair.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 with my hair dresser and she assured me that all would be well.  She would help me with head coverings and my makeup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Lucky for me I never had to have chemotherapy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cancer again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This crosses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mind more than usual.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go down that road I really try to give it to God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life is in His hands and He will always take care of me.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treatment/follow up plan at this point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I am on tamoxifen and will be for about 5 years.  I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oncologist every six months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see my gynecologist every 6 months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ultrasound.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ovarian cysts, 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be keeping a close eye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that.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my plastic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surgeon annually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my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52547" y="25564912"/>
            <a:ext cx="6540266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with Breast Cancer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groups</a:t>
            </a:r>
            <a:endParaRPr lang="en-US" sz="2778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Talking with friends and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Distraction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37318" y="6325683"/>
            <a:ext cx="4760253" cy="221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99322" y="24942485"/>
            <a:ext cx="4098249" cy="3080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54155" y="18418290"/>
            <a:ext cx="3243416" cy="1414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941" y="16268967"/>
            <a:ext cx="5655350" cy="31442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09089" y="15955756"/>
            <a:ext cx="5609859" cy="28803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35185" y="19125691"/>
            <a:ext cx="4357666" cy="58167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9968" y="26778143"/>
            <a:ext cx="4827989" cy="14817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02973" y="26111013"/>
            <a:ext cx="2115975" cy="2115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569658" y="19183066"/>
            <a:ext cx="3055273" cy="2729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54764" y="13372829"/>
            <a:ext cx="6724266" cy="20690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" y="27207804"/>
            <a:ext cx="1052116" cy="10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23309</TotalTime>
  <Words>561</Words>
  <Application>Microsoft Office PowerPoint</Application>
  <PresentationFormat>Custom</PresentationFormat>
  <Paragraphs>246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SPH Dean's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Shawn</dc:creator>
  <cp:lastModifiedBy>Rebecca Morra</cp:lastModifiedBy>
  <cp:revision>91</cp:revision>
  <dcterms:created xsi:type="dcterms:W3CDTF">2014-03-14T20:42:12Z</dcterms:created>
  <dcterms:modified xsi:type="dcterms:W3CDTF">2016-11-29T01:43:50Z</dcterms:modified>
</cp:coreProperties>
</file>