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9" r:id="rId4"/>
    <p:sldId id="257" r:id="rId5"/>
    <p:sldId id="279" r:id="rId6"/>
    <p:sldId id="260" r:id="rId7"/>
    <p:sldId id="262" r:id="rId8"/>
    <p:sldId id="267" r:id="rId9"/>
    <p:sldId id="263" r:id="rId10"/>
    <p:sldId id="268" r:id="rId11"/>
    <p:sldId id="269" r:id="rId12"/>
    <p:sldId id="270" r:id="rId13"/>
    <p:sldId id="276" r:id="rId14"/>
    <p:sldId id="280" r:id="rId15"/>
    <p:sldId id="275" r:id="rId16"/>
    <p:sldId id="271" r:id="rId17"/>
    <p:sldId id="264" r:id="rId18"/>
    <p:sldId id="273" r:id="rId19"/>
    <p:sldId id="265" r:id="rId20"/>
    <p:sldId id="272" r:id="rId21"/>
    <p:sldId id="278" r:id="rId22"/>
    <p:sldId id="282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2369-AEE2-4371-A7F7-4A4034945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Shoe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A28E5-0796-4A4E-BFCD-BAB8892D0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Maeve Losen</a:t>
            </a:r>
          </a:p>
        </p:txBody>
      </p:sp>
    </p:spTree>
    <p:extLst>
      <p:ext uri="{BB962C8B-B14F-4D97-AF65-F5344CB8AC3E}">
        <p14:creationId xmlns:p14="http://schemas.microsoft.com/office/powerpoint/2010/main" val="334725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3262980-E907-4930-9E6E-3DC2025CE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D53EBD-B361-45AD-8ABF-9270B20B4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2" descr="https://fe01.museumoflondon.org.uk/imagestore/80/media-80905/original.jpg">
            <a:extLst>
              <a:ext uri="{FF2B5EF4-FFF2-40B4-BE49-F238E27FC236}">
                <a16:creationId xmlns:a16="http://schemas.microsoft.com/office/drawing/2014/main" id="{DE491E60-6F29-441A-A25A-397ED6F90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8694" b="-2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89189-CAAC-4653-AD39-5F29F76C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Men’s Boots:</a:t>
            </a:r>
          </a:p>
        </p:txBody>
      </p:sp>
      <p:sp>
        <p:nvSpPr>
          <p:cNvPr id="12295" name="Content Placeholder 12294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Probably concealed shoes</a:t>
            </a:r>
          </a:p>
          <a:p>
            <a:r>
              <a:rPr lang="en-US" dirty="0"/>
              <a:t>Elastic side, hobnailed, &amp; leather material</a:t>
            </a:r>
          </a:p>
          <a:p>
            <a:r>
              <a:rPr lang="en-US" dirty="0"/>
              <a:t>Dated between 1861-1870 in England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 descr="https://fe01.museumoflondon.org.uk/imagestore/279/media-279193/original.jpg">
            <a:extLst>
              <a:ext uri="{FF2B5EF4-FFF2-40B4-BE49-F238E27FC236}">
                <a16:creationId xmlns:a16="http://schemas.microsoft.com/office/drawing/2014/main" id="{EF41E770-1C59-46DF-BF2C-28A52658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6" y="1224619"/>
            <a:ext cx="5451627" cy="40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819408-9D3D-4272-A61F-AE5F88B4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dirty="0"/>
              <a:t>Baby Shoes:</a:t>
            </a:r>
          </a:p>
        </p:txBody>
      </p:sp>
      <p:sp>
        <p:nvSpPr>
          <p:cNvPr id="13319" name="Content Placeholder 13318"/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Quilted silk, silk ribbon, &amp; leather soles; hand-sewn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Worn by Princess Louise (b. 1848 - d. 1939), the fifth child of Queen Victoria &amp; Prince Albert</a:t>
            </a:r>
          </a:p>
        </p:txBody>
      </p:sp>
    </p:spTree>
    <p:extLst>
      <p:ext uri="{BB962C8B-B14F-4D97-AF65-F5344CB8AC3E}">
        <p14:creationId xmlns:p14="http://schemas.microsoft.com/office/powerpoint/2010/main" val="19227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341" name="Picture 2" descr="https://fe01.museumoflondon.org.uk/imagestore/268/media-268356/original.jpg">
            <a:extLst>
              <a:ext uri="{FF2B5EF4-FFF2-40B4-BE49-F238E27FC236}">
                <a16:creationId xmlns:a16="http://schemas.microsoft.com/office/drawing/2014/main" id="{35E5B630-9C05-4342-A547-FA4C7EAE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60" y="640080"/>
            <a:ext cx="6911543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878C-AEA9-45DB-92DA-1FEF7FED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Fetish Shoes:</a:t>
            </a:r>
          </a:p>
        </p:txBody>
      </p:sp>
      <p:sp>
        <p:nvSpPr>
          <p:cNvPr id="14343" name="Content Placeholder 1434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Brown-</a:t>
            </a:r>
            <a:r>
              <a:rPr lang="en-US" dirty="0" err="1"/>
              <a:t>brogued</a:t>
            </a:r>
            <a:r>
              <a:rPr lang="en-US" dirty="0"/>
              <a:t> suede</a:t>
            </a:r>
          </a:p>
          <a:p>
            <a:r>
              <a:rPr lang="en-US" dirty="0"/>
              <a:t>Dated between 1937-1939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2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461" name="Picture 2" descr="https://www.ushmm.org/media/emu/get?irn=521473&amp;mm_irn=20606&amp;file=primary">
            <a:extLst>
              <a:ext uri="{FF2B5EF4-FFF2-40B4-BE49-F238E27FC236}">
                <a16:creationId xmlns:a16="http://schemas.microsoft.com/office/drawing/2014/main" id="{3EBB02C4-22B9-4CDA-BC41-FA51BD8F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43" y="945710"/>
            <a:ext cx="6953577" cy="46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B1B28-30AD-40B0-A834-A9B54502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Pumps:</a:t>
            </a:r>
          </a:p>
        </p:txBody>
      </p:sp>
      <p:sp>
        <p:nvSpPr>
          <p:cNvPr id="19463" name="Content Placeholder 1946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Dated between 1930-1939</a:t>
            </a:r>
          </a:p>
          <a:p>
            <a:r>
              <a:rPr lang="en-US" dirty="0"/>
              <a:t>Materials: leather</a:t>
            </a:r>
          </a:p>
          <a:p>
            <a:r>
              <a:rPr lang="en-US" dirty="0"/>
              <a:t>Worn by a German Romani of the Sinti group before &amp; during the Holocaust</a:t>
            </a:r>
          </a:p>
        </p:txBody>
      </p:sp>
    </p:spTree>
    <p:extLst>
      <p:ext uri="{BB962C8B-B14F-4D97-AF65-F5344CB8AC3E}">
        <p14:creationId xmlns:p14="http://schemas.microsoft.com/office/powerpoint/2010/main" val="318431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262980-E907-4930-9E6E-3DC2025CE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D53EBD-B361-45AD-8ABF-9270B20B4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F0D45CC-3F7E-491A-B84F-15C2971C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" r="7478" b="-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4284C-859C-4094-9096-112DB933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45106"/>
            <a:ext cx="3949810" cy="1329468"/>
          </a:xfrm>
        </p:spPr>
        <p:txBody>
          <a:bodyPr>
            <a:normAutofit/>
          </a:bodyPr>
          <a:lstStyle/>
          <a:p>
            <a:r>
              <a:rPr lang="en-US" sz="2600" dirty="0"/>
              <a:t>Shoe Worn by Female Concentration Camp Prisoner: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20" y="2133600"/>
            <a:ext cx="3949810" cy="37592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Dated ~1930-40; used in Latvia</a:t>
            </a:r>
          </a:p>
          <a:p>
            <a:r>
              <a:rPr lang="en-US" dirty="0"/>
              <a:t>Materials: metal, wood, &amp; leather</a:t>
            </a:r>
          </a:p>
          <a:p>
            <a:r>
              <a:rPr lang="en-US" dirty="0"/>
              <a:t>Worn by </a:t>
            </a:r>
            <a:r>
              <a:rPr lang="en-US" dirty="0" err="1"/>
              <a:t>Lenke</a:t>
            </a:r>
            <a:r>
              <a:rPr lang="en-US" dirty="0"/>
              <a:t> </a:t>
            </a:r>
            <a:r>
              <a:rPr lang="en-US" dirty="0" err="1"/>
              <a:t>Keszler</a:t>
            </a:r>
            <a:r>
              <a:rPr lang="en-US" dirty="0"/>
              <a:t> (interned in sub-camp of Riga) </a:t>
            </a:r>
          </a:p>
          <a:p>
            <a:r>
              <a:rPr lang="en-US" dirty="0"/>
              <a:t>When </a:t>
            </a:r>
            <a:r>
              <a:rPr lang="en-US" dirty="0" err="1"/>
              <a:t>Lenke</a:t>
            </a:r>
            <a:r>
              <a:rPr lang="en-US" dirty="0"/>
              <a:t> was in Latvia, her foot became sore, she wore a blanket on her feet instead of the shoes, later got pulled away &amp; killed; her daughter </a:t>
            </a:r>
            <a:r>
              <a:rPr lang="en-US" dirty="0" err="1"/>
              <a:t>Clari</a:t>
            </a:r>
            <a:r>
              <a:rPr lang="en-US" dirty="0"/>
              <a:t> saved the shoe &amp; kept it while she was in hiding</a:t>
            </a:r>
          </a:p>
        </p:txBody>
      </p:sp>
    </p:spTree>
    <p:extLst>
      <p:ext uri="{BB962C8B-B14F-4D97-AF65-F5344CB8AC3E}">
        <p14:creationId xmlns:p14="http://schemas.microsoft.com/office/powerpoint/2010/main" val="295752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262980-E907-4930-9E6E-3DC2025CE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D53EBD-B361-45AD-8ABF-9270B20B4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D5F72EC-A23D-4ED1-AC0B-015559AB1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" r="7534" b="-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55E7F-DB77-4BA3-AC18-13DBAE52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645106"/>
            <a:ext cx="3982445" cy="1289711"/>
          </a:xfrm>
        </p:spPr>
        <p:txBody>
          <a:bodyPr>
            <a:normAutofit/>
          </a:bodyPr>
          <a:lstStyle/>
          <a:p>
            <a:r>
              <a:rPr lang="en-US" sz="2400" dirty="0"/>
              <a:t>Pair of espadrilles used in disguise by anti-fascist refugees fleeing France: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7078" y="2011470"/>
            <a:ext cx="3982445" cy="3759253"/>
          </a:xfrm>
        </p:spPr>
        <p:txBody>
          <a:bodyPr>
            <a:normAutofit/>
          </a:bodyPr>
          <a:lstStyle/>
          <a:p>
            <a:r>
              <a:rPr lang="en-US" dirty="0"/>
              <a:t>Dated ~1940-49</a:t>
            </a:r>
          </a:p>
          <a:p>
            <a:r>
              <a:rPr lang="en-US" dirty="0"/>
              <a:t>Materials: raffia &amp; cotton</a:t>
            </a:r>
          </a:p>
          <a:p>
            <a:r>
              <a:rPr lang="en-US" dirty="0"/>
              <a:t>People used such shoes to pass through France in disguise of peasants</a:t>
            </a:r>
          </a:p>
        </p:txBody>
      </p:sp>
    </p:spTree>
    <p:extLst>
      <p:ext uri="{BB962C8B-B14F-4D97-AF65-F5344CB8AC3E}">
        <p14:creationId xmlns:p14="http://schemas.microsoft.com/office/powerpoint/2010/main" val="56492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A67A-DC35-4ED0-A1E2-3B850595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424070"/>
            <a:ext cx="9636055" cy="148093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of the shoes confiscated from arriving prisoners at the </a:t>
            </a:r>
            <a:r>
              <a:rPr lang="en-US" dirty="0" err="1"/>
              <a:t>Majdanek</a:t>
            </a:r>
            <a:r>
              <a:rPr lang="en-US" dirty="0"/>
              <a:t> concentration camp (between October 1, 1941 &amp; July 22, 1944)</a:t>
            </a:r>
          </a:p>
        </p:txBody>
      </p:sp>
      <p:pic>
        <p:nvPicPr>
          <p:cNvPr id="15362" name="Picture 2" descr="Shoes">
            <a:extLst>
              <a:ext uri="{FF2B5EF4-FFF2-40B4-BE49-F238E27FC236}">
                <a16:creationId xmlns:a16="http://schemas.microsoft.com/office/drawing/2014/main" id="{FA4543DA-3C81-414A-AE14-F1D747D047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59" y="2146852"/>
            <a:ext cx="78948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1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7" name="Picture 2" descr="A pair of shoes left behind after a deportation action in the Kovno ghetto. &#10;&#10;Photographer George Kadish captioned the photo &quot;The body is gone&quot;.">
            <a:extLst>
              <a:ext uri="{FF2B5EF4-FFF2-40B4-BE49-F238E27FC236}">
                <a16:creationId xmlns:a16="http://schemas.microsoft.com/office/drawing/2014/main" id="{BFE8ABFA-3D22-428D-87B0-417FD626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43" y="711027"/>
            <a:ext cx="6953577" cy="51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FF8CB-3BC9-45CE-9711-0AB70B9E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Shoes Left Behind:</a:t>
            </a:r>
          </a:p>
        </p:txBody>
      </p:sp>
      <p:sp>
        <p:nvSpPr>
          <p:cNvPr id="8199" name="Content Placeholder 8198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Photo taken circa 1943 by George </a:t>
            </a:r>
            <a:r>
              <a:rPr lang="en-US" dirty="0" err="1"/>
              <a:t>Kadish</a:t>
            </a:r>
            <a:r>
              <a:rPr lang="en-US" dirty="0"/>
              <a:t>/</a:t>
            </a:r>
            <a:r>
              <a:rPr lang="en-US" dirty="0" err="1"/>
              <a:t>Zvi</a:t>
            </a:r>
            <a:r>
              <a:rPr lang="en-US" dirty="0"/>
              <a:t> </a:t>
            </a:r>
            <a:r>
              <a:rPr lang="en-US" dirty="0" err="1"/>
              <a:t>Kadushin</a:t>
            </a:r>
            <a:endParaRPr lang="en-US" dirty="0"/>
          </a:p>
          <a:p>
            <a:r>
              <a:rPr lang="en-US" dirty="0"/>
              <a:t>A pair of shoes left behind after a deportation action in the </a:t>
            </a:r>
            <a:r>
              <a:rPr lang="en-US" dirty="0" err="1"/>
              <a:t>Kovno</a:t>
            </a:r>
            <a:r>
              <a:rPr lang="en-US" dirty="0"/>
              <a:t> ghetto (Lithuania)</a:t>
            </a:r>
          </a:p>
          <a:p>
            <a:r>
              <a:rPr lang="en-US" dirty="0"/>
              <a:t>Photographer George </a:t>
            </a:r>
            <a:r>
              <a:rPr lang="en-US" dirty="0" err="1"/>
              <a:t>Kadish</a:t>
            </a:r>
            <a:r>
              <a:rPr lang="en-US" dirty="0"/>
              <a:t> captioned the photo "The body is gone"</a:t>
            </a:r>
          </a:p>
        </p:txBody>
      </p:sp>
    </p:spTree>
    <p:extLst>
      <p:ext uri="{BB962C8B-B14F-4D97-AF65-F5344CB8AC3E}">
        <p14:creationId xmlns:p14="http://schemas.microsoft.com/office/powerpoint/2010/main" val="253157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3262980-E907-4930-9E6E-3DC2025CE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D53EBD-B361-45AD-8ABF-9270B20B4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3" name="Picture 2" descr="https://www.ushmm.org/media/emu/get?irn=516734&amp;mm_irn=20634&amp;file=primary">
            <a:extLst>
              <a:ext uri="{FF2B5EF4-FFF2-40B4-BE49-F238E27FC236}">
                <a16:creationId xmlns:a16="http://schemas.microsoft.com/office/drawing/2014/main" id="{C735CB01-042A-43C1-8F47-0F2AB93FE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r="5149" b="-2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4483B-E5D5-40CC-8EB9-2345D0EC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5"/>
            <a:ext cx="3713077" cy="2204111"/>
          </a:xfrm>
        </p:spPr>
        <p:txBody>
          <a:bodyPr>
            <a:normAutofit/>
          </a:bodyPr>
          <a:lstStyle/>
          <a:p>
            <a:r>
              <a:rPr lang="en-US" sz="2400" dirty="0" err="1"/>
              <a:t>Mauthausan</a:t>
            </a:r>
            <a:r>
              <a:rPr lang="en-US" sz="2400" dirty="0"/>
              <a:t> Concentration Camp Inmate Shoes:</a:t>
            </a:r>
          </a:p>
        </p:txBody>
      </p:sp>
      <p:sp>
        <p:nvSpPr>
          <p:cNvPr id="17415" name="Content Placeholder 17414"/>
          <p:cNvSpPr>
            <a:spLocks noGrp="1"/>
          </p:cNvSpPr>
          <p:nvPr>
            <p:ph idx="1"/>
          </p:nvPr>
        </p:nvSpPr>
        <p:spPr>
          <a:xfrm>
            <a:off x="440122" y="2011470"/>
            <a:ext cx="3922179" cy="3759253"/>
          </a:xfrm>
        </p:spPr>
        <p:txBody>
          <a:bodyPr>
            <a:normAutofit/>
          </a:bodyPr>
          <a:lstStyle/>
          <a:p>
            <a:r>
              <a:rPr lang="en-US" dirty="0"/>
              <a:t>~1945</a:t>
            </a:r>
          </a:p>
          <a:p>
            <a:r>
              <a:rPr lang="en-US" dirty="0"/>
              <a:t>Materials: leather, wood, metal, ink, &amp; graphite</a:t>
            </a:r>
          </a:p>
          <a:p>
            <a:r>
              <a:rPr lang="en-US" dirty="0"/>
              <a:t>Made at </a:t>
            </a:r>
            <a:r>
              <a:rPr lang="en-US" dirty="0" err="1"/>
              <a:t>Mauthausen</a:t>
            </a:r>
            <a:r>
              <a:rPr lang="en-US" dirty="0"/>
              <a:t> concentration camp (Austria)</a:t>
            </a:r>
          </a:p>
        </p:txBody>
      </p:sp>
    </p:spTree>
    <p:extLst>
      <p:ext uri="{BB962C8B-B14F-4D97-AF65-F5344CB8AC3E}">
        <p14:creationId xmlns:p14="http://schemas.microsoft.com/office/powerpoint/2010/main" val="268567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29A3-F84C-404F-94EE-4A4B7309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4070"/>
            <a:ext cx="8911687" cy="1480930"/>
          </a:xfrm>
        </p:spPr>
        <p:txBody>
          <a:bodyPr>
            <a:normAutofit fontScale="90000"/>
          </a:bodyPr>
          <a:lstStyle/>
          <a:p>
            <a:r>
              <a:rPr lang="en-US" dirty="0"/>
              <a:t>Shoes on the Danube Memorial in Budapest to commemorate Hungarian-Jews killed by the Arrow Cross Militiamen 1944-5:</a:t>
            </a:r>
          </a:p>
        </p:txBody>
      </p:sp>
      <p:pic>
        <p:nvPicPr>
          <p:cNvPr id="9218" name="Picture 2" descr="http://www.vhf.org/sites/default/files/Shoes%20in%20the%20Danube%20Memorial.JPG">
            <a:extLst>
              <a:ext uri="{FF2B5EF4-FFF2-40B4-BE49-F238E27FC236}">
                <a16:creationId xmlns:a16="http://schemas.microsoft.com/office/drawing/2014/main" id="{4205824F-6748-406B-80D0-56386045F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57" y="4373804"/>
            <a:ext cx="2770955" cy="18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ll photographs in this article were taken by Dennis Jarvis and appear at http://www.flickr.com/photos/archer10/7263559412/&#10;Our thanks to Mr. Jarvis for his kind permission to use his photographs.&#10;">
            <a:extLst>
              <a:ext uri="{FF2B5EF4-FFF2-40B4-BE49-F238E27FC236}">
                <a16:creationId xmlns:a16="http://schemas.microsoft.com/office/drawing/2014/main" id="{7CBED2DB-FDA1-46F4-8205-E724F2A2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58" y="2093532"/>
            <a:ext cx="2770954" cy="19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ll photographs in this article were taken by Dennis Jarvis and appear at http://www.flickr.com/photos/archer10/7263559412/&#10;Our thanks to Mr. Jarvis for his kind permission to use his photographs.&#10;">
            <a:extLst>
              <a:ext uri="{FF2B5EF4-FFF2-40B4-BE49-F238E27FC236}">
                <a16:creationId xmlns:a16="http://schemas.microsoft.com/office/drawing/2014/main" id="{7058D81B-7D84-4CBB-AA2F-ED9AD9BA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43" y="2093532"/>
            <a:ext cx="2736250" cy="41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16E99-F3E2-460D-AB10-4D3AE1EE2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5" y="4284362"/>
            <a:ext cx="2774884" cy="1913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2B307-E50F-4B81-ADFC-6D3351F62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925" y="2093532"/>
            <a:ext cx="2752798" cy="19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8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D0E7-D1D9-41F4-9DD9-BDF1B1FE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Shoes:</a:t>
            </a:r>
          </a:p>
        </p:txBody>
      </p:sp>
      <p:pic>
        <p:nvPicPr>
          <p:cNvPr id="10242" name="Picture 2" descr="From York, England">
            <a:extLst>
              <a:ext uri="{FF2B5EF4-FFF2-40B4-BE49-F238E27FC236}">
                <a16:creationId xmlns:a16="http://schemas.microsoft.com/office/drawing/2014/main" id="{FC11D010-7048-4FAF-8A3D-65BF94ABA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41" y="2133600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hoes with openwork leather upper and nailed soles Germany">
            <a:extLst>
              <a:ext uri="{FF2B5EF4-FFF2-40B4-BE49-F238E27FC236}">
                <a16:creationId xmlns:a16="http://schemas.microsoft.com/office/drawing/2014/main" id="{EBD44A04-8400-47E1-80E7-A649AEC4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98" y="2133600"/>
            <a:ext cx="2954646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8B3771-6BC3-4C7B-B795-7E449EF09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198" y="4113213"/>
            <a:ext cx="2954646" cy="17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430A-6324-40B5-BD4D-768AE7D5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WWII-era Hob nailed Boots:</a:t>
            </a:r>
          </a:p>
        </p:txBody>
      </p:sp>
      <p:pic>
        <p:nvPicPr>
          <p:cNvPr id="16386" name="Picture 2" descr="Close this window">
            <a:extLst>
              <a:ext uri="{FF2B5EF4-FFF2-40B4-BE49-F238E27FC236}">
                <a16:creationId xmlns:a16="http://schemas.microsoft.com/office/drawing/2014/main" id="{F1026898-7015-4B1F-9ED8-A0DF5BC85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021059"/>
            <a:ext cx="4273062" cy="42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lose this window">
            <a:extLst>
              <a:ext uri="{FF2B5EF4-FFF2-40B4-BE49-F238E27FC236}">
                <a16:creationId xmlns:a16="http://schemas.microsoft.com/office/drawing/2014/main" id="{B635C03C-0856-4F04-8E84-D4D7CC85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50" y="2021059"/>
            <a:ext cx="4273062" cy="42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62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FB6F-5F1F-4E6C-BAEB-760C7E52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Corcoran American Paratrooper “Jump” Boots WWII-era:</a:t>
            </a:r>
          </a:p>
        </p:txBody>
      </p:sp>
      <p:pic>
        <p:nvPicPr>
          <p:cNvPr id="20486" name="Picture 6" descr="https://qmfashion.files.wordpress.com/2011/04/stsco1510.jpg">
            <a:extLst>
              <a:ext uri="{FF2B5EF4-FFF2-40B4-BE49-F238E27FC236}">
                <a16:creationId xmlns:a16="http://schemas.microsoft.com/office/drawing/2014/main" id="{61DC5F99-67A2-43BD-B7BF-E4796BBAE8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20" y="2108041"/>
            <a:ext cx="4401374" cy="45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https://static.wixstatic.com/media/311407_331d06b51cad4be083d4df79c471001e.jpg/v1/fill/w_167,h_141,al_c,q_80,usm_0.66_1.00_0.01/311407_331d06b51cad4be083d4df79c471001e.webp">
            <a:extLst>
              <a:ext uri="{FF2B5EF4-FFF2-40B4-BE49-F238E27FC236}">
                <a16:creationId xmlns:a16="http://schemas.microsoft.com/office/drawing/2014/main" id="{F20B3AD0-1276-4D00-96BC-2B14723BBB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D22AF7-84DF-4340-ADF9-E32C887E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296" y="4382084"/>
            <a:ext cx="2693370" cy="2274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AA8CB-BD70-4BF3-9DF8-3C31957DA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296" y="2108041"/>
            <a:ext cx="2671603" cy="22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37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E6C272DE-B6B7-405A-9BDC-7D5D8FB4177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1D08854-5B42-4098-B58D-4EE4E914394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3AE8EE30-403F-414C-B358-14393FCE21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97B1A4E5-0D83-4903-84AA-FDA1FA00A2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B6034243-9EE1-444F-8D6C-111A459D88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ED723FA-3484-485B-BF2E-AB67BDC36B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DF7D3DF-D9E3-4D61-8029-F921D293E5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2F82A85C-9423-4839-B558-E1BBFD8AEB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FC9A848-A10B-405E-BEB7-0B02BAEC90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09B7816E-B299-4266-9B7F-A47F8D197E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271FD23E-535A-43FD-8866-048BF57EDC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6E0C4250-B083-42BD-84C8-80BF2C21B0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560741F1-09DB-41BE-9FA2-8B86AAEB5B8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61D1718-D318-4F77-BF01-1BCF0925174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C830BD58-7F18-4196-A441-B680AFBBA3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F32DD66B-F55C-4E6B-9003-157EF664E5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D9E15ED7-D992-4244-A00D-E716F944A5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3253EA87-0EBA-4979-81D8-2D5AD4DB378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4A618276-4EA5-4377-BA60-AC223BC67D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CAD2B07F-709A-4D37-B69D-B8D5467177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2094E752-A514-455B-81C7-83298133BC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ABD0AA33-C594-4653-B397-8B9D991E22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753FD61D-09B4-4490-853B-4186130DFE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1FDD3CB9-2289-4417-B5EB-420B8AA130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A798AD02-A8D5-415F-885C-008316A396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1E6B901D-2969-42DA-94A6-6EC2DACB0A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37B6F41E-E0BC-4672-ABE6-34D62A4B6C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8F973BFC-ADA9-4D62-A2B2-FA167066B8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435F2D0-520F-458D-9A90-831C5FE5AC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23C6E-039D-462A-9981-B03FCDE16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5" r="5976" b="-3"/>
          <a:stretch/>
        </p:blipFill>
        <p:spPr>
          <a:xfrm>
            <a:off x="-12557" y="-8906"/>
            <a:ext cx="2735480" cy="2268027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9C746D8-F18D-44A0-9BFD-0D996C8308C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DAC12675-4B11-4234-A7DC-51CDFE7C61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C91C3711-E6F0-435B-98AA-3DCC46C78F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EEA91360-3580-4E2F-891A-08AE6E662D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9AF40111-BF37-4A5A-B5C8-F55148329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64989E6D-18B1-49C1-A664-11BE8E6C4D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AE111860-39DA-4F8F-B52E-A395A48D09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A5A8A11F-BF95-465A-B96B-1D37DAB941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18790D5E-9988-42BE-B0B6-56C72722A6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96CB4C0B-18E7-4986-AF4B-A9A1D28BD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7824B80A-CFD3-49C7-AFD2-2868236A19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4B90C047-AEEA-46CB-91F3-BFDB33E72D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93901C88-61C6-431B-9E9E-7E4ED8D9D0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7517820-3EB0-431B-8A6D-2166D9CEAEA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9D4F3149-D6E4-4260-A02E-E0E4FF9063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31C47CD6-F6DB-4BE8-9BE6-47D34C80C4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F5196422-78ED-4701-B587-EC42A46AAD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F2746465-33C6-4AE4-9A07-2E41BCDF7A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5214EAD3-7DAA-4856-8B4A-9B1D77D2D3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E1B57189-E061-4B5A-9500-99A92C99131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91725BC0-66EC-4F0E-A126-CDFE10AB8B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FE3A2661-D741-49B3-AF72-F025B989C5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F9912053-08EE-4B73-ACEA-C3022FF4B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0A2F66D7-36AC-430F-8AD1-4A87AE41C2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F21CEE65-1ACA-492C-89C5-F185E9077E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36257E38-85E6-4E54-947B-E2D9B5E7D7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9FD41DB-0ED1-4594-BFF9-5F9F29344B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Freeform 11">
            <a:extLst>
              <a:ext uri="{FF2B5EF4-FFF2-40B4-BE49-F238E27FC236}">
                <a16:creationId xmlns:a16="http://schemas.microsoft.com/office/drawing/2014/main" id="{C0FD51D4-13C9-41D9-9CBE-451F24634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0E30D6C-A60E-4EC0-BC19-81CD6224C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0" r="11291" b="-1"/>
          <a:stretch/>
        </p:blipFill>
        <p:spPr>
          <a:xfrm>
            <a:off x="-11567" y="2264254"/>
            <a:ext cx="2725091" cy="225295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0187C-C6A8-41B4-8D09-8224557A6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852" r="-6" b="-6"/>
          <a:stretch/>
        </p:blipFill>
        <p:spPr>
          <a:xfrm>
            <a:off x="2" y="4551114"/>
            <a:ext cx="2717601" cy="2316113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C8873F6-ED43-4E35-8F70-970A733F30D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" y="4551114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3E6AF18-715A-4DF4-896E-D223E1A7D62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" y="2268027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CD2F84-3F63-4359-B628-0B1F2F4B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Three Historical Shoes: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258C-1ED1-4E77-B186-B61CAEF3F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8950" y="2133600"/>
            <a:ext cx="7382476" cy="43701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These are the three main historical shoes I researched</a:t>
            </a:r>
          </a:p>
          <a:p>
            <a:pPr lvl="1"/>
            <a:r>
              <a:rPr lang="en-US" dirty="0"/>
              <a:t>First: “</a:t>
            </a:r>
            <a:r>
              <a:rPr lang="en-US" dirty="0" err="1"/>
              <a:t>Turnshoe</a:t>
            </a:r>
            <a:r>
              <a:rPr lang="en-US" dirty="0"/>
              <a:t>” - was popular with the Viking population, as they were simple to make &amp; less susceptible to wear &amp; tear</a:t>
            </a:r>
          </a:p>
          <a:p>
            <a:pPr lvl="1"/>
            <a:r>
              <a:rPr lang="en-US" dirty="0"/>
              <a:t>Second: Upon arrival at camps, inmates either got to keep the shoes they came in - mostly if they were “Aryan” but sometimes Jews did as well; primarily, inmates had to turn in their shoes &amp; were given uniform ones, which were often made out of leather, wood, &amp; metal. Accounts say these shoes were very uncomfortable</a:t>
            </a:r>
          </a:p>
          <a:p>
            <a:pPr lvl="1"/>
            <a:r>
              <a:rPr lang="en-US" dirty="0"/>
              <a:t>Third: Corcoran Parachutist “Jump” Boots - designed by Lt. Colonel Yarborough in 1941 specifically for American paratroopers to give them extra ankle support for rough landings &amp; get rid of the threat of risers entangling in leggings; they were sought after by everyone, due to their symbolism of being associated with the military elite</a:t>
            </a:r>
          </a:p>
        </p:txBody>
      </p:sp>
    </p:spTree>
    <p:extLst>
      <p:ext uri="{BB962C8B-B14F-4D97-AF65-F5344CB8AC3E}">
        <p14:creationId xmlns:p14="http://schemas.microsoft.com/office/powerpoint/2010/main" val="162543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7EFD05-5F12-420E-8AEF-74D5EF9D58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4F33C7-E158-4057-87E7-6F42AA6D034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FE8EF1-7AF2-4864-A8DE-7EE3481DA1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114F4DD-8DE8-41B6-A372-CBCD4BA44E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158" r="7478" b="-2"/>
          <a:stretch/>
        </p:blipFill>
        <p:spPr>
          <a:xfrm>
            <a:off x="4619575" y="640080"/>
            <a:ext cx="6953512" cy="5252773"/>
          </a:xfrm>
          <a:prstGeom prst="rect">
            <a:avLst/>
          </a:prstGeom>
        </p:spPr>
      </p:pic>
      <p:sp>
        <p:nvSpPr>
          <p:cNvPr id="4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14590-9F6C-4720-A289-A43DADC8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/>
              <a:t>Shoe Casting Project Proposal: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55C84-2CD9-4CA7-883B-FEE06468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I would like to create the ‘matching’ shoe to this one for my project</a:t>
            </a:r>
          </a:p>
          <a:p>
            <a:pPr>
              <a:lnSpc>
                <a:spcPct val="90000"/>
              </a:lnSpc>
            </a:pPr>
            <a:r>
              <a:rPr lang="en-US" sz="1500"/>
              <a:t>This pair has a sad story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Not only a reminder of the destruction of the Holocaust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Specifically represents the pain of individual victims – the separation of Clari (the donor/daughter) &amp; the mother Lenke</a:t>
            </a:r>
          </a:p>
          <a:p>
            <a:pPr>
              <a:lnSpc>
                <a:spcPct val="90000"/>
              </a:lnSpc>
            </a:pPr>
            <a:r>
              <a:rPr lang="en-US" sz="1500"/>
              <a:t>Plan on coming in on mostly Wednesdays &amp; Fridays (with a few Mondays) to work on this project  </a:t>
            </a:r>
          </a:p>
        </p:txBody>
      </p:sp>
    </p:spTree>
    <p:extLst>
      <p:ext uri="{BB962C8B-B14F-4D97-AF65-F5344CB8AC3E}">
        <p14:creationId xmlns:p14="http://schemas.microsoft.com/office/powerpoint/2010/main" val="47865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3262980-E907-4930-9E6E-3DC2025CE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D53EBD-B361-45AD-8ABF-9270B20B4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2" descr="A pair of shoes found in a peat bog at Rønbjerg in East Jutland. C. 355-47 BC">
            <a:extLst>
              <a:ext uri="{FF2B5EF4-FFF2-40B4-BE49-F238E27FC236}">
                <a16:creationId xmlns:a16="http://schemas.microsoft.com/office/drawing/2014/main" id="{46A19998-4953-4575-AEAA-E9C984C67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b="10620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57FAD-2B67-41DC-B4D9-8827A5CE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4194180"/>
          </a:xfrm>
        </p:spPr>
        <p:txBody>
          <a:bodyPr>
            <a:normAutofit/>
          </a:bodyPr>
          <a:lstStyle/>
          <a:p>
            <a:r>
              <a:rPr lang="en-US" dirty="0"/>
              <a:t>Bog Person shoes found in East Jutland; dated between 355-47 B.C.</a:t>
            </a:r>
          </a:p>
        </p:txBody>
      </p:sp>
    </p:spTree>
    <p:extLst>
      <p:ext uri="{BB962C8B-B14F-4D97-AF65-F5344CB8AC3E}">
        <p14:creationId xmlns:p14="http://schemas.microsoft.com/office/powerpoint/2010/main" val="306075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BFDEBE4-6D0B-4E32-A69A-1079C7FEFCC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FB518B7F-CF48-433C-AA57-157C34E0A7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FB9EFC3A-D719-4FB9-87E7-57474CF378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769DD491-3671-490F-9667-07966605EB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413D25D0-2024-4EDB-89BC-FA05840FC4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A78977A8-2616-4955-9EEA-492AF32729E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78792ECD-F490-4F4E-8689-08022983BC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DAD6871B-0976-4ED8-A9FD-F7991F8AE4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777FAA8B-359C-4F5E-820A-E288A290B0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99321D8C-E7E5-414A-9567-99134586B8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51561177-2C59-4E28-A7B2-FA020FC6B7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CA379383-3FCE-468C-BE8C-F7A0AC443B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600C78B7-5559-45D1-8AE1-D738BD5F60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FFD28A6-B7DD-492C-9E44-04298154A6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06" name="Freeform 27">
              <a:extLst>
                <a:ext uri="{FF2B5EF4-FFF2-40B4-BE49-F238E27FC236}">
                  <a16:creationId xmlns:a16="http://schemas.microsoft.com/office/drawing/2014/main" id="{92DEDB78-8E53-46D3-B73D-7295C24312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" name="Freeform 28">
              <a:extLst>
                <a:ext uri="{FF2B5EF4-FFF2-40B4-BE49-F238E27FC236}">
                  <a16:creationId xmlns:a16="http://schemas.microsoft.com/office/drawing/2014/main" id="{9ADA7734-AC5B-484F-B69D-5BDD9FC16D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" name="Freeform 29">
              <a:extLst>
                <a:ext uri="{FF2B5EF4-FFF2-40B4-BE49-F238E27FC236}">
                  <a16:creationId xmlns:a16="http://schemas.microsoft.com/office/drawing/2014/main" id="{33FC58F8-ABC3-4351-A1A0-42D73D3A38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9" name="Freeform 30">
              <a:extLst>
                <a:ext uri="{FF2B5EF4-FFF2-40B4-BE49-F238E27FC236}">
                  <a16:creationId xmlns:a16="http://schemas.microsoft.com/office/drawing/2014/main" id="{DA14CDF0-30C6-412F-9A45-97B22D9116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0" name="Freeform 31">
              <a:extLst>
                <a:ext uri="{FF2B5EF4-FFF2-40B4-BE49-F238E27FC236}">
                  <a16:creationId xmlns:a16="http://schemas.microsoft.com/office/drawing/2014/main" id="{86C395E9-5522-4CCC-84DA-CEDB0DFBE0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1" name="Freeform 32">
              <a:extLst>
                <a:ext uri="{FF2B5EF4-FFF2-40B4-BE49-F238E27FC236}">
                  <a16:creationId xmlns:a16="http://schemas.microsoft.com/office/drawing/2014/main" id="{C7521959-0DFD-4BD9-A1F6-2045C0FEBC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2" name="Freeform 33">
              <a:extLst>
                <a:ext uri="{FF2B5EF4-FFF2-40B4-BE49-F238E27FC236}">
                  <a16:creationId xmlns:a16="http://schemas.microsoft.com/office/drawing/2014/main" id="{2A6FFD27-E352-40A7-A517-F6A6E5BE6E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3" name="Freeform 34">
              <a:extLst>
                <a:ext uri="{FF2B5EF4-FFF2-40B4-BE49-F238E27FC236}">
                  <a16:creationId xmlns:a16="http://schemas.microsoft.com/office/drawing/2014/main" id="{F3D6C508-E830-43F2-A588-D0E739753E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4" name="Freeform 35">
              <a:extLst>
                <a:ext uri="{FF2B5EF4-FFF2-40B4-BE49-F238E27FC236}">
                  <a16:creationId xmlns:a16="http://schemas.microsoft.com/office/drawing/2014/main" id="{3C7FB8AA-F34F-4A6D-BFD9-1AC5FEF687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5" name="Freeform 36">
              <a:extLst>
                <a:ext uri="{FF2B5EF4-FFF2-40B4-BE49-F238E27FC236}">
                  <a16:creationId xmlns:a16="http://schemas.microsoft.com/office/drawing/2014/main" id="{30475DE6-8AFA-4C6C-9A13-529845D4E9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6" name="Freeform 37">
              <a:extLst>
                <a:ext uri="{FF2B5EF4-FFF2-40B4-BE49-F238E27FC236}">
                  <a16:creationId xmlns:a16="http://schemas.microsoft.com/office/drawing/2014/main" id="{5DA0DA49-B8A7-4D74-B566-415AF761AE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7" name="Freeform 38">
              <a:extLst>
                <a:ext uri="{FF2B5EF4-FFF2-40B4-BE49-F238E27FC236}">
                  <a16:creationId xmlns:a16="http://schemas.microsoft.com/office/drawing/2014/main" id="{F28724B4-2FDD-43D2-9E97-2A7CAC846D8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AA71026-F7BC-4FE2-AE4B-AAF2AD4F0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9" name="Freeform 6">
            <a:extLst>
              <a:ext uri="{FF2B5EF4-FFF2-40B4-BE49-F238E27FC236}">
                <a16:creationId xmlns:a16="http://schemas.microsoft.com/office/drawing/2014/main" id="{FEBEBF89-2FC1-49E2-9E54-44A210A25E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30A6CAF-A0BC-4701-AD89-790DC1C982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0" y="634964"/>
            <a:ext cx="3246989" cy="1845480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4C764C1-64A1-46B4-AEF5-0440137EFF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1225" y="634963"/>
            <a:ext cx="5504688" cy="385183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ttp://www.yorkarchaeology.co.uk/wp-content/uploads/2014/08/Shoe-detail-SF-7730-lw.jpg">
            <a:extLst>
              <a:ext uri="{FF2B5EF4-FFF2-40B4-BE49-F238E27FC236}">
                <a16:creationId xmlns:a16="http://schemas.microsoft.com/office/drawing/2014/main" id="{BEF86DB9-78A7-4906-BAE4-0F1576D9D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5817" y="962941"/>
            <a:ext cx="5175504" cy="31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http://www.yorkarchaeology.co.uk/wp-content/uploads/2014/08/Shoe-SF-7730-lw.jpg">
            <a:extLst>
              <a:ext uri="{FF2B5EF4-FFF2-40B4-BE49-F238E27FC236}">
                <a16:creationId xmlns:a16="http://schemas.microsoft.com/office/drawing/2014/main" id="{6B20F0A4-FC85-4066-9047-2D1DB1EE2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3599" y="798752"/>
            <a:ext cx="2478210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Rectangle 221">
            <a:extLst>
              <a:ext uri="{FF2B5EF4-FFF2-40B4-BE49-F238E27FC236}">
                <a16:creationId xmlns:a16="http://schemas.microsoft.com/office/drawing/2014/main" id="{C98C8A64-08CB-4A7F-87F5-08EFBAE2A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0" y="2641314"/>
            <a:ext cx="3246989" cy="1845480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F1B4E-68E4-411B-8F0C-B87DE21F1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344" y="2805102"/>
            <a:ext cx="2674720" cy="1517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6A7F2-6A5C-474A-903F-28BC365A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199"/>
            <a:ext cx="8915399" cy="10874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Viking Turn-shoes found in York; more than a 1000 years old</a:t>
            </a:r>
          </a:p>
        </p:txBody>
      </p:sp>
    </p:spTree>
    <p:extLst>
      <p:ext uri="{BB962C8B-B14F-4D97-AF65-F5344CB8AC3E}">
        <p14:creationId xmlns:p14="http://schemas.microsoft.com/office/powerpoint/2010/main" val="326818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C938-2A5A-4E0C-A01C-328B5714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recreations of Viking turn-shoes &amp; detailing examples:</a:t>
            </a:r>
          </a:p>
        </p:txBody>
      </p:sp>
      <p:pic>
        <p:nvPicPr>
          <p:cNvPr id="22530" name="Picture 2" descr="shoe styles">
            <a:extLst>
              <a:ext uri="{FF2B5EF4-FFF2-40B4-BE49-F238E27FC236}">
                <a16:creationId xmlns:a16="http://schemas.microsoft.com/office/drawing/2014/main" id="{637EBE77-A15B-4021-8761-AD2E5B3E2C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7" y="2979321"/>
            <a:ext cx="4429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shoes">
            <a:extLst>
              <a:ext uri="{FF2B5EF4-FFF2-40B4-BE49-F238E27FC236}">
                <a16:creationId xmlns:a16="http://schemas.microsoft.com/office/drawing/2014/main" id="{9D51E107-8AA6-48F0-B699-2EED64B2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36" y="4304274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enter seam shoe">
            <a:extLst>
              <a:ext uri="{FF2B5EF4-FFF2-40B4-BE49-F238E27FC236}">
                <a16:creationId xmlns:a16="http://schemas.microsoft.com/office/drawing/2014/main" id="{FA53C8E2-3CEA-43AC-B4BB-B6927DCC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2163395"/>
            <a:ext cx="1764788" cy="21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shoe toggle">
            <a:extLst>
              <a:ext uri="{FF2B5EF4-FFF2-40B4-BE49-F238E27FC236}">
                <a16:creationId xmlns:a16="http://schemas.microsoft.com/office/drawing/2014/main" id="{8F18D8E3-9DA6-4F88-86E6-AEC0B212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2" y="4304274"/>
            <a:ext cx="1752600" cy="22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491A02-9E5B-4A37-A64C-F55EDC759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925" y="2163395"/>
            <a:ext cx="2857501" cy="21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C6C6603D-F559-4CD2-92AB-1C1608E370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626823D-DFE6-40EE-8390-15294703457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9A748F2D-3B04-421B-8CF2-85B02451E2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0E0CD625-9843-4CBA-AE20-F77A570D0D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1584CFB2-3C57-452D-A8FB-283C7E59E2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C5CA8D5B-1238-40FD-929C-24CE695AB3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38CC8E9A-4F38-44E4-8016-02C78D835D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3BDD9571-5E58-4A40-BB70-955B240AAA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8C0AD104-D536-405B-BB48-04A288DE4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DD2DD80C-AA7F-4DC4-BA33-7AC299486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94DF08EF-B38F-4A3D-AE86-E66B1B2908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A9E3C539-616D-42B8-9CCA-6E62912D44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B358F3D5-A6C3-4EC6-8A57-13B540F6F3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F33B0A16-07AB-4714-8541-B3FD5C19B7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5CFEE97-104F-4C6A-BC32-969B7FC67C6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5F5C205A-FBE0-4743-9A10-437B717EFE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D8EA3A91-3BDE-4898-9C30-D3B1965789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0804A085-EA39-456A-B252-E03880C0AE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0">
              <a:extLst>
                <a:ext uri="{FF2B5EF4-FFF2-40B4-BE49-F238E27FC236}">
                  <a16:creationId xmlns:a16="http://schemas.microsoft.com/office/drawing/2014/main" id="{86FE8820-E875-42D5-BCC8-280F16094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D5593C9A-974A-4548-A8D0-56F7D000AE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5048E3C3-EE97-466B-BFC3-B5B6687ECA8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82C4C1E9-C441-4323-A58D-F25DC81561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D5902061-12F9-4E18-8FEB-3B7A082F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6C193F93-9275-457C-AD19-1ED4C3920A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4E6EF589-5986-4450-944F-F468B166AB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F47DE2F2-B1F9-490E-A3E8-A4260D1690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A5645545-35A4-4F7F-A801-B8D41EEC72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27C296A-0617-4D21-AF6B-358A10ABDA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2" name="Freeform 11">
            <a:extLst>
              <a:ext uri="{FF2B5EF4-FFF2-40B4-BE49-F238E27FC236}">
                <a16:creationId xmlns:a16="http://schemas.microsoft.com/office/drawing/2014/main" id="{4D8B6B03-4DCB-4178-B843-7DCD12039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104" name="Picture 2" descr="https://fe01.museumoflondon.org.uk/imagestore/222/media-222779/original.jpg">
            <a:extLst>
              <a:ext uri="{FF2B5EF4-FFF2-40B4-BE49-F238E27FC236}">
                <a16:creationId xmlns:a16="http://schemas.microsoft.com/office/drawing/2014/main" id="{68D0E789-F2D1-4A2E-B4FF-40698FE3B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10"/>
          <a:stretch/>
        </p:blipFill>
        <p:spPr bwMode="auto">
          <a:xfrm>
            <a:off x="-2650" y="10"/>
            <a:ext cx="464698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2" descr="Brown leather shoe, shaped like a modern  pump but with a very long, pointed toe. There is an ankle strap from the front of the heel section.">
            <a:extLst>
              <a:ext uri="{FF2B5EF4-FFF2-40B4-BE49-F238E27FC236}">
                <a16:creationId xmlns:a16="http://schemas.microsoft.com/office/drawing/2014/main" id="{F59868BB-3462-41D8-94D9-7AA53D357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1" b="3"/>
          <a:stretch/>
        </p:blipFill>
        <p:spPr bwMode="auto">
          <a:xfrm>
            <a:off x="-1552" y="3429000"/>
            <a:ext cx="46469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9BDA9979-0841-4105-9C70-00F46A1C427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6934" y="3429000"/>
            <a:ext cx="466263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1ED3641-8DDC-4700-850D-96961EEE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Poulaines-style:</a:t>
            </a:r>
          </a:p>
        </p:txBody>
      </p:sp>
      <p:sp>
        <p:nvSpPr>
          <p:cNvPr id="4106" name="Content Placeholder 4105"/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dirty="0"/>
              <a:t>Long, pointed shoe</a:t>
            </a:r>
          </a:p>
          <a:p>
            <a:r>
              <a:rPr lang="en-US" dirty="0"/>
              <a:t>Popular in Late-Medieval Period</a:t>
            </a:r>
          </a:p>
          <a:p>
            <a:r>
              <a:rPr lang="en-US" dirty="0"/>
              <a:t>Both date back to late 14th-century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33225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https://fe01.museumoflondon.org.uk/imagestore/505/media-505618/original.jpg">
            <a:extLst>
              <a:ext uri="{FF2B5EF4-FFF2-40B4-BE49-F238E27FC236}">
                <a16:creationId xmlns:a16="http://schemas.microsoft.com/office/drawing/2014/main" id="{ED16E9AE-9B43-4F3F-803A-D2BFC914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6" y="1449499"/>
            <a:ext cx="5451627" cy="3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19454-9779-49C4-B695-2526E9EE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dirty="0"/>
              <a:t>Leather Shoe:</a:t>
            </a:r>
          </a:p>
        </p:txBody>
      </p:sp>
      <p:sp>
        <p:nvSpPr>
          <p:cNvPr id="6151" name="Content Placeholder 6150"/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Leather shoe w/ cut-out decoration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“Concealed shoe” aka folk tradition to put things in walls to ward evil spirits away from the home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Dated 1600-1699</a:t>
            </a:r>
          </a:p>
        </p:txBody>
      </p:sp>
    </p:spTree>
    <p:extLst>
      <p:ext uri="{BB962C8B-B14F-4D97-AF65-F5344CB8AC3E}">
        <p14:creationId xmlns:p14="http://schemas.microsoft.com/office/powerpoint/2010/main" val="215983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F305C72-8769-4E0F-B31D-F4B1C9DC93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2583CFC-05A3-4743-9A2E-7C2095B8D4C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06F0A57-55BB-457C-9C8C-3DEE71009A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5E0C91A-3F1D-43D7-9AB4-5D0A17D5C4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269" name="Picture 2" descr="https://fe01.museumoflondon.org.uk/imagestore/503/media-503690/original.jpg">
            <a:extLst>
              <a:ext uri="{FF2B5EF4-FFF2-40B4-BE49-F238E27FC236}">
                <a16:creationId xmlns:a16="http://schemas.microsoft.com/office/drawing/2014/main" id="{ACE0232E-74A3-4628-8E59-0905F3378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4921"/>
          <a:stretch/>
        </p:blipFill>
        <p:spPr bwMode="auto">
          <a:xfrm>
            <a:off x="-1554" y="1731"/>
            <a:ext cx="465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0B4694-54C8-4195-BC5C-9D48EA52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Silk Shoes:</a:t>
            </a:r>
          </a:p>
        </p:txBody>
      </p:sp>
      <p:sp>
        <p:nvSpPr>
          <p:cNvPr id="11271" name="Content Placeholder 11270"/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dirty="0"/>
              <a:t>Silk &amp; Metal materials</a:t>
            </a:r>
          </a:p>
          <a:p>
            <a:r>
              <a:rPr lang="en-US" dirty="0"/>
              <a:t>Dated between 1751-1770</a:t>
            </a:r>
          </a:p>
        </p:txBody>
      </p:sp>
    </p:spTree>
    <p:extLst>
      <p:ext uri="{BB962C8B-B14F-4D97-AF65-F5344CB8AC3E}">
        <p14:creationId xmlns:p14="http://schemas.microsoft.com/office/powerpoint/2010/main" val="117807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 descr="http://www.oldhouses.com.au/images/relics/boot1.jpg">
            <a:extLst>
              <a:ext uri="{FF2B5EF4-FFF2-40B4-BE49-F238E27FC236}">
                <a16:creationId xmlns:a16="http://schemas.microsoft.com/office/drawing/2014/main" id="{B2D53A6C-A600-495D-84E3-C81E9465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6" y="1217805"/>
            <a:ext cx="5451627" cy="41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F6A12-84E8-48BD-A374-7E9F5133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dirty="0"/>
              <a:t>19th-Century Shoe</a:t>
            </a:r>
          </a:p>
        </p:txBody>
      </p:sp>
      <p:sp>
        <p:nvSpPr>
          <p:cNvPr id="7175" name="Content Placeholder 7174"/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Another “Concealed Shoe”</a:t>
            </a:r>
          </a:p>
          <a:p>
            <a:r>
              <a:rPr lang="en-US" sz="1600" dirty="0">
                <a:solidFill>
                  <a:srgbClr val="000000"/>
                </a:solidFill>
              </a:rPr>
              <a:t>Leather boot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Dated to 19th-century</a:t>
            </a:r>
          </a:p>
        </p:txBody>
      </p:sp>
    </p:spTree>
    <p:extLst>
      <p:ext uri="{BB962C8B-B14F-4D97-AF65-F5344CB8AC3E}">
        <p14:creationId xmlns:p14="http://schemas.microsoft.com/office/powerpoint/2010/main" val="38594112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1584</TotalTime>
  <Words>682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Shoe Research</vt:lpstr>
      <vt:lpstr>Roman Shoes:</vt:lpstr>
      <vt:lpstr>Bog Person shoes found in East Jutland; dated between 355-47 B.C.</vt:lpstr>
      <vt:lpstr>Viking Turn-shoes found in York; more than a 1000 years old</vt:lpstr>
      <vt:lpstr>Modern recreations of Viking turn-shoes &amp; detailing examples:</vt:lpstr>
      <vt:lpstr>Poulaines-style:</vt:lpstr>
      <vt:lpstr>Leather Shoe:</vt:lpstr>
      <vt:lpstr>Silk Shoes:</vt:lpstr>
      <vt:lpstr>19th-Century Shoe</vt:lpstr>
      <vt:lpstr>Men’s Boots:</vt:lpstr>
      <vt:lpstr>Baby Shoes:</vt:lpstr>
      <vt:lpstr>Fetish Shoes:</vt:lpstr>
      <vt:lpstr>Pumps:</vt:lpstr>
      <vt:lpstr>Shoe Worn by Female Concentration Camp Prisoner:</vt:lpstr>
      <vt:lpstr>Pair of espadrilles used in disguise by anti-fascist refugees fleeing France:</vt:lpstr>
      <vt:lpstr>Some of the shoes confiscated from arriving prisoners at the Majdanek concentration camp (between October 1, 1941 &amp; July 22, 1944)</vt:lpstr>
      <vt:lpstr>Shoes Left Behind:</vt:lpstr>
      <vt:lpstr>Mauthausan Concentration Camp Inmate Shoes:</vt:lpstr>
      <vt:lpstr>Shoes on the Danube Memorial in Budapest to commemorate Hungarian-Jews killed by the Arrow Cross Militiamen 1944-5:</vt:lpstr>
      <vt:lpstr>German WWII-era Hob nailed Boots:</vt:lpstr>
      <vt:lpstr>Corcoran American Paratrooper “Jump” Boots WWII-era:</vt:lpstr>
      <vt:lpstr>Three Historical Shoes:</vt:lpstr>
      <vt:lpstr>Shoe Casting Project Proposal: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Shoe Research</dc:title>
  <dc:creator>Maeve Losen</dc:creator>
  <cp:lastModifiedBy>Maeve Losen</cp:lastModifiedBy>
  <cp:revision>20</cp:revision>
  <dcterms:created xsi:type="dcterms:W3CDTF">2017-11-01T18:33:21Z</dcterms:created>
  <dcterms:modified xsi:type="dcterms:W3CDTF">2017-11-05T23:46:46Z</dcterms:modified>
</cp:coreProperties>
</file>