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9" r:id="rId14"/>
    <p:sldId id="270"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2" d="100"/>
          <a:sy n="72" d="100"/>
        </p:scale>
        <p:origin x="6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11/17/2016</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video.nationalgeographic.com/video/news/160802-pompeii-mysteries-reveal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043" y="154953"/>
            <a:ext cx="11661914" cy="4072489"/>
          </a:xfrm>
        </p:spPr>
        <p:txBody>
          <a:bodyPr>
            <a:normAutofit/>
          </a:bodyPr>
          <a:lstStyle/>
          <a:p>
            <a:r>
              <a:rPr lang="en-US" dirty="0">
                <a:effectLst/>
              </a:rPr>
              <a:t>AN INVESTIGATION ON THE INTERRELATED QUALITIES SHARED BETWEEN HISTORY AND ANTHROPOLOGY:</a:t>
            </a:r>
            <a:endParaRPr lang="en-US" dirty="0"/>
          </a:p>
        </p:txBody>
      </p:sp>
      <p:sp>
        <p:nvSpPr>
          <p:cNvPr id="3" name="Subtitle 2"/>
          <p:cNvSpPr>
            <a:spLocks noGrp="1"/>
          </p:cNvSpPr>
          <p:nvPr>
            <p:ph type="subTitle" idx="1"/>
          </p:nvPr>
        </p:nvSpPr>
        <p:spPr>
          <a:xfrm>
            <a:off x="1595269" y="6133203"/>
            <a:ext cx="9001462" cy="585649"/>
          </a:xfrm>
        </p:spPr>
        <p:txBody>
          <a:bodyPr/>
          <a:lstStyle/>
          <a:p>
            <a:r>
              <a:rPr lang="en-US" dirty="0"/>
              <a:t>By Maeve Losen</a:t>
            </a:r>
          </a:p>
        </p:txBody>
      </p:sp>
    </p:spTree>
    <p:extLst>
      <p:ext uri="{BB962C8B-B14F-4D97-AF65-F5344CB8AC3E}">
        <p14:creationId xmlns:p14="http://schemas.microsoft.com/office/powerpoint/2010/main" val="2442551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Another Example:</a:t>
            </a:r>
          </a:p>
        </p:txBody>
      </p:sp>
      <p:sp>
        <p:nvSpPr>
          <p:cNvPr id="3" name="Content Placeholder 2"/>
          <p:cNvSpPr>
            <a:spLocks noGrp="1"/>
          </p:cNvSpPr>
          <p:nvPr>
            <p:ph idx="1"/>
          </p:nvPr>
        </p:nvSpPr>
        <p:spPr/>
        <p:txBody>
          <a:bodyPr>
            <a:normAutofit/>
          </a:bodyPr>
          <a:lstStyle/>
          <a:p>
            <a:r>
              <a:rPr lang="en-US" dirty="0"/>
              <a:t>Quakers</a:t>
            </a:r>
          </a:p>
          <a:p>
            <a:pPr lvl="1"/>
            <a:r>
              <a:rPr lang="en-US" sz="2000" dirty="0"/>
              <a:t>Who were they?</a:t>
            </a:r>
          </a:p>
          <a:p>
            <a:pPr lvl="1"/>
            <a:r>
              <a:rPr lang="en-US" sz="2000" dirty="0"/>
              <a:t>What did they practice?</a:t>
            </a:r>
          </a:p>
          <a:p>
            <a:r>
              <a:rPr lang="en-US" dirty="0">
                <a:effectLst/>
              </a:rPr>
              <a:t>Burlington Friends’ Meetinghouse, Burlington, New Jersey</a:t>
            </a:r>
          </a:p>
          <a:p>
            <a:r>
              <a:rPr lang="en-US" dirty="0">
                <a:effectLst/>
              </a:rPr>
              <a:t>Section of the paper deals with the historical context of the site</a:t>
            </a:r>
          </a:p>
          <a:p>
            <a:r>
              <a:rPr lang="en-US" dirty="0">
                <a:effectLst/>
              </a:rPr>
              <a:t>Archaeologists consulted documents, like public records &amp; maps</a:t>
            </a:r>
            <a:endParaRPr lang="en-US" dirty="0"/>
          </a:p>
        </p:txBody>
      </p:sp>
    </p:spTree>
    <p:extLst>
      <p:ext uri="{BB962C8B-B14F-4D97-AF65-F5344CB8AC3E}">
        <p14:creationId xmlns:p14="http://schemas.microsoft.com/office/powerpoint/2010/main" val="2874956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72279"/>
            <a:ext cx="10353761" cy="1326321"/>
          </a:xfrm>
        </p:spPr>
        <p:txBody>
          <a:bodyPr/>
          <a:lstStyle/>
          <a:p>
            <a:pPr algn="l"/>
            <a:r>
              <a:rPr lang="en-US" dirty="0" err="1"/>
              <a:t>Meethinghouse</a:t>
            </a:r>
            <a:r>
              <a:rPr lang="en-US" dirty="0"/>
              <a:t> </a:t>
            </a:r>
            <a:r>
              <a:rPr lang="en-US" dirty="0" err="1"/>
              <a:t>contd</a:t>
            </a:r>
            <a:r>
              <a:rPr lang="en-US" dirty="0"/>
              <a:t>:</a:t>
            </a:r>
          </a:p>
        </p:txBody>
      </p:sp>
      <p:sp>
        <p:nvSpPr>
          <p:cNvPr id="3" name="Content Placeholder 2"/>
          <p:cNvSpPr>
            <a:spLocks noGrp="1"/>
          </p:cNvSpPr>
          <p:nvPr>
            <p:ph idx="1"/>
          </p:nvPr>
        </p:nvSpPr>
        <p:spPr>
          <a:xfrm>
            <a:off x="913795" y="1498600"/>
            <a:ext cx="10353762" cy="5047974"/>
          </a:xfrm>
        </p:spPr>
        <p:txBody>
          <a:bodyPr>
            <a:normAutofit lnSpcReduction="10000"/>
          </a:bodyPr>
          <a:lstStyle/>
          <a:p>
            <a:r>
              <a:rPr lang="en-US" dirty="0"/>
              <a:t>Finds included: </a:t>
            </a:r>
          </a:p>
          <a:p>
            <a:pPr lvl="1"/>
            <a:r>
              <a:rPr lang="en-US" dirty="0"/>
              <a:t>Window glass </a:t>
            </a:r>
          </a:p>
          <a:p>
            <a:pPr lvl="1"/>
            <a:r>
              <a:rPr lang="en-US" dirty="0"/>
              <a:t>Nails </a:t>
            </a:r>
          </a:p>
          <a:p>
            <a:pPr lvl="1"/>
            <a:r>
              <a:rPr lang="en-US" dirty="0"/>
              <a:t>Different types of ceramics/earthenware</a:t>
            </a:r>
          </a:p>
          <a:p>
            <a:pPr lvl="1"/>
            <a:r>
              <a:rPr lang="en-US" dirty="0"/>
              <a:t>Bottle glass </a:t>
            </a:r>
          </a:p>
          <a:p>
            <a:pPr lvl="1"/>
            <a:r>
              <a:rPr lang="en-US" dirty="0"/>
              <a:t>Faunal remains/bones</a:t>
            </a:r>
          </a:p>
          <a:p>
            <a:pPr lvl="1"/>
            <a:r>
              <a:rPr lang="en-US" dirty="0"/>
              <a:t>Coins of varying origin</a:t>
            </a:r>
          </a:p>
          <a:p>
            <a:pPr lvl="1"/>
            <a:r>
              <a:rPr lang="en-US" dirty="0"/>
              <a:t>Chalk fragment</a:t>
            </a:r>
          </a:p>
          <a:p>
            <a:pPr lvl="1"/>
            <a:r>
              <a:rPr lang="en-US" dirty="0"/>
              <a:t>Shoe buckle</a:t>
            </a:r>
          </a:p>
          <a:p>
            <a:pPr lvl="1"/>
            <a:r>
              <a:rPr lang="en-US" dirty="0"/>
              <a:t>Thimble</a:t>
            </a:r>
          </a:p>
          <a:p>
            <a:pPr lvl="1"/>
            <a:r>
              <a:rPr lang="en-US" dirty="0"/>
              <a:t>Lead ball/gunflint</a:t>
            </a:r>
          </a:p>
          <a:p>
            <a:pPr lvl="1"/>
            <a:r>
              <a:rPr lang="en-US" dirty="0"/>
              <a:t>Toys</a:t>
            </a:r>
          </a:p>
          <a:p>
            <a:pPr lvl="1"/>
            <a:r>
              <a:rPr lang="en-US" dirty="0"/>
              <a:t>Tobacco pipes stems/pipe-bowl fragments</a:t>
            </a:r>
          </a:p>
        </p:txBody>
      </p:sp>
    </p:spTree>
    <p:extLst>
      <p:ext uri="{BB962C8B-B14F-4D97-AF65-F5344CB8AC3E}">
        <p14:creationId xmlns:p14="http://schemas.microsoft.com/office/powerpoint/2010/main" val="549915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Another example:</a:t>
            </a:r>
          </a:p>
        </p:txBody>
      </p:sp>
      <p:sp>
        <p:nvSpPr>
          <p:cNvPr id="3" name="Content Placeholder 2"/>
          <p:cNvSpPr>
            <a:spLocks noGrp="1"/>
          </p:cNvSpPr>
          <p:nvPr>
            <p:ph idx="1"/>
          </p:nvPr>
        </p:nvSpPr>
        <p:spPr/>
        <p:txBody>
          <a:bodyPr/>
          <a:lstStyle/>
          <a:p>
            <a:r>
              <a:rPr lang="en-US" dirty="0"/>
              <a:t>What do you think of when you hear the phrase, “The Wild West?”</a:t>
            </a:r>
          </a:p>
          <a:p>
            <a:r>
              <a:rPr lang="en-US" dirty="0"/>
              <a:t>What type of culture do you assume of the Wild West? The type of people? Saloons?</a:t>
            </a:r>
          </a:p>
          <a:p>
            <a:r>
              <a:rPr lang="en-US" dirty="0"/>
              <a:t>Why do you think of these things? Where is your information coming from?</a:t>
            </a:r>
          </a:p>
        </p:txBody>
      </p:sp>
    </p:spTree>
    <p:extLst>
      <p:ext uri="{BB962C8B-B14F-4D97-AF65-F5344CB8AC3E}">
        <p14:creationId xmlns:p14="http://schemas.microsoft.com/office/powerpoint/2010/main" val="202968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Example CONTD:</a:t>
            </a:r>
          </a:p>
        </p:txBody>
      </p:sp>
      <p:sp>
        <p:nvSpPr>
          <p:cNvPr id="3" name="Content Placeholder 2"/>
          <p:cNvSpPr>
            <a:spLocks noGrp="1"/>
          </p:cNvSpPr>
          <p:nvPr>
            <p:ph idx="1"/>
          </p:nvPr>
        </p:nvSpPr>
        <p:spPr>
          <a:xfrm>
            <a:off x="913794" y="2096064"/>
            <a:ext cx="10483075" cy="3695136"/>
          </a:xfrm>
        </p:spPr>
        <p:txBody>
          <a:bodyPr/>
          <a:lstStyle/>
          <a:p>
            <a:r>
              <a:rPr lang="en-US" dirty="0"/>
              <a:t>Goal of archaeologists is to disprove a preconception about a culture through what they find</a:t>
            </a:r>
          </a:p>
          <a:p>
            <a:r>
              <a:rPr lang="en-US" dirty="0"/>
              <a:t>Hollywood is a liar</a:t>
            </a:r>
          </a:p>
          <a:p>
            <a:r>
              <a:rPr lang="en-US" dirty="0"/>
              <a:t>Boston Saloon – a saloon operated in the 1860s &amp; 1870s, owned by William A. G. Brown</a:t>
            </a:r>
          </a:p>
          <a:p>
            <a:r>
              <a:rPr lang="en-US" dirty="0"/>
              <a:t>Multiple pieces of evidence to disprove Hollywood’s lies</a:t>
            </a:r>
          </a:p>
          <a:p>
            <a:r>
              <a:rPr lang="en-US" dirty="0"/>
              <a:t>Types of finds: glassware, faunal remains, historical documents/accounts, pipe-stems, pieces of instruments, gas-lighting technology</a:t>
            </a:r>
          </a:p>
          <a:p>
            <a:endParaRPr lang="en-US" dirty="0"/>
          </a:p>
        </p:txBody>
      </p:sp>
    </p:spTree>
    <p:extLst>
      <p:ext uri="{BB962C8B-B14F-4D97-AF65-F5344CB8AC3E}">
        <p14:creationId xmlns:p14="http://schemas.microsoft.com/office/powerpoint/2010/main" val="380089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Types of finds/evidence:</a:t>
            </a:r>
          </a:p>
        </p:txBody>
      </p:sp>
      <p:sp>
        <p:nvSpPr>
          <p:cNvPr id="3" name="Content Placeholder 2"/>
          <p:cNvSpPr>
            <a:spLocks noGrp="1"/>
          </p:cNvSpPr>
          <p:nvPr>
            <p:ph idx="1"/>
          </p:nvPr>
        </p:nvSpPr>
        <p:spPr/>
        <p:txBody>
          <a:bodyPr/>
          <a:lstStyle/>
          <a:p>
            <a:r>
              <a:rPr lang="en-US" dirty="0"/>
              <a:t>Newspaper articles recount that the saloon was mostly visited &amp; worked at by African-Americans</a:t>
            </a:r>
          </a:p>
          <a:p>
            <a:r>
              <a:rPr lang="en-US" dirty="0"/>
              <a:t>A pipe stem had traces of use by a woman</a:t>
            </a:r>
          </a:p>
          <a:p>
            <a:r>
              <a:rPr lang="en-US" dirty="0"/>
              <a:t>Gas-lights used a technology that cut down on fumes – less foggy</a:t>
            </a:r>
          </a:p>
          <a:p>
            <a:r>
              <a:rPr lang="en-US" dirty="0"/>
              <a:t>No pianos, but brass instruments</a:t>
            </a:r>
          </a:p>
          <a:p>
            <a:r>
              <a:rPr lang="en-US" dirty="0"/>
              <a:t>Condiment containers &amp; faunal remains indicate types of meals</a:t>
            </a:r>
          </a:p>
        </p:txBody>
      </p:sp>
    </p:spTree>
    <p:extLst>
      <p:ext uri="{BB962C8B-B14F-4D97-AF65-F5344CB8AC3E}">
        <p14:creationId xmlns:p14="http://schemas.microsoft.com/office/powerpoint/2010/main" val="484363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Conclusion:</a:t>
            </a:r>
          </a:p>
        </p:txBody>
      </p:sp>
      <p:sp>
        <p:nvSpPr>
          <p:cNvPr id="3" name="Content Placeholder 2"/>
          <p:cNvSpPr>
            <a:spLocks noGrp="1"/>
          </p:cNvSpPr>
          <p:nvPr>
            <p:ph idx="1"/>
          </p:nvPr>
        </p:nvSpPr>
        <p:spPr/>
        <p:txBody>
          <a:bodyPr/>
          <a:lstStyle/>
          <a:p>
            <a:r>
              <a:rPr lang="en-US" dirty="0"/>
              <a:t>Anthropology &amp; History are related</a:t>
            </a:r>
          </a:p>
          <a:p>
            <a:r>
              <a:rPr lang="en-US" dirty="0"/>
              <a:t>The topics studied are similar, the means to investigate them are what mostly differ</a:t>
            </a:r>
          </a:p>
          <a:p>
            <a:r>
              <a:rPr lang="en-US" dirty="0">
                <a:effectLst/>
              </a:rPr>
              <a:t>The two fields of study, history and anthropology—specifically archaeology and historical anthropology—are related because they study similar subjects, but through different methods, and focus on different aspects of that subject matter</a:t>
            </a:r>
            <a:endParaRPr lang="en-US" dirty="0"/>
          </a:p>
        </p:txBody>
      </p:sp>
    </p:spTree>
    <p:extLst>
      <p:ext uri="{BB962C8B-B14F-4D97-AF65-F5344CB8AC3E}">
        <p14:creationId xmlns:p14="http://schemas.microsoft.com/office/powerpoint/2010/main" val="244381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Introduction:</a:t>
            </a:r>
          </a:p>
        </p:txBody>
      </p:sp>
      <p:sp>
        <p:nvSpPr>
          <p:cNvPr id="3" name="Content Placeholder 2"/>
          <p:cNvSpPr>
            <a:spLocks noGrp="1"/>
          </p:cNvSpPr>
          <p:nvPr>
            <p:ph idx="1"/>
          </p:nvPr>
        </p:nvSpPr>
        <p:spPr>
          <a:xfrm>
            <a:off x="913795" y="2096063"/>
            <a:ext cx="10353762" cy="4344493"/>
          </a:xfrm>
        </p:spPr>
        <p:txBody>
          <a:bodyPr>
            <a:normAutofit/>
          </a:bodyPr>
          <a:lstStyle/>
          <a:p>
            <a:r>
              <a:rPr lang="en-US" dirty="0"/>
              <a:t>Why I chose this topic</a:t>
            </a:r>
          </a:p>
          <a:p>
            <a:r>
              <a:rPr lang="en-US" dirty="0">
                <a:effectLst/>
              </a:rPr>
              <a:t>Three things in how they relate: </a:t>
            </a:r>
          </a:p>
          <a:p>
            <a:pPr lvl="1"/>
            <a:r>
              <a:rPr lang="en-US" dirty="0">
                <a:effectLst/>
              </a:rPr>
              <a:t>they both study aspects of the past</a:t>
            </a:r>
          </a:p>
          <a:p>
            <a:pPr lvl="1"/>
            <a:r>
              <a:rPr lang="en-US" dirty="0">
                <a:effectLst/>
              </a:rPr>
              <a:t>how they aid one another in their respective fields</a:t>
            </a:r>
          </a:p>
          <a:p>
            <a:pPr lvl="1"/>
            <a:r>
              <a:rPr lang="en-US" dirty="0">
                <a:effectLst/>
              </a:rPr>
              <a:t>one of the careers from my paper that would benefit from a background in both</a:t>
            </a:r>
          </a:p>
          <a:p>
            <a:r>
              <a:rPr lang="en-US" dirty="0"/>
              <a:t>Research Question: How do these two disciplines relate to one another?</a:t>
            </a:r>
          </a:p>
          <a:p>
            <a:r>
              <a:rPr lang="en-US" dirty="0"/>
              <a:t>Thesis: </a:t>
            </a:r>
            <a:r>
              <a:rPr lang="en-US" dirty="0">
                <a:effectLst/>
              </a:rPr>
              <a:t>The disciplines of history and anthropology use differing methods of research to better understand the similar topics of past events, cultures, peoples, and societies, while helping one another in their respective fields </a:t>
            </a:r>
          </a:p>
          <a:p>
            <a:r>
              <a:rPr lang="en-US" dirty="0"/>
              <a:t>Clarification purposes: mostly be referring to historical anthropology/archaeology</a:t>
            </a:r>
          </a:p>
        </p:txBody>
      </p:sp>
    </p:spTree>
    <p:extLst>
      <p:ext uri="{BB962C8B-B14F-4D97-AF65-F5344CB8AC3E}">
        <p14:creationId xmlns:p14="http://schemas.microsoft.com/office/powerpoint/2010/main" val="354703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What is history?</a:t>
            </a:r>
          </a:p>
        </p:txBody>
      </p:sp>
      <p:sp>
        <p:nvSpPr>
          <p:cNvPr id="3" name="Content Placeholder 2"/>
          <p:cNvSpPr>
            <a:spLocks noGrp="1"/>
          </p:cNvSpPr>
          <p:nvPr>
            <p:ph idx="1"/>
          </p:nvPr>
        </p:nvSpPr>
        <p:spPr/>
        <p:txBody>
          <a:bodyPr>
            <a:normAutofit lnSpcReduction="10000"/>
          </a:bodyPr>
          <a:lstStyle/>
          <a:p>
            <a:r>
              <a:rPr lang="en-US" dirty="0"/>
              <a:t>According to Professor Arthur Marwick of the Open University:</a:t>
            </a:r>
          </a:p>
          <a:p>
            <a:pPr lvl="1"/>
            <a:r>
              <a:rPr lang="en-US" dirty="0"/>
              <a:t>“</a:t>
            </a:r>
            <a:r>
              <a:rPr lang="en-US" dirty="0">
                <a:effectLst/>
              </a:rPr>
              <a:t>The bodies of knowledge about the past produced by historians, together with everything that is involved in the production, communication of, and teaching about that knowledge.”</a:t>
            </a:r>
          </a:p>
          <a:p>
            <a:pPr lvl="1"/>
            <a:r>
              <a:rPr lang="en-US" dirty="0">
                <a:effectLst/>
              </a:rPr>
              <a:t>Role of historians is not to “reconstruct” past events, but to “produce knowledge about the past, or…produce contributions to knowledge about the past.” </a:t>
            </a:r>
            <a:r>
              <a:rPr lang="en-US" sz="1200" dirty="0">
                <a:effectLst/>
              </a:rPr>
              <a:t>	</a:t>
            </a:r>
          </a:p>
          <a:p>
            <a:r>
              <a:rPr lang="en-US" sz="1400" dirty="0">
                <a:effectLst/>
              </a:rPr>
              <a:t> </a:t>
            </a:r>
            <a:r>
              <a:rPr lang="en-US" dirty="0">
                <a:effectLst>
                  <a:outerShdw blurRad="38100" dist="38100" dir="2700000" algn="tl">
                    <a:srgbClr val="000000">
                      <a:alpha val="43137"/>
                    </a:srgbClr>
                  </a:outerShdw>
                </a:effectLst>
              </a:rPr>
              <a:t>Historians use two types of sources: primary and secondary</a:t>
            </a:r>
          </a:p>
          <a:p>
            <a:r>
              <a:rPr lang="en-US" dirty="0">
                <a:effectLst>
                  <a:outerShdw blurRad="38100" dist="38100" dir="2700000" algn="tl">
                    <a:srgbClr val="000000">
                      <a:alpha val="43137"/>
                    </a:srgbClr>
                  </a:outerShdw>
                </a:effectLst>
              </a:rPr>
              <a:t>There </a:t>
            </a:r>
            <a:r>
              <a:rPr lang="en-US" i="1" dirty="0">
                <a:effectLst>
                  <a:outerShdw blurRad="38100" dist="38100" dir="2700000" algn="tl">
                    <a:srgbClr val="000000">
                      <a:alpha val="43137"/>
                    </a:srgbClr>
                  </a:outerShdw>
                </a:effectLst>
              </a:rPr>
              <a:t>is</a:t>
            </a:r>
            <a:r>
              <a:rPr lang="en-US" dirty="0">
                <a:effectLst>
                  <a:outerShdw blurRad="38100" dist="38100" dir="2700000" algn="tl">
                    <a:srgbClr val="000000">
                      <a:alpha val="43137"/>
                    </a:srgbClr>
                  </a:outerShdw>
                </a:effectLst>
              </a:rPr>
              <a:t> a difference between what “history” is and what’s considered “the past”</a:t>
            </a:r>
          </a:p>
          <a:p>
            <a:r>
              <a:rPr lang="en-US" dirty="0">
                <a:effectLst>
                  <a:outerShdw blurRad="38100" dist="38100" dir="2700000" algn="tl">
                    <a:srgbClr val="000000">
                      <a:alpha val="43137"/>
                    </a:srgbClr>
                  </a:outerShdw>
                </a:effectLst>
              </a:rPr>
              <a:t>Everything is a process</a:t>
            </a:r>
            <a:r>
              <a:rPr lang="en-US" dirty="0">
                <a:effectLst/>
              </a:rPr>
              <a:t>	</a:t>
            </a:r>
          </a:p>
          <a:p>
            <a:pPr lvl="1"/>
            <a:endParaRPr lang="en-US" dirty="0"/>
          </a:p>
        </p:txBody>
      </p:sp>
    </p:spTree>
    <p:extLst>
      <p:ext uri="{BB962C8B-B14F-4D97-AF65-F5344CB8AC3E}">
        <p14:creationId xmlns:p14="http://schemas.microsoft.com/office/powerpoint/2010/main" val="42387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Application:</a:t>
            </a:r>
          </a:p>
        </p:txBody>
      </p:sp>
      <p:sp>
        <p:nvSpPr>
          <p:cNvPr id="3" name="Content Placeholder 2"/>
          <p:cNvSpPr>
            <a:spLocks noGrp="1"/>
          </p:cNvSpPr>
          <p:nvPr>
            <p:ph idx="1"/>
          </p:nvPr>
        </p:nvSpPr>
        <p:spPr/>
        <p:txBody>
          <a:bodyPr>
            <a:normAutofit/>
          </a:bodyPr>
          <a:lstStyle/>
          <a:p>
            <a:r>
              <a:rPr lang="en-US" dirty="0"/>
              <a:t>Learn lots of skills through history</a:t>
            </a:r>
          </a:p>
          <a:p>
            <a:pPr lvl="1"/>
            <a:r>
              <a:rPr lang="en-US" sz="2000" dirty="0"/>
              <a:t>Analyzing documents, how to write, understand hypothesizes &amp; logic, recognize opinion papers, understand types of communication</a:t>
            </a:r>
          </a:p>
          <a:p>
            <a:pPr lvl="1"/>
            <a:r>
              <a:rPr lang="en-US" sz="2000" dirty="0"/>
              <a:t>Applicable to many careers – AKA NOT JUST YOUR HISTORY TEACHER</a:t>
            </a:r>
          </a:p>
          <a:p>
            <a:pPr lvl="1"/>
            <a:r>
              <a:rPr lang="en-US" sz="2000" dirty="0"/>
              <a:t>Careers include: campaigning, politics/government, writing fiction/non-fiction, research, museum studies, teaching/academics, law, military, &amp; historian</a:t>
            </a:r>
          </a:p>
        </p:txBody>
      </p:sp>
    </p:spTree>
    <p:extLst>
      <p:ext uri="{BB962C8B-B14F-4D97-AF65-F5344CB8AC3E}">
        <p14:creationId xmlns:p14="http://schemas.microsoft.com/office/powerpoint/2010/main" val="192494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WHAT IS ANTHROPOLOGY?</a:t>
            </a:r>
          </a:p>
        </p:txBody>
      </p:sp>
      <p:sp>
        <p:nvSpPr>
          <p:cNvPr id="3" name="Content Placeholder 2"/>
          <p:cNvSpPr>
            <a:spLocks noGrp="1"/>
          </p:cNvSpPr>
          <p:nvPr>
            <p:ph idx="1"/>
          </p:nvPr>
        </p:nvSpPr>
        <p:spPr/>
        <p:txBody>
          <a:bodyPr/>
          <a:lstStyle/>
          <a:p>
            <a:r>
              <a:rPr lang="en-US" dirty="0"/>
              <a:t>Different types &amp; sub-fields: biological, linguistic, archaeology, &amp; cultural</a:t>
            </a:r>
          </a:p>
          <a:p>
            <a:r>
              <a:rPr lang="en-US" dirty="0"/>
              <a:t>Cultural – comparable study of humankind</a:t>
            </a:r>
          </a:p>
          <a:p>
            <a:r>
              <a:rPr lang="en-US" dirty="0"/>
              <a:t>Again, focus is on the historical anthropology &amp; archaeology</a:t>
            </a:r>
          </a:p>
          <a:p>
            <a:r>
              <a:rPr lang="en-US" dirty="0"/>
              <a:t>Historical anthropology is cultural anthropology but on historical societies</a:t>
            </a:r>
          </a:p>
          <a:p>
            <a:r>
              <a:rPr lang="en-US" dirty="0"/>
              <a:t>Different observations &amp; things to study</a:t>
            </a:r>
          </a:p>
          <a:p>
            <a:endParaRPr lang="en-US" dirty="0"/>
          </a:p>
        </p:txBody>
      </p:sp>
    </p:spTree>
    <p:extLst>
      <p:ext uri="{BB962C8B-B14F-4D97-AF65-F5344CB8AC3E}">
        <p14:creationId xmlns:p14="http://schemas.microsoft.com/office/powerpoint/2010/main" val="216707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THE PAST:</a:t>
            </a:r>
          </a:p>
        </p:txBody>
      </p:sp>
      <p:sp>
        <p:nvSpPr>
          <p:cNvPr id="3" name="Content Placeholder 2"/>
          <p:cNvSpPr>
            <a:spLocks noGrp="1"/>
          </p:cNvSpPr>
          <p:nvPr>
            <p:ph idx="1"/>
          </p:nvPr>
        </p:nvSpPr>
        <p:spPr/>
        <p:txBody>
          <a:bodyPr>
            <a:normAutofit lnSpcReduction="10000"/>
          </a:bodyPr>
          <a:lstStyle/>
          <a:p>
            <a:r>
              <a:rPr lang="en-US" dirty="0"/>
              <a:t>Historical Anthropology/Archaeology &amp; History all study the same general topic</a:t>
            </a:r>
          </a:p>
          <a:p>
            <a:pPr lvl="1"/>
            <a:r>
              <a:rPr lang="en-US" sz="2000" dirty="0"/>
              <a:t>Slight differences</a:t>
            </a:r>
          </a:p>
          <a:p>
            <a:r>
              <a:rPr lang="en-US" dirty="0">
                <a:effectLst/>
              </a:rPr>
              <a:t>Christian Giordano:</a:t>
            </a:r>
          </a:p>
          <a:p>
            <a:pPr lvl="1"/>
            <a:r>
              <a:rPr lang="en-US" sz="2000" dirty="0">
                <a:effectLst/>
              </a:rPr>
              <a:t>“History is important for the anthropologist because it is a specific form of social knowledge.” </a:t>
            </a:r>
          </a:p>
          <a:p>
            <a:r>
              <a:rPr lang="en-US" dirty="0">
                <a:effectLst/>
              </a:rPr>
              <a:t>Rachel Reese </a:t>
            </a:r>
            <a:r>
              <a:rPr lang="en-US" dirty="0" err="1">
                <a:effectLst/>
              </a:rPr>
              <a:t>Sady</a:t>
            </a:r>
            <a:r>
              <a:rPr lang="en-US" dirty="0">
                <a:effectLst/>
              </a:rPr>
              <a:t>:</a:t>
            </a:r>
          </a:p>
          <a:p>
            <a:pPr lvl="1"/>
            <a:r>
              <a:rPr lang="en-US" sz="2000" dirty="0">
                <a:effectLst/>
              </a:rPr>
              <a:t>“Culture is the total way of life of a people, the content and pattern of their learned behavior and beliefs. How cultures form and how they change is a major part of history.” </a:t>
            </a:r>
          </a:p>
          <a:p>
            <a:endParaRPr lang="en-US" dirty="0"/>
          </a:p>
        </p:txBody>
      </p:sp>
    </p:spTree>
    <p:extLst>
      <p:ext uri="{BB962C8B-B14F-4D97-AF65-F5344CB8AC3E}">
        <p14:creationId xmlns:p14="http://schemas.microsoft.com/office/powerpoint/2010/main" val="2311581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Help one another out:</a:t>
            </a:r>
          </a:p>
        </p:txBody>
      </p:sp>
      <p:sp>
        <p:nvSpPr>
          <p:cNvPr id="3" name="Content Placeholder 2"/>
          <p:cNvSpPr>
            <a:spLocks noGrp="1"/>
          </p:cNvSpPr>
          <p:nvPr>
            <p:ph idx="1"/>
          </p:nvPr>
        </p:nvSpPr>
        <p:spPr/>
        <p:txBody>
          <a:bodyPr/>
          <a:lstStyle/>
          <a:p>
            <a:r>
              <a:rPr lang="en-US" dirty="0">
                <a:effectLst/>
              </a:rPr>
              <a:t>Peter M. Whitely :</a:t>
            </a:r>
          </a:p>
          <a:p>
            <a:pPr lvl="1"/>
            <a:r>
              <a:rPr lang="en-US" sz="2000" dirty="0">
                <a:effectLst/>
              </a:rPr>
              <a:t>“Understanding of culture…can only be enhanced by a more rigorous engagement with the historical circumstantiality.”</a:t>
            </a:r>
          </a:p>
          <a:p>
            <a:r>
              <a:rPr lang="en-US" dirty="0">
                <a:effectLst/>
              </a:rPr>
              <a:t>Wilson D. Wallis:</a:t>
            </a:r>
          </a:p>
          <a:p>
            <a:pPr lvl="1"/>
            <a:r>
              <a:rPr lang="en-US" sz="2000" dirty="0">
                <a:effectLst/>
              </a:rPr>
              <a:t>“[The] contribution of anthropology has not been negligible. It has enlarged the horizon of history at every point, but most of all at its beginning.” </a:t>
            </a:r>
          </a:p>
          <a:p>
            <a:pPr lvl="1"/>
            <a:endParaRPr lang="en-US" dirty="0">
              <a:effectLst/>
            </a:endParaRPr>
          </a:p>
          <a:p>
            <a:endParaRPr lang="en-US" dirty="0"/>
          </a:p>
        </p:txBody>
      </p:sp>
    </p:spTree>
    <p:extLst>
      <p:ext uri="{BB962C8B-B14F-4D97-AF65-F5344CB8AC3E}">
        <p14:creationId xmlns:p14="http://schemas.microsoft.com/office/powerpoint/2010/main" val="13235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CAREER PATHS:</a:t>
            </a:r>
          </a:p>
        </p:txBody>
      </p:sp>
      <p:sp>
        <p:nvSpPr>
          <p:cNvPr id="3" name="Content Placeholder 2"/>
          <p:cNvSpPr>
            <a:spLocks noGrp="1"/>
          </p:cNvSpPr>
          <p:nvPr>
            <p:ph idx="1"/>
          </p:nvPr>
        </p:nvSpPr>
        <p:spPr/>
        <p:txBody>
          <a:bodyPr>
            <a:normAutofit lnSpcReduction="10000"/>
          </a:bodyPr>
          <a:lstStyle/>
          <a:p>
            <a:r>
              <a:rPr lang="en-US" dirty="0"/>
              <a:t>Not your history teacher (could be, but I don’t want to)</a:t>
            </a:r>
          </a:p>
          <a:p>
            <a:r>
              <a:rPr lang="en-US" dirty="0"/>
              <a:t>Majority of the jobs listed earlier, mostly teaching, writing, research, &amp; historians, can benefit from a background in anthropology</a:t>
            </a:r>
          </a:p>
          <a:p>
            <a:r>
              <a:rPr lang="en-US" dirty="0"/>
              <a:t>Focus on museum work (personal interest):</a:t>
            </a:r>
          </a:p>
          <a:p>
            <a:pPr lvl="1"/>
            <a:r>
              <a:rPr lang="en-US" dirty="0"/>
              <a:t>Curation</a:t>
            </a:r>
          </a:p>
          <a:p>
            <a:pPr lvl="1"/>
            <a:r>
              <a:rPr lang="en-US" dirty="0"/>
              <a:t>Restoration/Preservation</a:t>
            </a:r>
          </a:p>
          <a:p>
            <a:pPr lvl="1"/>
            <a:r>
              <a:rPr lang="en-US" dirty="0"/>
              <a:t>Research</a:t>
            </a:r>
          </a:p>
          <a:p>
            <a:pPr lvl="1"/>
            <a:r>
              <a:rPr lang="en-US" dirty="0"/>
              <a:t>Archival Management</a:t>
            </a:r>
          </a:p>
          <a:p>
            <a:pPr lvl="1"/>
            <a:r>
              <a:rPr lang="en-US" dirty="0"/>
              <a:t>Lab Work</a:t>
            </a:r>
          </a:p>
        </p:txBody>
      </p:sp>
    </p:spTree>
    <p:extLst>
      <p:ext uri="{BB962C8B-B14F-4D97-AF65-F5344CB8AC3E}">
        <p14:creationId xmlns:p14="http://schemas.microsoft.com/office/powerpoint/2010/main" val="1784865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Real WORLD APPLICATION:</a:t>
            </a:r>
          </a:p>
        </p:txBody>
      </p:sp>
      <p:sp>
        <p:nvSpPr>
          <p:cNvPr id="3" name="Content Placeholder 2"/>
          <p:cNvSpPr>
            <a:spLocks noGrp="1"/>
          </p:cNvSpPr>
          <p:nvPr>
            <p:ph idx="1"/>
          </p:nvPr>
        </p:nvSpPr>
        <p:spPr/>
        <p:txBody>
          <a:bodyPr/>
          <a:lstStyle/>
          <a:p>
            <a:r>
              <a:rPr lang="en-US" dirty="0"/>
              <a:t>Pompeii</a:t>
            </a:r>
          </a:p>
          <a:p>
            <a:pPr lvl="1"/>
            <a:r>
              <a:rPr lang="en-US" sz="2000" dirty="0"/>
              <a:t>Small video:</a:t>
            </a:r>
          </a:p>
          <a:p>
            <a:pPr lvl="2"/>
            <a:r>
              <a:rPr lang="en-US" sz="2000" dirty="0">
                <a:hlinkClick r:id="rId2"/>
              </a:rPr>
              <a:t>http://video.nationalgeographic.com/video/news/160802-pompeii-mysteries-revealed</a:t>
            </a:r>
            <a:r>
              <a:rPr lang="en-US" sz="2000" dirty="0"/>
              <a:t> </a:t>
            </a:r>
          </a:p>
          <a:p>
            <a:pPr lvl="1"/>
            <a:r>
              <a:rPr lang="en-US" sz="2000" dirty="0"/>
              <a:t>Froze time for archaeologists, anthropologists, &amp; historians to study</a:t>
            </a:r>
          </a:p>
          <a:p>
            <a:pPr marL="457200" lvl="1" indent="0">
              <a:buNone/>
            </a:pPr>
            <a:endParaRPr lang="en-US" dirty="0"/>
          </a:p>
        </p:txBody>
      </p:sp>
    </p:spTree>
    <p:extLst>
      <p:ext uri="{BB962C8B-B14F-4D97-AF65-F5344CB8AC3E}">
        <p14:creationId xmlns:p14="http://schemas.microsoft.com/office/powerpoint/2010/main" val="4273254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546</TotalTime>
  <Words>830</Words>
  <Application>Microsoft Office PowerPoint</Application>
  <PresentationFormat>Widescreen</PresentationFormat>
  <Paragraphs>96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Bookman Old Style</vt:lpstr>
      <vt:lpstr>Rockwell</vt:lpstr>
      <vt:lpstr>Damask</vt:lpstr>
      <vt:lpstr>AN INVESTIGATION ON THE INTERRELATED QUALITIES SHARED BETWEEN HISTORY AND ANTHROPOLOGY:</vt:lpstr>
      <vt:lpstr>Introduction:</vt:lpstr>
      <vt:lpstr>What is history?</vt:lpstr>
      <vt:lpstr>Application:</vt:lpstr>
      <vt:lpstr>WHAT IS ANTHROPOLOGY?</vt:lpstr>
      <vt:lpstr>THE PAST:</vt:lpstr>
      <vt:lpstr>Help one another out:</vt:lpstr>
      <vt:lpstr>CAREER PATHS:</vt:lpstr>
      <vt:lpstr>Real WORLD APPLICATION:</vt:lpstr>
      <vt:lpstr>Another Example:</vt:lpstr>
      <vt:lpstr>Meethinghouse contd:</vt:lpstr>
      <vt:lpstr>Another example:</vt:lpstr>
      <vt:lpstr>Example CONTD:</vt:lpstr>
      <vt:lpstr>Types of finds/evidence: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INVESTIGATION ON THE INTERRELATED QUALITIES SHARED BETWEEN HISTORY AND ANTHROPOLOGY:</dc:title>
  <dc:creator>Maeve Losen</dc:creator>
  <cp:lastModifiedBy>Maeve Losen</cp:lastModifiedBy>
  <cp:revision>20</cp:revision>
  <dcterms:created xsi:type="dcterms:W3CDTF">2016-11-18T04:50:42Z</dcterms:created>
  <dcterms:modified xsi:type="dcterms:W3CDTF">2016-11-18T13:56:49Z</dcterms:modified>
</cp:coreProperties>
</file>