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Roboto Slab"/>
      <p:regular r:id="rId16"/>
      <p:bold r:id="rId17"/>
    </p:embeddedFon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Robot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slide" Target="slides/slide1.xml"/><Relationship Id="rId19" Type="http://schemas.openxmlformats.org/officeDocument/2006/relationships/font" Target="fonts/Roboto-bold.fntdata"/><Relationship Id="rId6" Type="http://schemas.openxmlformats.org/officeDocument/2006/relationships/slide" Target="slides/slide2.xml"/><Relationship Id="rId18"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spcBef>
                <a:spcPts val="0"/>
              </a:spcBef>
              <a:buNone/>
            </a:pPr>
            <a:r>
              <a:rPr lang="en"/>
              <a:t>Mindless Eating Mini-Project</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
              <a:t>by Maeve Losen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2025" y="1299325"/>
            <a:ext cx="8368200" cy="190500"/>
          </a:xfrm>
          <a:prstGeom prst="rect">
            <a:avLst/>
          </a:prstGeom>
        </p:spPr>
        <p:txBody>
          <a:bodyPr anchorCtr="0" anchor="b" bIns="91425" lIns="91425" rIns="91425" tIns="91425">
            <a:noAutofit/>
          </a:bodyPr>
          <a:lstStyle/>
          <a:p>
            <a:pPr lvl="0" rtl="0">
              <a:spcBef>
                <a:spcPts val="0"/>
              </a:spcBef>
              <a:buNone/>
            </a:pPr>
            <a:r>
              <a:rPr lang="en" sz="2400">
                <a:solidFill>
                  <a:srgbClr val="FFFFFF"/>
                </a:solidFill>
              </a:rPr>
              <a:t>What observations/opinions can you make regarding the results and the Longwood University population?</a:t>
            </a:r>
            <a:r>
              <a:rPr lang="en">
                <a:solidFill>
                  <a:srgbClr val="FFFFFF"/>
                </a:solidFill>
              </a:rPr>
              <a:t> </a:t>
            </a:r>
          </a:p>
          <a:p>
            <a:pPr lvl="0">
              <a:spcBef>
                <a:spcPts val="0"/>
              </a:spcBef>
              <a:buNone/>
            </a:pPr>
            <a:r>
              <a:t/>
            </a:r>
            <a:endParaRPr/>
          </a:p>
        </p:txBody>
      </p:sp>
      <p:sp>
        <p:nvSpPr>
          <p:cNvPr id="118" name="Shape 118"/>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a:t>From my findings, I have observed that college students here at Longwood are more likely to eat unhealthier food and snack items rather than healthier options. This may be due because healthier options are harder to come by, such as local stores don’t have great produce, unhealthy options are easier and cheaper, or the students are having difficulty transitioning to making their own choices food wise in comparison to living at home where parents may control their opinions and choices.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64250" y="458025"/>
            <a:ext cx="8991600" cy="686100"/>
          </a:xfrm>
          <a:prstGeom prst="rect">
            <a:avLst/>
          </a:prstGeom>
        </p:spPr>
        <p:txBody>
          <a:bodyPr anchorCtr="0" anchor="b" bIns="91425" lIns="91425" rIns="91425" tIns="91425">
            <a:noAutofit/>
          </a:bodyPr>
          <a:lstStyle/>
          <a:p>
            <a:pPr lvl="0">
              <a:spcBef>
                <a:spcPts val="0"/>
              </a:spcBef>
              <a:buNone/>
            </a:pPr>
            <a:r>
              <a:rPr lang="en" sz="2400"/>
              <a:t>These results can help change “Mindless eating” by:</a:t>
            </a:r>
          </a:p>
        </p:txBody>
      </p:sp>
      <p:sp>
        <p:nvSpPr>
          <p:cNvPr id="124" name="Shape 124"/>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Showing students current trends in food options around campus and help them choose better foods</a:t>
            </a:r>
          </a:p>
          <a:p>
            <a:pPr indent="-381000" lvl="0" marL="457200">
              <a:spcBef>
                <a:spcPts val="0"/>
              </a:spcBef>
              <a:buSzPct val="100000"/>
            </a:pPr>
            <a:r>
              <a:rPr lang="en" sz="2400"/>
              <a:t>Bring awareness to the reasons why students may choose less healthy options and the school may make changes to help students eat healthier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Describe the topic &amp; research methods:</a:t>
            </a:r>
          </a:p>
        </p:txBody>
      </p:sp>
      <p:sp>
        <p:nvSpPr>
          <p:cNvPr id="70" name="Shape 70"/>
          <p:cNvSpPr txBox="1"/>
          <p:nvPr>
            <p:ph idx="1" type="body"/>
          </p:nvPr>
        </p:nvSpPr>
        <p:spPr>
          <a:xfrm>
            <a:off x="387900" y="1489825"/>
            <a:ext cx="85395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Overall idea is to measure what is typically more popular and if healthier foods are a more go-to snack versus unhealthy foods</a:t>
            </a:r>
          </a:p>
          <a:p>
            <a:pPr indent="-381000" lvl="0" marL="457200" rtl="0">
              <a:spcBef>
                <a:spcPts val="0"/>
              </a:spcBef>
              <a:buSzPct val="100000"/>
            </a:pPr>
            <a:r>
              <a:rPr lang="en" sz="2400"/>
              <a:t>Ask about an individual’s favorite snack food, along with the specifics about it </a:t>
            </a:r>
          </a:p>
          <a:p>
            <a:pPr indent="-381000" lvl="0" marL="457200" rtl="0">
              <a:spcBef>
                <a:spcPts val="0"/>
              </a:spcBef>
              <a:buSzPct val="100000"/>
            </a:pPr>
            <a:r>
              <a:rPr lang="en" sz="2400"/>
              <a:t>Categorize it under a certain health or food content </a:t>
            </a:r>
          </a:p>
          <a:p>
            <a:pPr indent="-381000" lvl="0" marL="457200" rtl="0">
              <a:spcBef>
                <a:spcPts val="0"/>
              </a:spcBef>
              <a:buSzPct val="100000"/>
            </a:pPr>
            <a:r>
              <a:rPr lang="en" sz="2400"/>
              <a:t>Finally, compare whether the favorite snacks tend to be healthier or not</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1042800"/>
          </a:xfrm>
          <a:prstGeom prst="rect">
            <a:avLst/>
          </a:prstGeom>
        </p:spPr>
        <p:txBody>
          <a:bodyPr anchorCtr="0" anchor="b" bIns="91425" lIns="91425" rIns="91425" tIns="91425">
            <a:noAutofit/>
          </a:bodyPr>
          <a:lstStyle/>
          <a:p>
            <a:pPr lvl="0">
              <a:spcBef>
                <a:spcPts val="0"/>
              </a:spcBef>
              <a:buNone/>
            </a:pPr>
            <a:r>
              <a:rPr lang="en"/>
              <a:t>Why researching this topic &amp; research is relevant to the general population:</a:t>
            </a:r>
          </a:p>
        </p:txBody>
      </p:sp>
      <p:sp>
        <p:nvSpPr>
          <p:cNvPr id="76" name="Shape 76"/>
          <p:cNvSpPr txBox="1"/>
          <p:nvPr>
            <p:ph idx="1" type="body"/>
          </p:nvPr>
        </p:nvSpPr>
        <p:spPr>
          <a:xfrm>
            <a:off x="387900" y="1900274"/>
            <a:ext cx="83682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It is found/believed that more people prefer unhealthy snack foods, like chips or candy, versus healthy foods, like vegetables or fruit, and this, in turn, may add more calories or unnecessary nutritional content to an individual’s body, and affecting their overall health.</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Who was studied: </a:t>
            </a:r>
            <a:r>
              <a:rPr lang="en" sz="1400"/>
              <a:t>(all of those asked are current college students)</a:t>
            </a:r>
          </a:p>
        </p:txBody>
      </p:sp>
      <p:sp>
        <p:nvSpPr>
          <p:cNvPr id="82" name="Shape 82"/>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228600" lvl="0" marL="457200" rtl="0">
              <a:spcBef>
                <a:spcPts val="0"/>
              </a:spcBef>
            </a:pPr>
            <a:r>
              <a:rPr lang="en"/>
              <a:t>Male, age 19: Golden Oreos</a:t>
            </a:r>
          </a:p>
          <a:p>
            <a:pPr indent="-228600" lvl="0" marL="457200" rtl="0">
              <a:spcBef>
                <a:spcPts val="0"/>
              </a:spcBef>
            </a:pPr>
            <a:r>
              <a:rPr lang="en"/>
              <a:t>Female, age 18: Chips (no specification)</a:t>
            </a:r>
          </a:p>
          <a:p>
            <a:pPr indent="-228600" lvl="0" marL="457200" rtl="0">
              <a:spcBef>
                <a:spcPts val="0"/>
              </a:spcBef>
            </a:pPr>
            <a:r>
              <a:rPr lang="en"/>
              <a:t>Female, age 18: Pretzels</a:t>
            </a:r>
          </a:p>
          <a:p>
            <a:pPr indent="-228600" lvl="0" marL="457200" rtl="0">
              <a:spcBef>
                <a:spcPts val="0"/>
              </a:spcBef>
            </a:pPr>
            <a:r>
              <a:rPr lang="en"/>
              <a:t>Female, age 18: Pretzels</a:t>
            </a:r>
          </a:p>
          <a:p>
            <a:pPr indent="-228600" lvl="0" marL="457200" rtl="0">
              <a:spcBef>
                <a:spcPts val="0"/>
              </a:spcBef>
            </a:pPr>
            <a:r>
              <a:rPr lang="en"/>
              <a:t>Female, age 21: Chips</a:t>
            </a:r>
          </a:p>
          <a:p>
            <a:pPr indent="-228600" lvl="0" marL="457200" rtl="0">
              <a:spcBef>
                <a:spcPts val="0"/>
              </a:spcBef>
            </a:pPr>
            <a:r>
              <a:rPr lang="en"/>
              <a:t>Male, age 19: Popcorn, w/ butter</a:t>
            </a:r>
          </a:p>
          <a:p>
            <a:pPr indent="-228600" lvl="0" marL="457200" rtl="0">
              <a:spcBef>
                <a:spcPts val="0"/>
              </a:spcBef>
            </a:pPr>
            <a:r>
              <a:rPr lang="en"/>
              <a:t>Female, age 18: Goldfish</a:t>
            </a:r>
          </a:p>
          <a:p>
            <a:pPr indent="-228600" lvl="0" marL="457200" rtl="0">
              <a:spcBef>
                <a:spcPts val="0"/>
              </a:spcBef>
            </a:pPr>
            <a:r>
              <a:rPr lang="en"/>
              <a:t>Female, age 18: Granola bars</a:t>
            </a:r>
          </a:p>
          <a:p>
            <a:pPr indent="-228600" lvl="0" marL="457200">
              <a:spcBef>
                <a:spcPts val="0"/>
              </a:spcBef>
            </a:pPr>
            <a:r>
              <a:rPr lang="en"/>
              <a:t>Female, age 19: Non-chocolate cookies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The Hypothesis:</a:t>
            </a:r>
          </a:p>
        </p:txBody>
      </p:sp>
      <p:sp>
        <p:nvSpPr>
          <p:cNvPr id="88" name="Shape 88"/>
          <p:cNvSpPr txBox="1"/>
          <p:nvPr>
            <p:ph idx="1" type="body"/>
          </p:nvPr>
        </p:nvSpPr>
        <p:spPr>
          <a:xfrm>
            <a:off x="387900" y="1489825"/>
            <a:ext cx="8616600" cy="3078900"/>
          </a:xfrm>
          <a:prstGeom prst="rect">
            <a:avLst/>
          </a:prstGeom>
        </p:spPr>
        <p:txBody>
          <a:bodyPr anchorCtr="0" anchor="t" bIns="91425" lIns="91425" rIns="91425" tIns="91425">
            <a:noAutofit/>
          </a:bodyPr>
          <a:lstStyle/>
          <a:p>
            <a:pPr lvl="0" rtl="0">
              <a:spcBef>
                <a:spcPts val="0"/>
              </a:spcBef>
              <a:buNone/>
            </a:pPr>
            <a:r>
              <a:rPr lang="en"/>
              <a:t>My hypothesis was that:</a:t>
            </a:r>
          </a:p>
          <a:p>
            <a:pPr lvl="0" rtl="0">
              <a:spcBef>
                <a:spcPts val="0"/>
              </a:spcBef>
              <a:buNone/>
            </a:pPr>
            <a:r>
              <a:t/>
            </a:r>
            <a:endParaRPr/>
          </a:p>
          <a:p>
            <a:pPr lvl="0" rtl="0">
              <a:spcBef>
                <a:spcPts val="0"/>
              </a:spcBef>
              <a:buNone/>
            </a:pPr>
            <a:r>
              <a:rPr lang="en" sz="2400"/>
              <a:t>There will be a higher volume of people who prefer unhealthy snack foods over healthy snack foods.</a:t>
            </a: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Study Methods:</a:t>
            </a:r>
          </a:p>
        </p:txBody>
      </p:sp>
      <p:sp>
        <p:nvSpPr>
          <p:cNvPr id="94" name="Shape 94"/>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Individuals were asked their favorite snack food</a:t>
            </a:r>
          </a:p>
          <a:p>
            <a:pPr indent="-381000" lvl="0" marL="457200" rtl="0">
              <a:spcBef>
                <a:spcPts val="0"/>
              </a:spcBef>
              <a:buSzPct val="100000"/>
            </a:pPr>
            <a:r>
              <a:rPr lang="en" sz="2400"/>
              <a:t>Recorded along with their age and gender, and then </a:t>
            </a:r>
          </a:p>
          <a:p>
            <a:pPr indent="-381000" lvl="0" marL="457200" rtl="0">
              <a:spcBef>
                <a:spcPts val="0"/>
              </a:spcBef>
              <a:buSzPct val="100000"/>
            </a:pPr>
            <a:r>
              <a:rPr lang="en" sz="2400"/>
              <a:t>The nutritional content of that snack was researched and categorized, such as into: high carbs, high calorie, high fat content, high vitamin count, etc…</a:t>
            </a: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77100" y="458025"/>
            <a:ext cx="8927400" cy="686100"/>
          </a:xfrm>
          <a:prstGeom prst="rect">
            <a:avLst/>
          </a:prstGeom>
        </p:spPr>
        <p:txBody>
          <a:bodyPr anchorCtr="0" anchor="b" bIns="91425" lIns="91425" rIns="91425" tIns="91425">
            <a:noAutofit/>
          </a:bodyPr>
          <a:lstStyle/>
          <a:p>
            <a:pPr lvl="0">
              <a:spcBef>
                <a:spcPts val="0"/>
              </a:spcBef>
              <a:buNone/>
            </a:pPr>
            <a:r>
              <a:rPr lang="en"/>
              <a:t>Findings of the research: </a:t>
            </a:r>
            <a:r>
              <a:rPr lang="en" sz="1000"/>
              <a:t>(if no specification, most popular brand was chosen for the findings)</a:t>
            </a:r>
          </a:p>
        </p:txBody>
      </p:sp>
      <p:sp>
        <p:nvSpPr>
          <p:cNvPr id="100" name="Shape 100"/>
          <p:cNvSpPr txBox="1"/>
          <p:nvPr>
            <p:ph idx="1" type="body"/>
          </p:nvPr>
        </p:nvSpPr>
        <p:spPr>
          <a:xfrm>
            <a:off x="77075" y="1489825"/>
            <a:ext cx="8927400" cy="3078900"/>
          </a:xfrm>
          <a:prstGeom prst="rect">
            <a:avLst/>
          </a:prstGeom>
        </p:spPr>
        <p:txBody>
          <a:bodyPr anchorCtr="0" anchor="t" bIns="91425" lIns="91425" rIns="91425" tIns="91425">
            <a:noAutofit/>
          </a:bodyPr>
          <a:lstStyle/>
          <a:p>
            <a:pPr indent="-228600" lvl="0" marL="457200" rtl="0">
              <a:spcBef>
                <a:spcPts val="0"/>
              </a:spcBef>
            </a:pPr>
            <a:r>
              <a:rPr lang="en"/>
              <a:t>Golden Oreos: serving 3, cal 170, total fat 7g, carbs 25g, sugars 12g</a:t>
            </a:r>
          </a:p>
          <a:p>
            <a:pPr indent="-228600" lvl="0" marL="457200" rtl="0">
              <a:spcBef>
                <a:spcPts val="0"/>
              </a:spcBef>
            </a:pPr>
            <a:r>
              <a:rPr lang="en"/>
              <a:t>Reg. Potato Chips: serving 1oz, cal 155, total fat 10.6g, carbs 14.1g, sugars 0.1g</a:t>
            </a:r>
          </a:p>
          <a:p>
            <a:pPr indent="-228600" lvl="0" marL="457200" rtl="0">
              <a:spcBef>
                <a:spcPts val="0"/>
              </a:spcBef>
            </a:pPr>
            <a:r>
              <a:rPr lang="en"/>
              <a:t>Hard Pretzels: serving 60g, cal 227, total fat 1.4g, carbs 47.5g, sugars 1.7g</a:t>
            </a:r>
          </a:p>
          <a:p>
            <a:pPr indent="-228600" lvl="0" marL="457200" rtl="0">
              <a:spcBef>
                <a:spcPts val="0"/>
              </a:spcBef>
            </a:pPr>
            <a:r>
              <a:rPr lang="en"/>
              <a:t>Popcorn w/ Butter: serving 100g, cal 170, total fat 12g, carbs 13g, sugars 0.9g</a:t>
            </a:r>
          </a:p>
          <a:p>
            <a:pPr indent="-228600" lvl="0" marL="457200" rtl="0">
              <a:spcBef>
                <a:spcPts val="0"/>
              </a:spcBef>
            </a:pPr>
            <a:r>
              <a:rPr lang="en"/>
              <a:t>Cheddar Goldfish: serving 100g, cal 140, total fat 5g, carbs 20g, sugars 1g</a:t>
            </a:r>
          </a:p>
          <a:p>
            <a:pPr indent="-228600" lvl="0" marL="457200" rtl="0">
              <a:spcBef>
                <a:spcPts val="0"/>
              </a:spcBef>
            </a:pPr>
            <a:r>
              <a:rPr lang="en"/>
              <a:t>Nature Valley Oats ’n Honey: serving 2 bars (46g), cal 210, total fat 9g, carbs 31g, sugars 12g</a:t>
            </a:r>
          </a:p>
          <a:p>
            <a:pPr indent="-228600" lvl="0" marL="457200">
              <a:spcBef>
                <a:spcPts val="0"/>
              </a:spcBef>
            </a:pPr>
            <a:r>
              <a:rPr lang="en"/>
              <a:t>Sugar Cookies: serving 1 cookie (15g), cal 72, total fat 3.2g, carbs 10.2g, sugars 5.7g</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Were the results similar throughout?</a:t>
            </a:r>
          </a:p>
        </p:txBody>
      </p:sp>
      <p:sp>
        <p:nvSpPr>
          <p:cNvPr id="106" name="Shape 106"/>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Yes, for the most part each snack food, though some may be considered healthier than another, was high in some aspect, either calorie, fat, carbohydrate, or sugar. </a:t>
            </a:r>
          </a:p>
          <a:p>
            <a:pPr indent="-381000" lvl="0" marL="457200">
              <a:spcBef>
                <a:spcPts val="0"/>
              </a:spcBef>
              <a:buSzPct val="100000"/>
            </a:pPr>
            <a:r>
              <a:rPr lang="en" sz="2400"/>
              <a:t>Most foods throughout the experiment were found to be a higher calorie food.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Did the findings match the hypothesis?</a:t>
            </a:r>
          </a:p>
        </p:txBody>
      </p:sp>
      <p:sp>
        <p:nvSpPr>
          <p:cNvPr id="112" name="Shape 112"/>
          <p:cNvSpPr txBox="1"/>
          <p:nvPr>
            <p:ph idx="1" type="body"/>
          </p:nvPr>
        </p:nvSpPr>
        <p:spPr>
          <a:xfrm>
            <a:off x="387900" y="1489824"/>
            <a:ext cx="8368200" cy="3078900"/>
          </a:xfrm>
          <a:prstGeom prst="rect">
            <a:avLst/>
          </a:prstGeom>
        </p:spPr>
        <p:txBody>
          <a:bodyPr anchorCtr="0" anchor="t" bIns="91425" lIns="91425" rIns="91425" tIns="91425">
            <a:noAutofit/>
          </a:bodyPr>
          <a:lstStyle/>
          <a:p>
            <a:pPr indent="-381000" lvl="0" marL="457200" rtl="0">
              <a:spcBef>
                <a:spcPts val="0"/>
              </a:spcBef>
              <a:buSzPct val="100000"/>
            </a:pPr>
            <a:r>
              <a:rPr lang="en" sz="2400"/>
              <a:t>Yes, the findings did match the hypothesis.</a:t>
            </a:r>
          </a:p>
          <a:p>
            <a:pPr indent="-381000" lvl="0" marL="457200">
              <a:spcBef>
                <a:spcPts val="0"/>
              </a:spcBef>
              <a:buSzPct val="100000"/>
            </a:pPr>
            <a:r>
              <a:rPr lang="en" sz="2400"/>
              <a:t>It was found that people are more likely to choose unhealthy snack foods over more healthier options, such as fruits, vegetables, or lean proteins.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