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aveat"/>
      <p:regular r:id="rId17"/>
      <p:bold r:id="rId18"/>
    </p:embeddedFont>
    <p:embeddedFont>
      <p:font typeface="Permanent Marker"/>
      <p:regular r:id="rId19"/>
    </p:embeddedFont>
    <p:embeddedFont>
      <p:font typeface="Spectral"/>
      <p:regular r:id="rId20"/>
      <p:bold r:id="rId21"/>
      <p:italic r:id="rId22"/>
      <p:boldItalic r:id="rId23"/>
    </p:embeddedFont>
    <p:embeddedFont>
      <p:font typeface="Spectral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tral-regular.fntdata"/><Relationship Id="rId22" Type="http://schemas.openxmlformats.org/officeDocument/2006/relationships/font" Target="fonts/Spectral-italic.fntdata"/><Relationship Id="rId21" Type="http://schemas.openxmlformats.org/officeDocument/2006/relationships/font" Target="fonts/Spectral-bold.fntdata"/><Relationship Id="rId24" Type="http://schemas.openxmlformats.org/officeDocument/2006/relationships/font" Target="fonts/SpectralMedium-regular.fntdata"/><Relationship Id="rId23" Type="http://schemas.openxmlformats.org/officeDocument/2006/relationships/font" Target="fonts/Spectral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Medium-italic.fntdata"/><Relationship Id="rId25" Type="http://schemas.openxmlformats.org/officeDocument/2006/relationships/font" Target="fonts/SpectralMedium-bold.fntdata"/><Relationship Id="rId27" Type="http://schemas.openxmlformats.org/officeDocument/2006/relationships/font" Target="fonts/Spectral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aveat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PermanentMarker-regular.fntdata"/><Relationship Id="rId1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6d8fee4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6d8fee4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6d8fee48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6d8fee48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6d8fee48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6d8fee48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d8fee48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d8fee48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d8fee48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d8fee48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d8fee48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6d8fee48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timeanddate.com/holidays/spain/madrid-d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460950" y="18771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veat"/>
                <a:ea typeface="Caveat"/>
                <a:cs typeface="Caveat"/>
                <a:sym typeface="Caveat"/>
              </a:rPr>
              <a:t>Nosotros recomendamos </a:t>
            </a:r>
            <a:r>
              <a:rPr b="1" lang="en" sz="2400">
                <a:latin typeface="Caveat"/>
                <a:ea typeface="Caveat"/>
                <a:cs typeface="Caveat"/>
                <a:sym typeface="Caveat"/>
              </a:rPr>
              <a:t>tú</a:t>
            </a:r>
            <a:r>
              <a:rPr b="1" lang="en" sz="2400">
                <a:latin typeface="Caveat"/>
                <a:ea typeface="Caveat"/>
                <a:cs typeface="Caveat"/>
                <a:sym typeface="Caveat"/>
              </a:rPr>
              <a:t> visitas</a:t>
            </a:r>
            <a:r>
              <a:rPr b="1" lang="en" sz="600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1" lang="en" sz="2400">
                <a:latin typeface="Caveat"/>
                <a:ea typeface="Caveat"/>
                <a:cs typeface="Caveat"/>
                <a:sym typeface="Caveat"/>
              </a:rPr>
              <a:t>Madrid para...</a:t>
            </a:r>
            <a:r>
              <a:rPr b="1" lang="en" sz="6000">
                <a:latin typeface="Caveat"/>
                <a:ea typeface="Caveat"/>
                <a:cs typeface="Caveat"/>
                <a:sym typeface="Caveat"/>
              </a:rPr>
              <a:t> </a:t>
            </a:r>
            <a:endParaRPr b="1" sz="6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latin typeface="Caveat"/>
                <a:ea typeface="Caveat"/>
                <a:cs typeface="Caveat"/>
                <a:sym typeface="Caveat"/>
              </a:rPr>
              <a:t>El Dia De Madrid!</a:t>
            </a:r>
            <a:endParaRPr b="1" sz="80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                                                    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By Valerie Melton and Alaina Bierman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descr="Image result for spain flag"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000" y="3223650"/>
            <a:ext cx="1930825" cy="1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El Dia de Madrid - 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El Historial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99300" y="1017800"/>
            <a:ext cx="5297400" cy="3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ermanent Marker"/>
              <a:buChar char="-"/>
            </a:pPr>
            <a:r>
              <a:rPr lang="en" sz="2000">
                <a:solidFill>
                  <a:schemeClr val="accent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" sz="20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Las tropas Francesas tomaron Madrid de España.</a:t>
            </a:r>
            <a:endParaRPr sz="2000">
              <a:solidFill>
                <a:schemeClr val="accent6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Spectral Medium"/>
              <a:buChar char="-"/>
            </a:pPr>
            <a:r>
              <a:rPr lang="en" sz="20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Las personas de Madrid combatieron con las tropas de Francesas</a:t>
            </a:r>
            <a:endParaRPr sz="2000">
              <a:solidFill>
                <a:schemeClr val="accent6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556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Spectral Medium"/>
              <a:buChar char="-"/>
            </a:pPr>
            <a:r>
              <a:rPr lang="en" sz="20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Los Franceses vencieron a los gente de Madrid muy mal. </a:t>
            </a:r>
            <a:endParaRPr sz="2000">
              <a:solidFill>
                <a:schemeClr val="accent6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Spectral Medium"/>
              <a:buChar char="-"/>
            </a:pPr>
            <a:r>
              <a:rPr lang="en" sz="20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 derrota comenzó el Guerra de independencia Española</a:t>
            </a:r>
            <a:endParaRPr sz="2000">
              <a:solidFill>
                <a:schemeClr val="accent6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556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Spectral Medium"/>
              <a:buChar char="-"/>
            </a:pPr>
            <a:r>
              <a:rPr lang="en" sz="20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 guerra duró seis años</a:t>
            </a:r>
            <a:endParaRPr sz="2000">
              <a:solidFill>
                <a:schemeClr val="accent6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-"/>
            </a:pPr>
            <a:r>
              <a:t/>
            </a:r>
            <a:endParaRPr>
              <a:solidFill>
                <a:srgbClr val="21212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madrid day parades" id="94" name="Google Shape;94;p14"/>
          <p:cNvPicPr preferRelativeResize="0"/>
          <p:nvPr/>
        </p:nvPicPr>
        <p:blipFill rotWithShape="1">
          <a:blip r:embed="rId3">
            <a:alphaModFix/>
          </a:blip>
          <a:srcRect b="9820" l="0" r="0" t="0"/>
          <a:stretch/>
        </p:blipFill>
        <p:spPr>
          <a:xfrm>
            <a:off x="5665475" y="1170200"/>
            <a:ext cx="3326125" cy="22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Factos para El Dia de Madrid 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2228175" y="1294375"/>
            <a:ext cx="6601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pectral Medium"/>
              <a:buChar char="-"/>
            </a:pP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 </a:t>
            </a: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policía y militar desfile en la ciudad de Madrid. </a:t>
            </a:r>
            <a:endParaRPr>
              <a:solidFill>
                <a:schemeClr val="accent4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pectral Medium"/>
              <a:buChar char="-"/>
            </a:pP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Las personas gustan tener muchas fiestas en las calles todo el dia. </a:t>
            </a:r>
            <a:endParaRPr>
              <a:solidFill>
                <a:schemeClr val="accent4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pectral Medium"/>
              <a:buChar char="-"/>
            </a:pP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Vida </a:t>
            </a: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pública</a:t>
            </a: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 es usualmente muy reservado. Las empresas y las tiendas </a:t>
            </a: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están</a:t>
            </a: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 cerradas. </a:t>
            </a:r>
            <a:endParaRPr>
              <a:solidFill>
                <a:schemeClr val="accent4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pectral Medium"/>
              <a:buChar char="-"/>
            </a:pPr>
            <a:r>
              <a:rPr lang="en">
                <a:solidFill>
                  <a:schemeClr val="accent4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Algunas personas se van de vacaciones porque ellos tienen no trabajar.  </a:t>
            </a:r>
            <a:endParaRPr>
              <a:solidFill>
                <a:schemeClr val="accent4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9" y="1407312"/>
            <a:ext cx="1916466" cy="1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50" y="3165925"/>
            <a:ext cx="2080375" cy="13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275775" y="100725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La ciudad de Madrid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D3B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392" y="1151101"/>
            <a:ext cx="3953058" cy="27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234675" y="1837699"/>
            <a:ext cx="4045200" cy="19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Spectral Medium"/>
              <a:buChar char="-"/>
            </a:pP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 ciudad de 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España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 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está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 Madrid</a:t>
            </a:r>
            <a:endParaRPr sz="2400">
              <a:solidFill>
                <a:schemeClr val="accent6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Spectral Medium"/>
              <a:buChar char="-"/>
            </a:pP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 moneda nacional de 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España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 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está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 el euro (1 U.S. dollar= 0.896 euros)</a:t>
            </a:r>
            <a:endParaRPr sz="2400">
              <a:solidFill>
                <a:schemeClr val="accent6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4290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-"/>
            </a:pP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 población 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es</a:t>
            </a:r>
            <a:r>
              <a:rPr lang="en" sz="2400">
                <a:solidFill>
                  <a:schemeClr val="accent6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 3.174 millones</a:t>
            </a:r>
            <a:r>
              <a:rPr lang="en" sz="1800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800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214175" y="7242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comida de </a:t>
            </a:r>
            <a:r>
              <a:rPr lang="en"/>
              <a:t>España</a:t>
            </a:r>
            <a:r>
              <a:rPr lang="en"/>
              <a:t> </a:t>
            </a:r>
            <a:endParaRPr/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312475" y="247412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pectral"/>
              <a:buChar char="-"/>
            </a:pPr>
            <a:r>
              <a:rPr lang="en" sz="24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Huevos Rotos </a:t>
            </a:r>
            <a:endParaRPr sz="2400">
              <a:solidFill>
                <a:schemeClr val="accent4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pectral"/>
              <a:buChar char="-"/>
            </a:pPr>
            <a:r>
              <a:rPr lang="en" sz="24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Paella </a:t>
            </a:r>
            <a:endParaRPr sz="2400">
              <a:solidFill>
                <a:schemeClr val="accent4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pectral"/>
              <a:buChar char="-"/>
            </a:pPr>
            <a:r>
              <a:rPr lang="en" sz="24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Gazpacho </a:t>
            </a:r>
            <a:endParaRPr sz="2400">
              <a:solidFill>
                <a:schemeClr val="accent4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pectral"/>
              <a:buChar char="-"/>
            </a:pPr>
            <a:r>
              <a:rPr lang="en" sz="24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Callos </a:t>
            </a:r>
            <a:endParaRPr sz="2400">
              <a:solidFill>
                <a:schemeClr val="accent4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ectral"/>
              <a:buChar char="-"/>
            </a:pPr>
            <a:r>
              <a:rPr lang="en" sz="24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Oreja a la plancha</a:t>
            </a:r>
            <a:r>
              <a:rPr lang="en" sz="20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2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325" y="148275"/>
            <a:ext cx="1805425" cy="13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425" y="1683600"/>
            <a:ext cx="2486275" cy="16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6325" y="3519357"/>
            <a:ext cx="1805425" cy="1458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4427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Permanent Marker"/>
                <a:ea typeface="Permanent Marker"/>
                <a:cs typeface="Permanent Marker"/>
                <a:sym typeface="Permanent Marker"/>
              </a:rPr>
              <a:t>El Cuento de El Dia de Madrid</a:t>
            </a:r>
            <a:endParaRPr sz="4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Valerie y yo visitamos Madrid para el dia de Madrid. Yo comí huevos rotos. Me gustó más que papas fritas. Valerie puso una camisa rojo y pantalones locos para el festival. Yo tuve un sombrero con plumas. Para      la                la festival, Valerie y yo corrimos  en la parada. </a:t>
            </a:r>
            <a:r>
              <a:rPr lang="en" sz="2000">
                <a:solidFill>
                  <a:schemeClr val="accent6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¡Qué divertido!</a:t>
            </a:r>
            <a:endParaRPr sz="2000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9525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accent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descr="Image result for crazy pants"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7425" y="2392475"/>
            <a:ext cx="1321425" cy="25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1572525" y="2784700"/>
            <a:ext cx="54537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Valerie y yo pensamos que la parada era muy bonita. Hacía mucho calor. En Los </a:t>
            </a:r>
            <a:r>
              <a:rPr lang="en" sz="2000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Estados</a:t>
            </a:r>
            <a:r>
              <a:rPr lang="en" sz="2000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 Unidos los desfiles no son tan coloridos como Madrid. Para, la parada del día de Madrid era como el día de San Patricio. Estábamos tristes salir.</a:t>
            </a:r>
            <a:endParaRPr sz="2000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212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 result for feathered hat"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900" y="2686425"/>
            <a:ext cx="1892225" cy="11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Permanent Marker"/>
                <a:ea typeface="Permanent Marker"/>
                <a:cs typeface="Permanent Marker"/>
                <a:sym typeface="Permanent Marker"/>
              </a:rPr>
              <a:t>Bibliografia</a:t>
            </a:r>
            <a:r>
              <a:rPr lang="en" sz="42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4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pectral"/>
              <a:buChar char="-"/>
            </a:pPr>
            <a:r>
              <a:rPr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Armstead, Kelly. “Currency in Spain.” </a:t>
            </a:r>
            <a:r>
              <a:rPr i="1"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Madrid, Spain Tourist &amp; Hotels Guide</a:t>
            </a:r>
            <a:r>
              <a:rPr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, www.gomadrid.com/practic/currency.html.</a:t>
            </a:r>
            <a:endParaRPr sz="20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pectral"/>
              <a:buChar char="-"/>
            </a:pPr>
            <a:r>
              <a:rPr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“Day of Madrid in Spain.” </a:t>
            </a:r>
            <a:r>
              <a:rPr i="1"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Timeanddate.com</a:t>
            </a:r>
            <a:r>
              <a:rPr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, T&amp;T, 1 June 2017, </a:t>
            </a:r>
            <a:r>
              <a:rPr lang="en" sz="2000">
                <a:solidFill>
                  <a:srgbClr val="000000"/>
                </a:solidFill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3"/>
              </a:rPr>
              <a:t>www.timeanddate.com/holidays/spain/madrid-day</a:t>
            </a:r>
            <a:r>
              <a:rPr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.</a:t>
            </a:r>
            <a:endParaRPr sz="20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pectral"/>
              <a:buChar char="-"/>
            </a:pPr>
            <a:r>
              <a:rPr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Bingham, Amy. “You Can Get Great Food From All Over The World In Madrid, But Here Are 7 Local Dishes You Must Try!” </a:t>
            </a:r>
            <a:r>
              <a:rPr i="1"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Devour Madrid</a:t>
            </a:r>
            <a:r>
              <a:rPr lang="en" sz="20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, 20 Feb. 2019, madridfoodtour.com/typical-foods-in-madrid/.</a:t>
            </a:r>
            <a:endParaRPr sz="20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