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5"/>
    <p:restoredTop sz="95820"/>
  </p:normalViewPr>
  <p:slideViewPr>
    <p:cSldViewPr snapToGrid="0" snapToObjects="1">
      <p:cViewPr varScale="1">
        <p:scale>
          <a:sx n="100" d="100"/>
          <a:sy n="100" d="100"/>
        </p:scale>
        <p:origin x="16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16387-985F-43E9-81FF-DE3D2C4137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54F4242-9457-4843-B646-EE9947F65E2F}">
      <dgm:prSet/>
      <dgm:spPr/>
      <dgm:t>
        <a:bodyPr/>
        <a:lstStyle/>
        <a:p>
          <a:r>
            <a:rPr lang="en-US"/>
            <a:t>Commercially valuable through trapping and hunting</a:t>
          </a:r>
        </a:p>
      </dgm:t>
    </dgm:pt>
    <dgm:pt modelId="{7CF0BF96-0472-45EC-94FD-E403F05073E4}" type="parTrans" cxnId="{D492D712-6319-4083-B78F-1E796215FA1C}">
      <dgm:prSet/>
      <dgm:spPr/>
      <dgm:t>
        <a:bodyPr/>
        <a:lstStyle/>
        <a:p>
          <a:endParaRPr lang="en-US"/>
        </a:p>
      </dgm:t>
    </dgm:pt>
    <dgm:pt modelId="{845B4E68-9CD7-4250-BEF8-3E833E6A7564}" type="sibTrans" cxnId="{D492D712-6319-4083-B78F-1E796215FA1C}">
      <dgm:prSet/>
      <dgm:spPr/>
      <dgm:t>
        <a:bodyPr/>
        <a:lstStyle/>
        <a:p>
          <a:endParaRPr lang="en-US"/>
        </a:p>
      </dgm:t>
    </dgm:pt>
    <dgm:pt modelId="{E3B3A814-8AD0-46F1-A46D-0783D21E779A}">
      <dgm:prSet/>
      <dgm:spPr/>
      <dgm:t>
        <a:bodyPr/>
        <a:lstStyle/>
        <a:p>
          <a:r>
            <a:rPr lang="en-US"/>
            <a:t>Economically valuable through aiding in the control of populations of rabbits, mice, and rats</a:t>
          </a:r>
        </a:p>
      </dgm:t>
    </dgm:pt>
    <dgm:pt modelId="{796B5315-0FF1-47B5-A1E1-6A6B11E9D32E}" type="parTrans" cxnId="{3BBA562E-8FC0-498B-911A-C94E6556CCDC}">
      <dgm:prSet/>
      <dgm:spPr/>
      <dgm:t>
        <a:bodyPr/>
        <a:lstStyle/>
        <a:p>
          <a:endParaRPr lang="en-US"/>
        </a:p>
      </dgm:t>
    </dgm:pt>
    <dgm:pt modelId="{1AEBEA2D-3874-45B2-B458-5A29EA27DA54}" type="sibTrans" cxnId="{3BBA562E-8FC0-498B-911A-C94E6556CCDC}">
      <dgm:prSet/>
      <dgm:spPr/>
      <dgm:t>
        <a:bodyPr/>
        <a:lstStyle/>
        <a:p>
          <a:endParaRPr lang="en-US"/>
        </a:p>
      </dgm:t>
    </dgm:pt>
    <dgm:pt modelId="{92DAC2B6-CD56-4CAA-9BC1-ABF42F529CC6}">
      <dgm:prSet/>
      <dgm:spPr/>
      <dgm:t>
        <a:bodyPr/>
        <a:lstStyle/>
        <a:p>
          <a:r>
            <a:rPr lang="en-US"/>
            <a:t>Not very ecologically valuable due to small numbers and secluded nature</a:t>
          </a:r>
        </a:p>
      </dgm:t>
    </dgm:pt>
    <dgm:pt modelId="{FDECC08E-D85D-47FF-A6AC-AA2CD1622A13}" type="parTrans" cxnId="{96FB75A2-74AB-4ED6-A8D5-0A26D5F84A5F}">
      <dgm:prSet/>
      <dgm:spPr/>
      <dgm:t>
        <a:bodyPr/>
        <a:lstStyle/>
        <a:p>
          <a:endParaRPr lang="en-US"/>
        </a:p>
      </dgm:t>
    </dgm:pt>
    <dgm:pt modelId="{2F953ABA-22D1-4BF8-B7C7-8F1EC7C9D56B}" type="sibTrans" cxnId="{96FB75A2-74AB-4ED6-A8D5-0A26D5F84A5F}">
      <dgm:prSet/>
      <dgm:spPr/>
      <dgm:t>
        <a:bodyPr/>
        <a:lstStyle/>
        <a:p>
          <a:endParaRPr lang="en-US"/>
        </a:p>
      </dgm:t>
    </dgm:pt>
    <dgm:pt modelId="{B05FF84A-7724-4644-B8FB-866BB661160C}">
      <dgm:prSet/>
      <dgm:spPr/>
      <dgm:t>
        <a:bodyPr/>
        <a:lstStyle/>
        <a:p>
          <a:r>
            <a:rPr lang="en-US"/>
            <a:t>Not very aesthetically valuable because they are rarely seen by humans</a:t>
          </a:r>
        </a:p>
      </dgm:t>
    </dgm:pt>
    <dgm:pt modelId="{BBC256BB-80DB-4FCD-A684-B33B6D4420F7}" type="parTrans" cxnId="{7CA778EA-7697-417B-8DD1-6BDE8FBF3DE1}">
      <dgm:prSet/>
      <dgm:spPr/>
      <dgm:t>
        <a:bodyPr/>
        <a:lstStyle/>
        <a:p>
          <a:endParaRPr lang="en-US"/>
        </a:p>
      </dgm:t>
    </dgm:pt>
    <dgm:pt modelId="{395C3B67-7936-4300-97C8-A4CB9D5E1380}" type="sibTrans" cxnId="{7CA778EA-7697-417B-8DD1-6BDE8FBF3DE1}">
      <dgm:prSet/>
      <dgm:spPr/>
      <dgm:t>
        <a:bodyPr/>
        <a:lstStyle/>
        <a:p>
          <a:endParaRPr lang="en-US"/>
        </a:p>
      </dgm:t>
    </dgm:pt>
    <dgm:pt modelId="{48056214-84EB-419B-94AF-317DBAA6DE50}" type="pres">
      <dgm:prSet presAssocID="{20516387-985F-43E9-81FF-DE3D2C4137E2}" presName="root" presStyleCnt="0">
        <dgm:presLayoutVars>
          <dgm:dir/>
          <dgm:resizeHandles val="exact"/>
        </dgm:presLayoutVars>
      </dgm:prSet>
      <dgm:spPr/>
    </dgm:pt>
    <dgm:pt modelId="{2D825959-96C6-4B59-9756-EB094AABF898}" type="pres">
      <dgm:prSet presAssocID="{754F4242-9457-4843-B646-EE9947F65E2F}" presName="compNode" presStyleCnt="0"/>
      <dgm:spPr/>
    </dgm:pt>
    <dgm:pt modelId="{856280B2-CED2-4865-8150-DE9DFCE59917}" type="pres">
      <dgm:prSet presAssocID="{754F4242-9457-4843-B646-EE9947F65E2F}" presName="bgRect" presStyleLbl="bgShp" presStyleIdx="0" presStyleCnt="4" custLinFactNeighborX="-1948" custLinFactNeighborY="-924"/>
      <dgm:spPr/>
    </dgm:pt>
    <dgm:pt modelId="{679B93CE-2675-4E60-A603-3B1179E1CA93}" type="pres">
      <dgm:prSet presAssocID="{754F4242-9457-4843-B646-EE9947F65E2F}" presName="iconRect" presStyleLbl="node1" presStyleIdx="0" presStyleCnt="4" custScaleX="153396" custScaleY="138814" custLinFactNeighborX="-5091" custLinFactNeighborY="-49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D2C12AC-94E6-4EFF-8D3A-717E82F40D71}" type="pres">
      <dgm:prSet presAssocID="{754F4242-9457-4843-B646-EE9947F65E2F}" presName="spaceRect" presStyleCnt="0"/>
      <dgm:spPr/>
    </dgm:pt>
    <dgm:pt modelId="{23DF02C6-1ACD-4FA8-B07C-7BDA7919EF20}" type="pres">
      <dgm:prSet presAssocID="{754F4242-9457-4843-B646-EE9947F65E2F}" presName="parTx" presStyleLbl="revTx" presStyleIdx="0" presStyleCnt="4">
        <dgm:presLayoutVars>
          <dgm:chMax val="0"/>
          <dgm:chPref val="0"/>
        </dgm:presLayoutVars>
      </dgm:prSet>
      <dgm:spPr/>
    </dgm:pt>
    <dgm:pt modelId="{DD5097A0-407F-4468-B7E5-21A265EC4678}" type="pres">
      <dgm:prSet presAssocID="{845B4E68-9CD7-4250-BEF8-3E833E6A7564}" presName="sibTrans" presStyleCnt="0"/>
      <dgm:spPr/>
    </dgm:pt>
    <dgm:pt modelId="{3C97E0D3-FBB0-41FE-AC63-FD7223C30A57}" type="pres">
      <dgm:prSet presAssocID="{E3B3A814-8AD0-46F1-A46D-0783D21E779A}" presName="compNode" presStyleCnt="0"/>
      <dgm:spPr/>
    </dgm:pt>
    <dgm:pt modelId="{30527389-C94B-4351-BD39-CFC644C047FE}" type="pres">
      <dgm:prSet presAssocID="{E3B3A814-8AD0-46F1-A46D-0783D21E779A}" presName="bgRect" presStyleLbl="bgShp" presStyleIdx="1" presStyleCnt="4"/>
      <dgm:spPr/>
    </dgm:pt>
    <dgm:pt modelId="{B030BD50-46D3-4AE0-B4F9-0B9B93AADA2E}" type="pres">
      <dgm:prSet presAssocID="{E3B3A814-8AD0-46F1-A46D-0783D21E779A}" presName="iconRect" presStyleLbl="node1" presStyleIdx="1" presStyleCnt="4" custScaleX="171185" custScaleY="1470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0966835E-6617-4099-97FD-3B370F2A2B19}" type="pres">
      <dgm:prSet presAssocID="{E3B3A814-8AD0-46F1-A46D-0783D21E779A}" presName="spaceRect" presStyleCnt="0"/>
      <dgm:spPr/>
    </dgm:pt>
    <dgm:pt modelId="{24CCF401-327F-4A92-8AC2-3B42E89E62D7}" type="pres">
      <dgm:prSet presAssocID="{E3B3A814-8AD0-46F1-A46D-0783D21E779A}" presName="parTx" presStyleLbl="revTx" presStyleIdx="1" presStyleCnt="4">
        <dgm:presLayoutVars>
          <dgm:chMax val="0"/>
          <dgm:chPref val="0"/>
        </dgm:presLayoutVars>
      </dgm:prSet>
      <dgm:spPr/>
    </dgm:pt>
    <dgm:pt modelId="{EB7B74D7-B177-42C9-B2F6-65B93D4B19ED}" type="pres">
      <dgm:prSet presAssocID="{1AEBEA2D-3874-45B2-B458-5A29EA27DA54}" presName="sibTrans" presStyleCnt="0"/>
      <dgm:spPr/>
    </dgm:pt>
    <dgm:pt modelId="{4F2086D6-7539-4D0E-BD5E-6D097F55061C}" type="pres">
      <dgm:prSet presAssocID="{92DAC2B6-CD56-4CAA-9BC1-ABF42F529CC6}" presName="compNode" presStyleCnt="0"/>
      <dgm:spPr/>
    </dgm:pt>
    <dgm:pt modelId="{E99CFDF7-3A29-4AD7-A057-648BB1D8B5C5}" type="pres">
      <dgm:prSet presAssocID="{92DAC2B6-CD56-4CAA-9BC1-ABF42F529CC6}" presName="bgRect" presStyleLbl="bgShp" presStyleIdx="2" presStyleCnt="4"/>
      <dgm:spPr/>
    </dgm:pt>
    <dgm:pt modelId="{7A8C8330-FD20-4BBA-BD95-E873ACF42BED}" type="pres">
      <dgm:prSet presAssocID="{92DAC2B6-CD56-4CAA-9BC1-ABF42F529CC6}" presName="iconRect" presStyleLbl="node1" presStyleIdx="2" presStyleCnt="4" custScaleX="167304" custScaleY="13969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C7B00C-796A-4ECE-B1B4-1A22DCC45C05}" type="pres">
      <dgm:prSet presAssocID="{92DAC2B6-CD56-4CAA-9BC1-ABF42F529CC6}" presName="spaceRect" presStyleCnt="0"/>
      <dgm:spPr/>
    </dgm:pt>
    <dgm:pt modelId="{6F8639A6-4A09-4C90-BB91-3BEA02D6D25F}" type="pres">
      <dgm:prSet presAssocID="{92DAC2B6-CD56-4CAA-9BC1-ABF42F529CC6}" presName="parTx" presStyleLbl="revTx" presStyleIdx="2" presStyleCnt="4">
        <dgm:presLayoutVars>
          <dgm:chMax val="0"/>
          <dgm:chPref val="0"/>
        </dgm:presLayoutVars>
      </dgm:prSet>
      <dgm:spPr/>
    </dgm:pt>
    <dgm:pt modelId="{076D6CE1-C592-48E2-B853-6CD2B842D8FA}" type="pres">
      <dgm:prSet presAssocID="{2F953ABA-22D1-4BF8-B7C7-8F1EC7C9D56B}" presName="sibTrans" presStyleCnt="0"/>
      <dgm:spPr/>
    </dgm:pt>
    <dgm:pt modelId="{9C1EAF5E-76E4-461D-AA7B-E5E47CA0C512}" type="pres">
      <dgm:prSet presAssocID="{B05FF84A-7724-4644-B8FB-866BB661160C}" presName="compNode" presStyleCnt="0"/>
      <dgm:spPr/>
    </dgm:pt>
    <dgm:pt modelId="{3DFE7AC8-716E-46AB-BFE7-26CDFADC79CA}" type="pres">
      <dgm:prSet presAssocID="{B05FF84A-7724-4644-B8FB-866BB661160C}" presName="bgRect" presStyleLbl="bgShp" presStyleIdx="3" presStyleCnt="4"/>
      <dgm:spPr/>
    </dgm:pt>
    <dgm:pt modelId="{CFA7C5C8-6369-4FE8-A077-5367BB2928F9}" type="pres">
      <dgm:prSet presAssocID="{B05FF84A-7724-4644-B8FB-866BB661160C}" presName="iconRect" presStyleLbl="node1" presStyleIdx="3" presStyleCnt="4" custScaleX="138271" custScaleY="14399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196D5C3-EBBB-421D-9B3D-EBFF0180FD8F}" type="pres">
      <dgm:prSet presAssocID="{B05FF84A-7724-4644-B8FB-866BB661160C}" presName="spaceRect" presStyleCnt="0"/>
      <dgm:spPr/>
    </dgm:pt>
    <dgm:pt modelId="{A889DD1C-2553-4CDC-B3D5-333A371F7D79}" type="pres">
      <dgm:prSet presAssocID="{B05FF84A-7724-4644-B8FB-866BB66116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492D712-6319-4083-B78F-1E796215FA1C}" srcId="{20516387-985F-43E9-81FF-DE3D2C4137E2}" destId="{754F4242-9457-4843-B646-EE9947F65E2F}" srcOrd="0" destOrd="0" parTransId="{7CF0BF96-0472-45EC-94FD-E403F05073E4}" sibTransId="{845B4E68-9CD7-4250-BEF8-3E833E6A7564}"/>
    <dgm:cxn modelId="{4963DB1D-0D71-409E-9C09-76FC7FF46841}" type="presOf" srcId="{B05FF84A-7724-4644-B8FB-866BB661160C}" destId="{A889DD1C-2553-4CDC-B3D5-333A371F7D79}" srcOrd="0" destOrd="0" presId="urn:microsoft.com/office/officeart/2018/2/layout/IconVerticalSolidList"/>
    <dgm:cxn modelId="{573A341E-62DC-4664-AA2C-851B11CDBA3B}" type="presOf" srcId="{754F4242-9457-4843-B646-EE9947F65E2F}" destId="{23DF02C6-1ACD-4FA8-B07C-7BDA7919EF20}" srcOrd="0" destOrd="0" presId="urn:microsoft.com/office/officeart/2018/2/layout/IconVerticalSolidList"/>
    <dgm:cxn modelId="{E4DA1B24-2735-4D97-838F-6DFF692937CA}" type="presOf" srcId="{20516387-985F-43E9-81FF-DE3D2C4137E2}" destId="{48056214-84EB-419B-94AF-317DBAA6DE50}" srcOrd="0" destOrd="0" presId="urn:microsoft.com/office/officeart/2018/2/layout/IconVerticalSolidList"/>
    <dgm:cxn modelId="{3BBA562E-8FC0-498B-911A-C94E6556CCDC}" srcId="{20516387-985F-43E9-81FF-DE3D2C4137E2}" destId="{E3B3A814-8AD0-46F1-A46D-0783D21E779A}" srcOrd="1" destOrd="0" parTransId="{796B5315-0FF1-47B5-A1E1-6A6B11E9D32E}" sibTransId="{1AEBEA2D-3874-45B2-B458-5A29EA27DA54}"/>
    <dgm:cxn modelId="{32F2A32F-34C3-410D-A6F6-2D89630C507B}" type="presOf" srcId="{E3B3A814-8AD0-46F1-A46D-0783D21E779A}" destId="{24CCF401-327F-4A92-8AC2-3B42E89E62D7}" srcOrd="0" destOrd="0" presId="urn:microsoft.com/office/officeart/2018/2/layout/IconVerticalSolidList"/>
    <dgm:cxn modelId="{87F2207E-5F03-47A3-8DFD-6A935A14D7CA}" type="presOf" srcId="{92DAC2B6-CD56-4CAA-9BC1-ABF42F529CC6}" destId="{6F8639A6-4A09-4C90-BB91-3BEA02D6D25F}" srcOrd="0" destOrd="0" presId="urn:microsoft.com/office/officeart/2018/2/layout/IconVerticalSolidList"/>
    <dgm:cxn modelId="{96FB75A2-74AB-4ED6-A8D5-0A26D5F84A5F}" srcId="{20516387-985F-43E9-81FF-DE3D2C4137E2}" destId="{92DAC2B6-CD56-4CAA-9BC1-ABF42F529CC6}" srcOrd="2" destOrd="0" parTransId="{FDECC08E-D85D-47FF-A6AC-AA2CD1622A13}" sibTransId="{2F953ABA-22D1-4BF8-B7C7-8F1EC7C9D56B}"/>
    <dgm:cxn modelId="{7CA778EA-7697-417B-8DD1-6BDE8FBF3DE1}" srcId="{20516387-985F-43E9-81FF-DE3D2C4137E2}" destId="{B05FF84A-7724-4644-B8FB-866BB661160C}" srcOrd="3" destOrd="0" parTransId="{BBC256BB-80DB-4FCD-A684-B33B6D4420F7}" sibTransId="{395C3B67-7936-4300-97C8-A4CB9D5E1380}"/>
    <dgm:cxn modelId="{743B1DE0-9A27-4F08-A17B-9050C6FD755E}" type="presParOf" srcId="{48056214-84EB-419B-94AF-317DBAA6DE50}" destId="{2D825959-96C6-4B59-9756-EB094AABF898}" srcOrd="0" destOrd="0" presId="urn:microsoft.com/office/officeart/2018/2/layout/IconVerticalSolidList"/>
    <dgm:cxn modelId="{CFCA0A32-D5CB-4FC8-88FA-115E1B257535}" type="presParOf" srcId="{2D825959-96C6-4B59-9756-EB094AABF898}" destId="{856280B2-CED2-4865-8150-DE9DFCE59917}" srcOrd="0" destOrd="0" presId="urn:microsoft.com/office/officeart/2018/2/layout/IconVerticalSolidList"/>
    <dgm:cxn modelId="{F1B729D0-D63C-42AA-9B70-7CDE313FAC39}" type="presParOf" srcId="{2D825959-96C6-4B59-9756-EB094AABF898}" destId="{679B93CE-2675-4E60-A603-3B1179E1CA93}" srcOrd="1" destOrd="0" presId="urn:microsoft.com/office/officeart/2018/2/layout/IconVerticalSolidList"/>
    <dgm:cxn modelId="{ECB961BA-C10C-49D6-8F60-EB0935A580CD}" type="presParOf" srcId="{2D825959-96C6-4B59-9756-EB094AABF898}" destId="{9D2C12AC-94E6-4EFF-8D3A-717E82F40D71}" srcOrd="2" destOrd="0" presId="urn:microsoft.com/office/officeart/2018/2/layout/IconVerticalSolidList"/>
    <dgm:cxn modelId="{656723EA-F041-4842-BACE-E2032F6DD77B}" type="presParOf" srcId="{2D825959-96C6-4B59-9756-EB094AABF898}" destId="{23DF02C6-1ACD-4FA8-B07C-7BDA7919EF20}" srcOrd="3" destOrd="0" presId="urn:microsoft.com/office/officeart/2018/2/layout/IconVerticalSolidList"/>
    <dgm:cxn modelId="{EEA02E44-33BA-40CC-85A3-26415B312025}" type="presParOf" srcId="{48056214-84EB-419B-94AF-317DBAA6DE50}" destId="{DD5097A0-407F-4468-B7E5-21A265EC4678}" srcOrd="1" destOrd="0" presId="urn:microsoft.com/office/officeart/2018/2/layout/IconVerticalSolidList"/>
    <dgm:cxn modelId="{EB014B73-7B3A-4C7A-8509-DD4705D2DEFA}" type="presParOf" srcId="{48056214-84EB-419B-94AF-317DBAA6DE50}" destId="{3C97E0D3-FBB0-41FE-AC63-FD7223C30A57}" srcOrd="2" destOrd="0" presId="urn:microsoft.com/office/officeart/2018/2/layout/IconVerticalSolidList"/>
    <dgm:cxn modelId="{50994061-100B-4650-9F50-DAC9E6A87924}" type="presParOf" srcId="{3C97E0D3-FBB0-41FE-AC63-FD7223C30A57}" destId="{30527389-C94B-4351-BD39-CFC644C047FE}" srcOrd="0" destOrd="0" presId="urn:microsoft.com/office/officeart/2018/2/layout/IconVerticalSolidList"/>
    <dgm:cxn modelId="{59B3EDAC-039E-4BBE-B2C4-7C81356B92E5}" type="presParOf" srcId="{3C97E0D3-FBB0-41FE-AC63-FD7223C30A57}" destId="{B030BD50-46D3-4AE0-B4F9-0B9B93AADA2E}" srcOrd="1" destOrd="0" presId="urn:microsoft.com/office/officeart/2018/2/layout/IconVerticalSolidList"/>
    <dgm:cxn modelId="{ABF82430-45F0-4767-83B2-DB9EDF090611}" type="presParOf" srcId="{3C97E0D3-FBB0-41FE-AC63-FD7223C30A57}" destId="{0966835E-6617-4099-97FD-3B370F2A2B19}" srcOrd="2" destOrd="0" presId="urn:microsoft.com/office/officeart/2018/2/layout/IconVerticalSolidList"/>
    <dgm:cxn modelId="{02F375D9-A38F-44A2-8E33-E342F57746FC}" type="presParOf" srcId="{3C97E0D3-FBB0-41FE-AC63-FD7223C30A57}" destId="{24CCF401-327F-4A92-8AC2-3B42E89E62D7}" srcOrd="3" destOrd="0" presId="urn:microsoft.com/office/officeart/2018/2/layout/IconVerticalSolidList"/>
    <dgm:cxn modelId="{9DB6CD04-9E66-41D1-81FE-AF1D8E4856E1}" type="presParOf" srcId="{48056214-84EB-419B-94AF-317DBAA6DE50}" destId="{EB7B74D7-B177-42C9-B2F6-65B93D4B19ED}" srcOrd="3" destOrd="0" presId="urn:microsoft.com/office/officeart/2018/2/layout/IconVerticalSolidList"/>
    <dgm:cxn modelId="{A002E7EF-FDAC-4B49-B311-76B9F46DC5B3}" type="presParOf" srcId="{48056214-84EB-419B-94AF-317DBAA6DE50}" destId="{4F2086D6-7539-4D0E-BD5E-6D097F55061C}" srcOrd="4" destOrd="0" presId="urn:microsoft.com/office/officeart/2018/2/layout/IconVerticalSolidList"/>
    <dgm:cxn modelId="{9189D0F9-416F-4269-9771-2948B2D06E48}" type="presParOf" srcId="{4F2086D6-7539-4D0E-BD5E-6D097F55061C}" destId="{E99CFDF7-3A29-4AD7-A057-648BB1D8B5C5}" srcOrd="0" destOrd="0" presId="urn:microsoft.com/office/officeart/2018/2/layout/IconVerticalSolidList"/>
    <dgm:cxn modelId="{AE06356A-36C0-45A7-8139-5B4FAD0C4EAF}" type="presParOf" srcId="{4F2086D6-7539-4D0E-BD5E-6D097F55061C}" destId="{7A8C8330-FD20-4BBA-BD95-E873ACF42BED}" srcOrd="1" destOrd="0" presId="urn:microsoft.com/office/officeart/2018/2/layout/IconVerticalSolidList"/>
    <dgm:cxn modelId="{9CCB1CE9-6B06-4CCF-8AD5-5EE11D52DF7B}" type="presParOf" srcId="{4F2086D6-7539-4D0E-BD5E-6D097F55061C}" destId="{A9C7B00C-796A-4ECE-B1B4-1A22DCC45C05}" srcOrd="2" destOrd="0" presId="urn:microsoft.com/office/officeart/2018/2/layout/IconVerticalSolidList"/>
    <dgm:cxn modelId="{DBA10173-64A4-4AF9-B9EC-1A7275C68DE7}" type="presParOf" srcId="{4F2086D6-7539-4D0E-BD5E-6D097F55061C}" destId="{6F8639A6-4A09-4C90-BB91-3BEA02D6D25F}" srcOrd="3" destOrd="0" presId="urn:microsoft.com/office/officeart/2018/2/layout/IconVerticalSolidList"/>
    <dgm:cxn modelId="{FD9CEA0A-395F-4E57-B0A2-AACF6AC9FA45}" type="presParOf" srcId="{48056214-84EB-419B-94AF-317DBAA6DE50}" destId="{076D6CE1-C592-48E2-B853-6CD2B842D8FA}" srcOrd="5" destOrd="0" presId="urn:microsoft.com/office/officeart/2018/2/layout/IconVerticalSolidList"/>
    <dgm:cxn modelId="{CC3EC210-AD16-4BFA-8BB5-8A3129A6C2AA}" type="presParOf" srcId="{48056214-84EB-419B-94AF-317DBAA6DE50}" destId="{9C1EAF5E-76E4-461D-AA7B-E5E47CA0C512}" srcOrd="6" destOrd="0" presId="urn:microsoft.com/office/officeart/2018/2/layout/IconVerticalSolidList"/>
    <dgm:cxn modelId="{89783134-2261-4834-8226-6852647530A7}" type="presParOf" srcId="{9C1EAF5E-76E4-461D-AA7B-E5E47CA0C512}" destId="{3DFE7AC8-716E-46AB-BFE7-26CDFADC79CA}" srcOrd="0" destOrd="0" presId="urn:microsoft.com/office/officeart/2018/2/layout/IconVerticalSolidList"/>
    <dgm:cxn modelId="{9CEFF295-EE22-4B47-AAA5-B359512620BF}" type="presParOf" srcId="{9C1EAF5E-76E4-461D-AA7B-E5E47CA0C512}" destId="{CFA7C5C8-6369-4FE8-A077-5367BB2928F9}" srcOrd="1" destOrd="0" presId="urn:microsoft.com/office/officeart/2018/2/layout/IconVerticalSolidList"/>
    <dgm:cxn modelId="{371D4AB9-0C03-46CF-B989-37241C666D81}" type="presParOf" srcId="{9C1EAF5E-76E4-461D-AA7B-E5E47CA0C512}" destId="{4196D5C3-EBBB-421D-9B3D-EBFF0180FD8F}" srcOrd="2" destOrd="0" presId="urn:microsoft.com/office/officeart/2018/2/layout/IconVerticalSolidList"/>
    <dgm:cxn modelId="{6A262EC4-2BBD-4656-A935-A30DA616CAA9}" type="presParOf" srcId="{9C1EAF5E-76E4-461D-AA7B-E5E47CA0C512}" destId="{A889DD1C-2553-4CDC-B3D5-333A371F7D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72CD1-9499-41AC-84E0-E8F99D9C45C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DBFEE8-5074-4825-B240-C5176AEED5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Increases and decreases </a:t>
          </a:r>
          <a:r>
            <a:rPr lang="en-US"/>
            <a:t>in precipitation </a:t>
          </a:r>
          <a:endParaRPr lang="en-US" dirty="0"/>
        </a:p>
      </dgm:t>
    </dgm:pt>
    <dgm:pt modelId="{B65B21F9-B2EC-4472-A116-0BA9B850C986}" type="parTrans" cxnId="{854B31B9-4D5E-478C-93C5-91C52FB3196A}">
      <dgm:prSet/>
      <dgm:spPr/>
      <dgm:t>
        <a:bodyPr/>
        <a:lstStyle/>
        <a:p>
          <a:endParaRPr lang="en-US"/>
        </a:p>
      </dgm:t>
    </dgm:pt>
    <dgm:pt modelId="{303A3EB6-9760-4BC8-B867-88066B1B99A3}" type="sibTrans" cxnId="{854B31B9-4D5E-478C-93C5-91C52FB3196A}">
      <dgm:prSet/>
      <dgm:spPr/>
      <dgm:t>
        <a:bodyPr/>
        <a:lstStyle/>
        <a:p>
          <a:endParaRPr lang="en-US"/>
        </a:p>
      </dgm:t>
    </dgm:pt>
    <dgm:pt modelId="{3B4B90AC-0D07-4C3A-825F-38F247D0C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Climate change</a:t>
          </a:r>
          <a:br>
            <a:rPr lang="en-US" dirty="0">
              <a:solidFill>
                <a:schemeClr val="tx1"/>
              </a:solidFill>
            </a:rPr>
          </a:br>
          <a:endParaRPr lang="en-US" dirty="0">
            <a:solidFill>
              <a:schemeClr val="tx1"/>
            </a:solidFill>
          </a:endParaRPr>
        </a:p>
      </dgm:t>
    </dgm:pt>
    <dgm:pt modelId="{8A69AD33-6C57-4252-BE00-3030CE446F49}" type="parTrans" cxnId="{A970F180-0D3A-49C2-87D3-AC8305212439}">
      <dgm:prSet/>
      <dgm:spPr/>
      <dgm:t>
        <a:bodyPr/>
        <a:lstStyle/>
        <a:p>
          <a:endParaRPr lang="en-US"/>
        </a:p>
      </dgm:t>
    </dgm:pt>
    <dgm:pt modelId="{33850031-C10B-4FF7-AC4A-ED10F85B1293}" type="sibTrans" cxnId="{A970F180-0D3A-49C2-87D3-AC8305212439}">
      <dgm:prSet/>
      <dgm:spPr/>
      <dgm:t>
        <a:bodyPr/>
        <a:lstStyle/>
        <a:p>
          <a:endParaRPr lang="en-US"/>
        </a:p>
      </dgm:t>
    </dgm:pt>
    <dgm:pt modelId="{DE063431-28EC-3142-B1A7-FAE5F47EDD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Competition with bobcats</a:t>
          </a:r>
          <a:endParaRPr lang="en-US" dirty="0">
            <a:solidFill>
              <a:schemeClr val="tx1"/>
            </a:solidFill>
          </a:endParaRPr>
        </a:p>
      </dgm:t>
    </dgm:pt>
    <dgm:pt modelId="{EBC3B777-D617-F543-9F48-7E9B269B8FB1}" type="parTrans" cxnId="{420957A3-8F52-7D4B-980C-E0F3A6EF8C39}">
      <dgm:prSet/>
      <dgm:spPr/>
    </dgm:pt>
    <dgm:pt modelId="{702CECD2-24FA-8C4B-A681-7BAAEBE32DAD}" type="sibTrans" cxnId="{420957A3-8F52-7D4B-980C-E0F3A6EF8C39}">
      <dgm:prSet/>
      <dgm:spPr/>
    </dgm:pt>
    <dgm:pt modelId="{D4F71E88-218F-7F4B-866E-2E9F52D5848A}" type="pres">
      <dgm:prSet presAssocID="{8C872CD1-9499-41AC-84E0-E8F99D9C45CB}" presName="vert0" presStyleCnt="0">
        <dgm:presLayoutVars>
          <dgm:dir/>
          <dgm:animOne val="branch"/>
          <dgm:animLvl val="lvl"/>
        </dgm:presLayoutVars>
      </dgm:prSet>
      <dgm:spPr/>
    </dgm:pt>
    <dgm:pt modelId="{330EA651-498A-474A-8391-128A5F2D692D}" type="pres">
      <dgm:prSet presAssocID="{61DBFEE8-5074-4825-B240-C5176AEED51E}" presName="thickLine" presStyleLbl="alignNode1" presStyleIdx="0" presStyleCnt="3"/>
      <dgm:spPr/>
    </dgm:pt>
    <dgm:pt modelId="{038D6953-ED25-4C40-841C-4EDE6D34B883}" type="pres">
      <dgm:prSet presAssocID="{61DBFEE8-5074-4825-B240-C5176AEED51E}" presName="horz1" presStyleCnt="0"/>
      <dgm:spPr/>
    </dgm:pt>
    <dgm:pt modelId="{1A865F9B-0B55-E94E-9364-D1F6B0F498B6}" type="pres">
      <dgm:prSet presAssocID="{61DBFEE8-5074-4825-B240-C5176AEED51E}" presName="tx1" presStyleLbl="revTx" presStyleIdx="0" presStyleCnt="3"/>
      <dgm:spPr/>
    </dgm:pt>
    <dgm:pt modelId="{256DFA4D-4E14-8240-A6FF-E2152F134A93}" type="pres">
      <dgm:prSet presAssocID="{61DBFEE8-5074-4825-B240-C5176AEED51E}" presName="vert1" presStyleCnt="0"/>
      <dgm:spPr/>
    </dgm:pt>
    <dgm:pt modelId="{C43AF1B4-8F1F-C849-9EDE-7BE7F69DA204}" type="pres">
      <dgm:prSet presAssocID="{3B4B90AC-0D07-4C3A-825F-38F247D0CE0C}" presName="thickLine" presStyleLbl="alignNode1" presStyleIdx="1" presStyleCnt="3"/>
      <dgm:spPr/>
    </dgm:pt>
    <dgm:pt modelId="{30DEB15C-7C57-B547-A33C-B600E4EB9BAB}" type="pres">
      <dgm:prSet presAssocID="{3B4B90AC-0D07-4C3A-825F-38F247D0CE0C}" presName="horz1" presStyleCnt="0"/>
      <dgm:spPr/>
    </dgm:pt>
    <dgm:pt modelId="{CDC44610-C1AF-5B4E-9E1B-3FA86C9DF0A2}" type="pres">
      <dgm:prSet presAssocID="{3B4B90AC-0D07-4C3A-825F-38F247D0CE0C}" presName="tx1" presStyleLbl="revTx" presStyleIdx="1" presStyleCnt="3"/>
      <dgm:spPr/>
    </dgm:pt>
    <dgm:pt modelId="{9D69A46B-BB09-ED4B-8E79-1E4D376D8449}" type="pres">
      <dgm:prSet presAssocID="{3B4B90AC-0D07-4C3A-825F-38F247D0CE0C}" presName="vert1" presStyleCnt="0"/>
      <dgm:spPr/>
    </dgm:pt>
    <dgm:pt modelId="{C0F80434-6D5A-DB4B-B81E-0CBBFEF3C671}" type="pres">
      <dgm:prSet presAssocID="{DE063431-28EC-3142-B1A7-FAE5F47EDD96}" presName="thickLine" presStyleLbl="alignNode1" presStyleIdx="2" presStyleCnt="3"/>
      <dgm:spPr/>
    </dgm:pt>
    <dgm:pt modelId="{49CAE5A6-831C-514B-8859-414E46647381}" type="pres">
      <dgm:prSet presAssocID="{DE063431-28EC-3142-B1A7-FAE5F47EDD96}" presName="horz1" presStyleCnt="0"/>
      <dgm:spPr/>
    </dgm:pt>
    <dgm:pt modelId="{B5C7D446-1F88-424A-9447-8E0F7CB3BBB2}" type="pres">
      <dgm:prSet presAssocID="{DE063431-28EC-3142-B1A7-FAE5F47EDD96}" presName="tx1" presStyleLbl="revTx" presStyleIdx="2" presStyleCnt="3"/>
      <dgm:spPr/>
    </dgm:pt>
    <dgm:pt modelId="{C8BBDE8E-5382-6245-BA3A-C041A58AC072}" type="pres">
      <dgm:prSet presAssocID="{DE063431-28EC-3142-B1A7-FAE5F47EDD96}" presName="vert1" presStyleCnt="0"/>
      <dgm:spPr/>
    </dgm:pt>
  </dgm:ptLst>
  <dgm:cxnLst>
    <dgm:cxn modelId="{A970F180-0D3A-49C2-87D3-AC8305212439}" srcId="{8C872CD1-9499-41AC-84E0-E8F99D9C45CB}" destId="{3B4B90AC-0D07-4C3A-825F-38F247D0CE0C}" srcOrd="1" destOrd="0" parTransId="{8A69AD33-6C57-4252-BE00-3030CE446F49}" sibTransId="{33850031-C10B-4FF7-AC4A-ED10F85B1293}"/>
    <dgm:cxn modelId="{420957A3-8F52-7D4B-980C-E0F3A6EF8C39}" srcId="{8C872CD1-9499-41AC-84E0-E8F99D9C45CB}" destId="{DE063431-28EC-3142-B1A7-FAE5F47EDD96}" srcOrd="2" destOrd="0" parTransId="{EBC3B777-D617-F543-9F48-7E9B269B8FB1}" sibTransId="{702CECD2-24FA-8C4B-A681-7BAAEBE32DAD}"/>
    <dgm:cxn modelId="{1C6768B0-CA97-6F46-9286-C7C58580A60D}" type="presOf" srcId="{8C872CD1-9499-41AC-84E0-E8F99D9C45CB}" destId="{D4F71E88-218F-7F4B-866E-2E9F52D5848A}" srcOrd="0" destOrd="0" presId="urn:microsoft.com/office/officeart/2008/layout/LinedList"/>
    <dgm:cxn modelId="{854B31B9-4D5E-478C-93C5-91C52FB3196A}" srcId="{8C872CD1-9499-41AC-84E0-E8F99D9C45CB}" destId="{61DBFEE8-5074-4825-B240-C5176AEED51E}" srcOrd="0" destOrd="0" parTransId="{B65B21F9-B2EC-4472-A116-0BA9B850C986}" sibTransId="{303A3EB6-9760-4BC8-B867-88066B1B99A3}"/>
    <dgm:cxn modelId="{62220AC3-015F-A544-B898-40D5A7FB7C69}" type="presOf" srcId="{DE063431-28EC-3142-B1A7-FAE5F47EDD96}" destId="{B5C7D446-1F88-424A-9447-8E0F7CB3BBB2}" srcOrd="0" destOrd="0" presId="urn:microsoft.com/office/officeart/2008/layout/LinedList"/>
    <dgm:cxn modelId="{32D722C6-06F8-5442-A58A-0DF2C68D57B0}" type="presOf" srcId="{3B4B90AC-0D07-4C3A-825F-38F247D0CE0C}" destId="{CDC44610-C1AF-5B4E-9E1B-3FA86C9DF0A2}" srcOrd="0" destOrd="0" presId="urn:microsoft.com/office/officeart/2008/layout/LinedList"/>
    <dgm:cxn modelId="{A3E8D5E3-6CC7-AE44-8AB2-B73BDD1B195E}" type="presOf" srcId="{61DBFEE8-5074-4825-B240-C5176AEED51E}" destId="{1A865F9B-0B55-E94E-9364-D1F6B0F498B6}" srcOrd="0" destOrd="0" presId="urn:microsoft.com/office/officeart/2008/layout/LinedList"/>
    <dgm:cxn modelId="{F34EB1FB-2C7A-304E-BC8F-54BEE8B96D8E}" type="presParOf" srcId="{D4F71E88-218F-7F4B-866E-2E9F52D5848A}" destId="{330EA651-498A-474A-8391-128A5F2D692D}" srcOrd="0" destOrd="0" presId="urn:microsoft.com/office/officeart/2008/layout/LinedList"/>
    <dgm:cxn modelId="{2851B756-B5CB-CF40-83DA-C6CB7C996DE5}" type="presParOf" srcId="{D4F71E88-218F-7F4B-866E-2E9F52D5848A}" destId="{038D6953-ED25-4C40-841C-4EDE6D34B883}" srcOrd="1" destOrd="0" presId="urn:microsoft.com/office/officeart/2008/layout/LinedList"/>
    <dgm:cxn modelId="{960A2529-146A-DA4D-ACAB-8C9CF36B186B}" type="presParOf" srcId="{038D6953-ED25-4C40-841C-4EDE6D34B883}" destId="{1A865F9B-0B55-E94E-9364-D1F6B0F498B6}" srcOrd="0" destOrd="0" presId="urn:microsoft.com/office/officeart/2008/layout/LinedList"/>
    <dgm:cxn modelId="{E74D8783-A360-7849-9DAE-C307277C8583}" type="presParOf" srcId="{038D6953-ED25-4C40-841C-4EDE6D34B883}" destId="{256DFA4D-4E14-8240-A6FF-E2152F134A93}" srcOrd="1" destOrd="0" presId="urn:microsoft.com/office/officeart/2008/layout/LinedList"/>
    <dgm:cxn modelId="{5F0AF09F-E153-674F-AE77-BB204917D37C}" type="presParOf" srcId="{D4F71E88-218F-7F4B-866E-2E9F52D5848A}" destId="{C43AF1B4-8F1F-C849-9EDE-7BE7F69DA204}" srcOrd="2" destOrd="0" presId="urn:microsoft.com/office/officeart/2008/layout/LinedList"/>
    <dgm:cxn modelId="{012D2E74-89A5-864C-8A4C-4DCB7F54CE21}" type="presParOf" srcId="{D4F71E88-218F-7F4B-866E-2E9F52D5848A}" destId="{30DEB15C-7C57-B547-A33C-B600E4EB9BAB}" srcOrd="3" destOrd="0" presId="urn:microsoft.com/office/officeart/2008/layout/LinedList"/>
    <dgm:cxn modelId="{95A16833-C772-C34B-AAC1-33868CE7E37D}" type="presParOf" srcId="{30DEB15C-7C57-B547-A33C-B600E4EB9BAB}" destId="{CDC44610-C1AF-5B4E-9E1B-3FA86C9DF0A2}" srcOrd="0" destOrd="0" presId="urn:microsoft.com/office/officeart/2008/layout/LinedList"/>
    <dgm:cxn modelId="{06A6C335-5BD0-9240-BD75-0856C9D04253}" type="presParOf" srcId="{30DEB15C-7C57-B547-A33C-B600E4EB9BAB}" destId="{9D69A46B-BB09-ED4B-8E79-1E4D376D8449}" srcOrd="1" destOrd="0" presId="urn:microsoft.com/office/officeart/2008/layout/LinedList"/>
    <dgm:cxn modelId="{822250EA-F784-8842-9F9E-E47EE36F2967}" type="presParOf" srcId="{D4F71E88-218F-7F4B-866E-2E9F52D5848A}" destId="{C0F80434-6D5A-DB4B-B81E-0CBBFEF3C671}" srcOrd="4" destOrd="0" presId="urn:microsoft.com/office/officeart/2008/layout/LinedList"/>
    <dgm:cxn modelId="{2273F117-4892-904F-934B-C8ECBA01B597}" type="presParOf" srcId="{D4F71E88-218F-7F4B-866E-2E9F52D5848A}" destId="{49CAE5A6-831C-514B-8859-414E46647381}" srcOrd="5" destOrd="0" presId="urn:microsoft.com/office/officeart/2008/layout/LinedList"/>
    <dgm:cxn modelId="{150D00B8-02D4-AE42-AF1F-13C786E6B1E8}" type="presParOf" srcId="{49CAE5A6-831C-514B-8859-414E46647381}" destId="{B5C7D446-1F88-424A-9447-8E0F7CB3BBB2}" srcOrd="0" destOrd="0" presId="urn:microsoft.com/office/officeart/2008/layout/LinedList"/>
    <dgm:cxn modelId="{A6FB79E0-A614-664F-ABEF-040221BD43D5}" type="presParOf" srcId="{49CAE5A6-831C-514B-8859-414E46647381}" destId="{C8BBDE8E-5382-6245-BA3A-C041A58AC0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80B2-CED2-4865-8150-DE9DFCE59917}">
      <dsp:nvSpPr>
        <dsp:cNvPr id="0" name=""/>
        <dsp:cNvSpPr/>
      </dsp:nvSpPr>
      <dsp:spPr>
        <a:xfrm>
          <a:off x="0" y="0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B93CE-2675-4E60-A603-3B1179E1CA93}">
      <dsp:nvSpPr>
        <dsp:cNvPr id="0" name=""/>
        <dsp:cNvSpPr/>
      </dsp:nvSpPr>
      <dsp:spPr>
        <a:xfrm>
          <a:off x="151890" y="110787"/>
          <a:ext cx="1003811" cy="9083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02C6-1ACD-4FA8-B07C-7BDA7919EF20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Commercially valuable through trapping and hunting</a:t>
          </a:r>
        </a:p>
      </dsp:txBody>
      <dsp:txXfrm>
        <a:off x="1374223" y="2347"/>
        <a:ext cx="4874176" cy="1189803"/>
      </dsp:txXfrm>
    </dsp:sp>
    <dsp:sp modelId="{30527389-C94B-4351-BD39-CFC644C047FE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0BD50-46D3-4AE0-B4F9-0B9B93AADA2E}">
      <dsp:nvSpPr>
        <dsp:cNvPr id="0" name=""/>
        <dsp:cNvSpPr/>
      </dsp:nvSpPr>
      <dsp:spPr>
        <a:xfrm>
          <a:off x="127001" y="1603375"/>
          <a:ext cx="1120221" cy="962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F401-327F-4A92-8AC2-3B42E89E62D7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Economically valuable through aiding in the control of populations of rabbits, mice, and rats</a:t>
          </a:r>
        </a:p>
      </dsp:txBody>
      <dsp:txXfrm>
        <a:off x="1374223" y="1489602"/>
        <a:ext cx="4874176" cy="1189803"/>
      </dsp:txXfrm>
    </dsp:sp>
    <dsp:sp modelId="{E99CFDF7-3A29-4AD7-A057-648BB1D8B5C5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C8330-FD20-4BBA-BD95-E873ACF42BED}">
      <dsp:nvSpPr>
        <dsp:cNvPr id="0" name=""/>
        <dsp:cNvSpPr/>
      </dsp:nvSpPr>
      <dsp:spPr>
        <a:xfrm>
          <a:off x="139699" y="3114675"/>
          <a:ext cx="1094824" cy="914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39A6-4A09-4C90-BB91-3BEA02D6D25F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very ecologically valuable due to small numbers and secluded nature</a:t>
          </a:r>
        </a:p>
      </dsp:txBody>
      <dsp:txXfrm>
        <a:off x="1374223" y="2976856"/>
        <a:ext cx="4874176" cy="1189803"/>
      </dsp:txXfrm>
    </dsp:sp>
    <dsp:sp modelId="{3DFE7AC8-716E-46AB-BFE7-26CDFADC79CA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7C5C8-6369-4FE8-A077-5367BB2928F9}">
      <dsp:nvSpPr>
        <dsp:cNvPr id="0" name=""/>
        <dsp:cNvSpPr/>
      </dsp:nvSpPr>
      <dsp:spPr>
        <a:xfrm>
          <a:off x="234694" y="4587874"/>
          <a:ext cx="904834" cy="94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9DD1C-2553-4CDC-B3D5-333A371F7D79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very aesthetically valuable because they are rarely seen by humans</a:t>
          </a:r>
        </a:p>
      </dsp:txBody>
      <dsp:txXfrm>
        <a:off x="1374223" y="4464111"/>
        <a:ext cx="4874176" cy="118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EA651-498A-474A-8391-128A5F2D692D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5F9B-0B55-E94E-9364-D1F6B0F498B6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Increases and decreases </a:t>
          </a:r>
          <a:r>
            <a:rPr lang="en-US" sz="4400" kern="1200"/>
            <a:t>in precipitation </a:t>
          </a:r>
          <a:endParaRPr lang="en-US" sz="4400" kern="1200" dirty="0"/>
        </a:p>
      </dsp:txBody>
      <dsp:txXfrm>
        <a:off x="0" y="2492"/>
        <a:ext cx="6492875" cy="1700138"/>
      </dsp:txXfrm>
    </dsp:sp>
    <dsp:sp modelId="{C43AF1B4-8F1F-C849-9EDE-7BE7F69DA204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-549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4610-C1AF-5B4E-9E1B-3FA86C9DF0A2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Climate change</a:t>
          </a:r>
          <a:br>
            <a:rPr lang="en-US" sz="4400" kern="1200" dirty="0">
              <a:solidFill>
                <a:schemeClr val="tx1"/>
              </a:solidFill>
            </a:rPr>
          </a:br>
          <a:endParaRPr lang="en-US" sz="4400" kern="1200" dirty="0">
            <a:solidFill>
              <a:schemeClr val="tx1"/>
            </a:solidFill>
          </a:endParaRPr>
        </a:p>
      </dsp:txBody>
      <dsp:txXfrm>
        <a:off x="0" y="1702630"/>
        <a:ext cx="6492875" cy="1700138"/>
      </dsp:txXfrm>
    </dsp:sp>
    <dsp:sp modelId="{C0F80434-6D5A-DB4B-B81E-0CBBFEF3C671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7D446-1F88-424A-9447-8E0F7CB3BBB2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Competition with bobcats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70E8-66D0-5245-BA43-68BE1D1B6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6B39-DF05-4D40-BB26-4894B380E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5A685-12AC-E742-852F-C31533E5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3454-6453-C844-98DF-EDDFB35F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81FC-65F5-E844-A4FF-023B9F52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F616-6EDB-0240-93D7-988C5B5F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8B79A-787D-BD47-AAF6-EADBE3E06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90979-B573-A64D-B927-5636421C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27F-EC13-3847-BD96-17510054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11C4-4C4D-6D4A-8D8E-47A0FE34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0800E-17C2-4248-B197-177D5FC33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92E0F-9E16-1B43-AB3B-8CCA30696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8D71-5CF2-BC46-B54A-5C70DF5A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693D-1832-6D49-ACCF-85898D30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8A73E-CDD6-E04E-BC16-AA50980E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9433-0D57-D34C-95EA-6FDB7A5E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331C-855D-FB48-A7AF-403B3A13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BB9F6-D65F-2243-925F-2A1180F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17CF-7E76-E74F-804C-05570640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D550-1BB4-C14E-853D-DF073715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A181-848B-FD45-B269-197D4D8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CB120-956C-A245-8739-4E7B68ACE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FEAAE-3FD7-C848-B253-ED63BB32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AD89-B13A-F744-8C9D-F377A779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23023-C6FE-F54E-82D8-059D6371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40D8-222D-BF4B-9379-AF1557AE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A381-EDDE-C145-877E-761F433A3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968D-6FCC-4949-93BA-2DB115EE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42682-E89A-4C49-8841-9EC22152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229CC-96C9-2A4E-877F-D8AF415E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80A39-3922-E448-9C8C-95256A8B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66D2-3B26-9D4A-A7D0-412E468E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FF40E-2D7C-0242-BF1B-F5061E4D9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A2CB-48ED-4544-B081-325065F39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E4D02-E21F-DB4F-B06F-187A7CC1C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936B6-D0BB-1641-97EE-5592E3A83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5EB33-83EB-9647-988E-B8DC5D01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9A51C-4F4F-894E-9BAC-43C85A0B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8D7DB-1C1F-D340-8241-B732A64C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59C7-36B9-FA46-A8EA-F88A124A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572E8-F704-6148-ADB4-F717F556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94A61-3CEF-0D4B-9F7F-50B86873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7E933-6613-7042-9C99-08368F3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4D64F-F0AC-AE48-8581-93EED1C6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04679-0046-6649-86B9-7609D943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A6F5-A728-5D41-AD3D-8123A71A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2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31F7-7E14-5E4D-B49E-F47816A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914A-3960-2B4F-9A04-5A06EC5E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ED33-ABE9-764C-B289-A658C9873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4BCE5-3D51-D249-B7E0-5F1B9CD7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C00C-6582-8847-AA5E-07AD39F6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043D5-D31D-AC49-9F88-2C6058BC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B69-DD4E-BB4D-9384-8188375F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6EB4A-155A-804C-9B36-D082F8573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0A4C2-1C7A-1E4F-8019-02A51A753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957E4-019F-5D42-8C96-6C7F1CB1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6D0C6-728E-E344-AD8D-07947A09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DF90D-13DB-924B-8CFB-A5AB07B3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34D7C-39AD-9B46-8FFB-90C0A453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0388-373F-FC42-8817-5B33594F7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7385-4B9D-3648-A59F-4941D1B2C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2A85-E6FB-C546-A8D0-6C2E0C6AAC39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15DC3-4CCB-0B41-A9D2-DBB8396F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1C69-E4AA-C849-841C-E99446344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51F7-E471-724C-8F97-A3F28D4C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.fws.gov/ecp0/profile/speciesProfile?spcode=A05H" TargetMode="External"/><Relationship Id="rId2" Type="http://schemas.openxmlformats.org/officeDocument/2006/relationships/hyperlink" Target="https://ecos.fws.gov/docs/recovery_plan/FINAL%20Gulf%20Coast%20Jaguarundi%20Recovery%20Pl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mar.edu/arts-sciences/biology/jungle-critters/jungle-critters-2/jaguarundi.html" TargetMode="External"/><Relationship Id="rId5" Type="http://schemas.openxmlformats.org/officeDocument/2006/relationships/hyperlink" Target="http://www.belizezoo.org/mammals/jaguarundi.html" TargetMode="External"/><Relationship Id="rId4" Type="http://schemas.openxmlformats.org/officeDocument/2006/relationships/hyperlink" Target="https://bigcatrescue.org/jaguarundi-fac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6E0C46A2-FB73-164C-9D6F-8072A08CC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6" r="-1" b="11008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CEC8-F2AB-7B44-8643-64112601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048" y="4755903"/>
            <a:ext cx="5808448" cy="911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Megan Curry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38A88-CB9D-A047-B5FD-120FF5E9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528" y="1901953"/>
            <a:ext cx="771003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Gulf Coast jaguarundi</a:t>
            </a:r>
            <a:br>
              <a:rPr lang="en-US" sz="4000" dirty="0"/>
            </a:br>
            <a:br>
              <a:rPr lang="en-US" sz="4000" dirty="0"/>
            </a:br>
            <a:r>
              <a:rPr lang="en-US" sz="3600" i="1" dirty="0" err="1"/>
              <a:t>Herpailurus</a:t>
            </a:r>
            <a:r>
              <a:rPr lang="en-US" sz="3600" i="1" dirty="0"/>
              <a:t> </a:t>
            </a:r>
            <a:r>
              <a:rPr lang="en-US" sz="3600" i="1" dirty="0" err="1"/>
              <a:t>yagouaroundi</a:t>
            </a:r>
            <a:r>
              <a:rPr lang="en-US" sz="3600" i="1" dirty="0"/>
              <a:t> </a:t>
            </a:r>
            <a:r>
              <a:rPr lang="en-US" sz="3600" i="1" dirty="0" err="1"/>
              <a:t>cacomitli</a:t>
            </a:r>
            <a:endParaRPr lang="en-US" sz="4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6F2EA-D554-B049-8E97-FCC27663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dirty="0"/>
              <a:t>Recovery/Conservation Actions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B2C4-CA4B-CA4C-9967-F3A8D08A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en-US" sz="2000"/>
              <a:t>Assessing, protecting, reconnecting, and restoring habitat </a:t>
            </a:r>
          </a:p>
          <a:p>
            <a:r>
              <a:rPr lang="en-US" sz="2000"/>
              <a:t>Monitoring existing habitat</a:t>
            </a:r>
          </a:p>
          <a:p>
            <a:r>
              <a:rPr lang="en-US" sz="2000"/>
              <a:t>Investigate relationships with other carnivorous animals</a:t>
            </a:r>
          </a:p>
          <a:p>
            <a:r>
              <a:rPr lang="en-US" sz="2000"/>
              <a:t>Reduce the effects of human impact</a:t>
            </a:r>
          </a:p>
          <a:p>
            <a:r>
              <a:rPr lang="en-US" sz="2000"/>
              <a:t>Reduce road mortality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DD6CD-7F3E-7746-B2B5-44003ED6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5" y="586642"/>
            <a:ext cx="4394907" cy="56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5866-AE44-1243-B687-50F71A2B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Recovery cont.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8E12-DFE8-6C4D-8CA5-4A3A1F36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/>
              <a:t>Evaluating reintroduction</a:t>
            </a:r>
          </a:p>
          <a:p>
            <a:r>
              <a:rPr lang="en-US" sz="2200"/>
              <a:t>Adaptive management</a:t>
            </a:r>
          </a:p>
          <a:p>
            <a:r>
              <a:rPr lang="en-US" sz="2200"/>
              <a:t>Develop more effective surveys </a:t>
            </a:r>
          </a:p>
          <a:p>
            <a:r>
              <a:rPr lang="en-US" sz="2200"/>
              <a:t>Assure long-term viability of conservation through:</a:t>
            </a:r>
          </a:p>
          <a:p>
            <a:pPr lvl="1">
              <a:buSzPct val="82000"/>
              <a:buFont typeface="Wingdings" pitchFamily="2" charset="2"/>
              <a:buChar char="Ø"/>
            </a:pPr>
            <a:r>
              <a:rPr lang="en-US" sz="2200"/>
              <a:t>partnerships</a:t>
            </a:r>
          </a:p>
          <a:p>
            <a:pPr lvl="1">
              <a:buSzPct val="82000"/>
              <a:buFont typeface="Wingdings" pitchFamily="2" charset="2"/>
              <a:buChar char="Ø"/>
            </a:pPr>
            <a:r>
              <a:rPr lang="en-US" sz="2200"/>
              <a:t>landowner incentives</a:t>
            </a:r>
          </a:p>
          <a:p>
            <a:pPr lvl="1">
              <a:buSzPct val="82000"/>
              <a:buFont typeface="Wingdings" pitchFamily="2" charset="2"/>
              <a:buChar char="Ø"/>
            </a:pPr>
            <a:r>
              <a:rPr lang="en-US" sz="2200"/>
              <a:t>application of regulations</a:t>
            </a:r>
          </a:p>
          <a:p>
            <a:pPr lvl="1">
              <a:buSzPct val="82000"/>
              <a:buFont typeface="Wingdings" pitchFamily="2" charset="2"/>
              <a:buChar char="Ø"/>
            </a:pPr>
            <a:r>
              <a:rPr lang="en-US" sz="2200"/>
              <a:t>education and outreach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3929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83BB4-E9DF-E347-85BC-B6E8C4ED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Conclusion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DC08-B702-F743-B72B-980D29A7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sz="2200" dirty="0"/>
              <a:t>Human interference is the main reason for decline</a:t>
            </a:r>
          </a:p>
          <a:p>
            <a:r>
              <a:rPr lang="en-US" sz="2200" dirty="0"/>
              <a:t>They don’t have a lot of support or values</a:t>
            </a:r>
          </a:p>
          <a:p>
            <a:r>
              <a:rPr lang="en-US" sz="2200" dirty="0"/>
              <a:t>There are very productive measures being taken</a:t>
            </a:r>
          </a:p>
          <a:p>
            <a:r>
              <a:rPr lang="en-US" sz="2200" dirty="0"/>
              <a:t>Based on current recovery actions delisting of the Gulf Coast jaguarundi could be initiated by 2050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87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820-E502-E64A-A39E-7EF22A58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C5CF-EBCE-0A4E-B502-2EE78CDE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https://ecos.fws.gov/docs/recovery_plan/FINAL%20Gulf%20Coast%20Jaguarundi%20Recovery%20Plan.pdf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https://ecos.fws.gov/ecp0/profile/speciesProfile?spcode=A05H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https://bigcatrescue.org/jaguarundi-facts/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http://www.belizezoo.org/mammals/jaguarundi.html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https://www.lamar.edu/arts-sciences/biology/jungle-critters/jungle-critters-2/jaguarundi.html</a:t>
            </a:r>
            <a:endParaRPr lang="en-US" u="sng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B887-53A7-0642-AD9A-0C9B5D86D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Description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5FABB-9D3B-3846-A407-13C315668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Two colors: blackish to brownish grey or reddish yellow to chestnut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Body is long and low with short legs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Small flattened head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Slightly larger than domestic cat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Looks more like a weasel or otter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Weasel like ears with a long tail</a:t>
            </a:r>
          </a:p>
        </p:txBody>
      </p:sp>
    </p:spTree>
    <p:extLst>
      <p:ext uri="{BB962C8B-B14F-4D97-AF65-F5344CB8AC3E}">
        <p14:creationId xmlns:p14="http://schemas.microsoft.com/office/powerpoint/2010/main" val="395701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2C59C3-1591-B143-B713-37F3C009C91B}"/>
              </a:ext>
            </a:extLst>
          </p:cNvPr>
          <p:cNvSpPr txBox="1"/>
          <p:nvPr/>
        </p:nvSpPr>
        <p:spPr>
          <a:xfrm>
            <a:off x="1433597" y="2834352"/>
            <a:ext cx="9144000" cy="572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cont.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74D13-01FA-454F-8A52-C4DE91C34E0F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Darker animals found in dense forests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Lighter colors found in more open areas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Habitats include forests, areas with a lot of brush, dense thorny shrublands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2">
                <a:lumMod val="50000"/>
              </a:schemeClr>
            </a:gs>
            <a:gs pos="1000">
              <a:schemeClr val="tx1">
                <a:lumMod val="75000"/>
                <a:lumOff val="25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102E-7AFF-7040-8D4A-0D40A99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461" y="796441"/>
            <a:ext cx="5668227" cy="1692794"/>
          </a:xfrm>
        </p:spPr>
        <p:txBody>
          <a:bodyPr>
            <a:normAutofit/>
          </a:bodyPr>
          <a:lstStyle/>
          <a:p>
            <a:r>
              <a:rPr lang="en-US" sz="3600" dirty="0"/>
              <a:t>	Status and Distribution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5C4C-3FCD-D74D-91F7-F5467FA50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20" y="2538160"/>
            <a:ext cx="5429993" cy="2942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Status: </a:t>
            </a:r>
          </a:p>
          <a:p>
            <a:pPr marL="0" indent="0">
              <a:buNone/>
            </a:pPr>
            <a:r>
              <a:rPr lang="en-US" sz="2200" b="1" dirty="0"/>
              <a:t>Endangered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Distribution in Texas counties: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Dimmit	2. Frio 		3. Atascosa</a:t>
            </a:r>
          </a:p>
          <a:p>
            <a:pPr marL="342900" indent="-342900">
              <a:buAutoNum type="arabicPeriod" startAt="4"/>
            </a:pPr>
            <a:r>
              <a:rPr lang="en-US" sz="2200" b="1" dirty="0"/>
              <a:t>Bee		5. Duval	6. Brooks</a:t>
            </a:r>
          </a:p>
          <a:p>
            <a:pPr marL="0" indent="0">
              <a:buNone/>
            </a:pPr>
            <a:r>
              <a:rPr lang="en-US" sz="2200" b="1" dirty="0"/>
              <a:t>7.  Cameron	8. Aransas	9. Calhoun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C9591BC-99BD-4E42-BF37-FFEA0ED4DB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r="15687" b="6855"/>
          <a:stretch/>
        </p:blipFill>
        <p:spPr>
          <a:xfrm>
            <a:off x="5203594" y="-19665"/>
            <a:ext cx="6988405" cy="687766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22C6D-3AA5-4340-8521-E9B18363EC9B}"/>
              </a:ext>
            </a:extLst>
          </p:cNvPr>
          <p:cNvSpPr txBox="1"/>
          <p:nvPr/>
        </p:nvSpPr>
        <p:spPr>
          <a:xfrm>
            <a:off x="9903542" y="597145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585D9-E439-554D-966C-444AEF12AC2C}"/>
              </a:ext>
            </a:extLst>
          </p:cNvPr>
          <p:cNvSpPr txBox="1"/>
          <p:nvPr/>
        </p:nvSpPr>
        <p:spPr>
          <a:xfrm>
            <a:off x="5946750" y="2877228"/>
            <a:ext cx="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BC737-B344-4A44-B41F-1995EA87E3ED}"/>
              </a:ext>
            </a:extLst>
          </p:cNvPr>
          <p:cNvSpPr txBox="1"/>
          <p:nvPr/>
        </p:nvSpPr>
        <p:spPr>
          <a:xfrm>
            <a:off x="6997060" y="2304569"/>
            <a:ext cx="52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5797C-F593-D541-8E47-84F304B741FE}"/>
              </a:ext>
            </a:extLst>
          </p:cNvPr>
          <p:cNvSpPr txBox="1"/>
          <p:nvPr/>
        </p:nvSpPr>
        <p:spPr>
          <a:xfrm>
            <a:off x="8108960" y="2228917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C33C1-C414-2947-9779-B5453C493876}"/>
              </a:ext>
            </a:extLst>
          </p:cNvPr>
          <p:cNvSpPr txBox="1"/>
          <p:nvPr/>
        </p:nvSpPr>
        <p:spPr>
          <a:xfrm>
            <a:off x="8636552" y="4768227"/>
            <a:ext cx="4560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E5C70-4A86-604E-919F-705A11F76AE8}"/>
              </a:ext>
            </a:extLst>
          </p:cNvPr>
          <p:cNvSpPr txBox="1"/>
          <p:nvPr/>
        </p:nvSpPr>
        <p:spPr>
          <a:xfrm>
            <a:off x="8076810" y="389042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3443C-13D0-214A-AF66-995710D1E094}"/>
              </a:ext>
            </a:extLst>
          </p:cNvPr>
          <p:cNvSpPr txBox="1"/>
          <p:nvPr/>
        </p:nvSpPr>
        <p:spPr>
          <a:xfrm>
            <a:off x="9322590" y="2877228"/>
            <a:ext cx="406400" cy="36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5B7E0-AED3-6E4A-BE36-ECE33E0B15C3}"/>
              </a:ext>
            </a:extLst>
          </p:cNvPr>
          <p:cNvSpPr txBox="1"/>
          <p:nvPr/>
        </p:nvSpPr>
        <p:spPr>
          <a:xfrm>
            <a:off x="11371728" y="287755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9EF1C-D17F-F348-81C5-2F1D4689F2EB}"/>
              </a:ext>
            </a:extLst>
          </p:cNvPr>
          <p:cNvSpPr txBox="1"/>
          <p:nvPr/>
        </p:nvSpPr>
        <p:spPr>
          <a:xfrm>
            <a:off x="10716131" y="3270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751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845C5-E9B8-344C-90E3-7DF8ED4A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/>
              <a:t>Natural History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35D6-660C-EC4E-9B1F-C4F09191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/>
              <a:t>Reach maturity around 2 and 3 years of age </a:t>
            </a:r>
          </a:p>
          <a:p>
            <a:r>
              <a:rPr lang="en-US" sz="2400"/>
              <a:t>Females have first estrus around 2 years old and repeat it every six months</a:t>
            </a:r>
          </a:p>
          <a:p>
            <a:r>
              <a:rPr lang="en-US" sz="2400"/>
              <a:t>Females gestation period lasts 70-75 days</a:t>
            </a:r>
          </a:p>
          <a:p>
            <a:r>
              <a:rPr lang="en-US" sz="2400"/>
              <a:t>Females give birth to 1-4 kittens and have two litters a year </a:t>
            </a:r>
          </a:p>
          <a:p>
            <a:r>
              <a:rPr lang="en-US" sz="2400"/>
              <a:t>Mating seasons are dependent on location: can be year-round or in November and December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494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0EB39-D835-7C42-92EA-2B57B232E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0" r="23616"/>
          <a:stretch/>
        </p:blipFill>
        <p:spPr>
          <a:xfrm>
            <a:off x="6291697" y="10"/>
            <a:ext cx="5900303" cy="6857990"/>
          </a:xfrm>
          <a:custGeom>
            <a:avLst/>
            <a:gdLst/>
            <a:ahLst/>
            <a:cxnLst/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BB58064-A4A7-4713-99E4-0FF617635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9139740" cy="6528608"/>
          </a:xfrm>
          <a:custGeom>
            <a:avLst/>
            <a:gdLst>
              <a:gd name="connsiteX0" fmla="*/ 0 w 9139740"/>
              <a:gd name="connsiteY0" fmla="*/ 0 h 6528608"/>
              <a:gd name="connsiteX1" fmla="*/ 4595524 w 9139740"/>
              <a:gd name="connsiteY1" fmla="*/ 0 h 6528608"/>
              <a:gd name="connsiteX2" fmla="*/ 5629354 w 9139740"/>
              <a:gd name="connsiteY2" fmla="*/ 0 h 6528608"/>
              <a:gd name="connsiteX3" fmla="*/ 6101023 w 9139740"/>
              <a:gd name="connsiteY3" fmla="*/ 0 h 6528608"/>
              <a:gd name="connsiteX4" fmla="*/ 9139740 w 9139740"/>
              <a:gd name="connsiteY4" fmla="*/ 6528607 h 6528608"/>
              <a:gd name="connsiteX5" fmla="*/ 8805223 w 9139740"/>
              <a:gd name="connsiteY5" fmla="*/ 6528607 h 6528608"/>
              <a:gd name="connsiteX6" fmla="*/ 8805223 w 9139740"/>
              <a:gd name="connsiteY6" fmla="*/ 6528608 h 6528608"/>
              <a:gd name="connsiteX7" fmla="*/ 2264861 w 9139740"/>
              <a:gd name="connsiteY7" fmla="*/ 6528608 h 6528608"/>
              <a:gd name="connsiteX8" fmla="*/ 2265091 w 9139740"/>
              <a:gd name="connsiteY8" fmla="*/ 6528115 h 6528608"/>
              <a:gd name="connsiteX9" fmla="*/ 464154 w 9139740"/>
              <a:gd name="connsiteY9" fmla="*/ 6528115 h 6528608"/>
              <a:gd name="connsiteX10" fmla="*/ 464154 w 9139740"/>
              <a:gd name="connsiteY10" fmla="*/ 6528608 h 6528608"/>
              <a:gd name="connsiteX11" fmla="*/ 0 w 9139740"/>
              <a:gd name="connsiteY11" fmla="*/ 6528608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9740" h="6528608">
                <a:moveTo>
                  <a:pt x="0" y="0"/>
                </a:moveTo>
                <a:lnTo>
                  <a:pt x="4595524" y="0"/>
                </a:lnTo>
                <a:lnTo>
                  <a:pt x="5629354" y="0"/>
                </a:lnTo>
                <a:lnTo>
                  <a:pt x="6101023" y="0"/>
                </a:lnTo>
                <a:lnTo>
                  <a:pt x="9139740" y="6528607"/>
                </a:lnTo>
                <a:lnTo>
                  <a:pt x="8805223" y="6528607"/>
                </a:lnTo>
                <a:lnTo>
                  <a:pt x="8805223" y="6528608"/>
                </a:lnTo>
                <a:lnTo>
                  <a:pt x="2264861" y="6528608"/>
                </a:lnTo>
                <a:lnTo>
                  <a:pt x="2265091" y="6528115"/>
                </a:lnTo>
                <a:lnTo>
                  <a:pt x="464154" y="6528115"/>
                </a:lnTo>
                <a:lnTo>
                  <a:pt x="464154" y="6528608"/>
                </a:lnTo>
                <a:lnTo>
                  <a:pt x="0" y="6528608"/>
                </a:lnTo>
                <a:close/>
              </a:path>
            </a:pathLst>
          </a:custGeom>
          <a:solidFill>
            <a:srgbClr val="4550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F513AE7E-67B9-4C5D-9ED7-8A7CCBD5F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887797" cy="6322742"/>
          </a:xfrm>
          <a:custGeom>
            <a:avLst/>
            <a:gdLst>
              <a:gd name="connsiteX0" fmla="*/ 852 w 8887797"/>
              <a:gd name="connsiteY0" fmla="*/ 0 h 6322742"/>
              <a:gd name="connsiteX1" fmla="*/ 4486873 w 8887797"/>
              <a:gd name="connsiteY1" fmla="*/ 0 h 6322742"/>
              <a:gd name="connsiteX2" fmla="*/ 5488103 w 8887797"/>
              <a:gd name="connsiteY2" fmla="*/ 0 h 6322742"/>
              <a:gd name="connsiteX3" fmla="*/ 5944899 w 8887797"/>
              <a:gd name="connsiteY3" fmla="*/ 0 h 6322742"/>
              <a:gd name="connsiteX4" fmla="*/ 8887797 w 8887797"/>
              <a:gd name="connsiteY4" fmla="*/ 6322741 h 6322742"/>
              <a:gd name="connsiteX5" fmla="*/ 8563828 w 8887797"/>
              <a:gd name="connsiteY5" fmla="*/ 6322741 h 6322742"/>
              <a:gd name="connsiteX6" fmla="*/ 8563828 w 8887797"/>
              <a:gd name="connsiteY6" fmla="*/ 6322742 h 6322742"/>
              <a:gd name="connsiteX7" fmla="*/ 2229703 w 8887797"/>
              <a:gd name="connsiteY7" fmla="*/ 6322742 h 6322742"/>
              <a:gd name="connsiteX8" fmla="*/ 2229925 w 8887797"/>
              <a:gd name="connsiteY8" fmla="*/ 6322264 h 6322742"/>
              <a:gd name="connsiteX9" fmla="*/ 485777 w 8887797"/>
              <a:gd name="connsiteY9" fmla="*/ 6322264 h 6322742"/>
              <a:gd name="connsiteX10" fmla="*/ 485777 w 8887797"/>
              <a:gd name="connsiteY10" fmla="*/ 6322742 h 6322742"/>
              <a:gd name="connsiteX11" fmla="*/ 0 w 8887797"/>
              <a:gd name="connsiteY11" fmla="*/ 6322742 h 6322742"/>
              <a:gd name="connsiteX12" fmla="*/ 0 w 8887797"/>
              <a:gd name="connsiteY12" fmla="*/ 488870 h 6322742"/>
              <a:gd name="connsiteX13" fmla="*/ 852 w 8887797"/>
              <a:gd name="connsiteY13" fmla="*/ 488870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87797" h="6322742">
                <a:moveTo>
                  <a:pt x="852" y="0"/>
                </a:moveTo>
                <a:lnTo>
                  <a:pt x="4486873" y="0"/>
                </a:lnTo>
                <a:lnTo>
                  <a:pt x="5488103" y="0"/>
                </a:lnTo>
                <a:lnTo>
                  <a:pt x="5944899" y="0"/>
                </a:lnTo>
                <a:lnTo>
                  <a:pt x="8887797" y="6322741"/>
                </a:lnTo>
                <a:lnTo>
                  <a:pt x="8563828" y="6322741"/>
                </a:lnTo>
                <a:lnTo>
                  <a:pt x="8563828" y="6322742"/>
                </a:lnTo>
                <a:lnTo>
                  <a:pt x="2229703" y="6322742"/>
                </a:lnTo>
                <a:lnTo>
                  <a:pt x="2229925" y="6322264"/>
                </a:lnTo>
                <a:lnTo>
                  <a:pt x="485777" y="6322264"/>
                </a:lnTo>
                <a:lnTo>
                  <a:pt x="485777" y="6322742"/>
                </a:lnTo>
                <a:lnTo>
                  <a:pt x="0" y="6322742"/>
                </a:lnTo>
                <a:lnTo>
                  <a:pt x="0" y="488870"/>
                </a:lnTo>
                <a:lnTo>
                  <a:pt x="852" y="488870"/>
                </a:lnTo>
                <a:close/>
              </a:path>
            </a:pathLst>
          </a:custGeom>
          <a:solidFill>
            <a:srgbClr val="45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F8A0A-1F19-0A47-BD20-CC21FD8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08073"/>
            <a:ext cx="5029200" cy="124777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Natural History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FE06-F126-6744-B485-6B4BB876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77" y="2782668"/>
            <a:ext cx="6845300" cy="354007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Are solitary except during mating seasons or raising kittens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Typically don’t migrate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They are diurnal which takes part in their diets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Carnivorous diet: birds, mammals, reptiles, frogs, fish, rodents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Can live 10-15 years in the wild or 16-22 years in captivity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4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4FA57-2C94-1E43-AC86-B65CB263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6" y="7"/>
            <a:ext cx="4654295" cy="6857993"/>
          </a:xfrm>
          <a:gradFill>
            <a:gsLst>
              <a:gs pos="64000">
                <a:schemeClr val="bg2">
                  <a:lumMod val="50000"/>
                </a:schemeClr>
              </a:gs>
              <a:gs pos="1000">
                <a:schemeClr val="tx1">
                  <a:lumMod val="75000"/>
                  <a:lumOff val="25000"/>
                </a:schemeClr>
              </a:gs>
              <a:gs pos="99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Values of the Species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6FF627-17F5-4F46-8AEE-23D901702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6381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3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FE1D-71CC-5D4A-A417-51D7A363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6"/>
            <a:ext cx="5899405" cy="1146176"/>
          </a:xfrm>
        </p:spPr>
        <p:txBody>
          <a:bodyPr>
            <a:normAutofit/>
          </a:bodyPr>
          <a:lstStyle/>
          <a:p>
            <a:r>
              <a:rPr lang="en-US" sz="4000" dirty="0"/>
              <a:t>Treats/Reasons for Decline</a:t>
            </a:r>
            <a:endParaRPr lang="en-US" sz="4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01A8-4BAF-5342-85D3-A7D56CA1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41517"/>
            <a:ext cx="3962400" cy="363968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Mortality from collisions with vehicles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Border security activities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Habitat destruction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Degradation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Fragmentation associated with agriculture and urbanization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34322-454F-F743-8944-1EE8EC741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14" t="32287"/>
          <a:stretch/>
        </p:blipFill>
        <p:spPr>
          <a:xfrm>
            <a:off x="7224831" y="2173287"/>
            <a:ext cx="3087225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077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4A49E1-EBB4-934B-A804-E1AA0D29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Treats/Reasons cont.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C08ED-2EAA-446A-8A2D-6B184C783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302250"/>
              </p:ext>
            </p:extLst>
          </p:nvPr>
        </p:nvGraphicFramePr>
        <p:xfrm>
          <a:off x="5010742" y="942975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5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Macintosh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Gulf Coast jaguarundi  Herpailurus yagouaroundi cacomitli</vt:lpstr>
      <vt:lpstr>Description</vt:lpstr>
      <vt:lpstr>PowerPoint Presentation</vt:lpstr>
      <vt:lpstr> Status and Distribution </vt:lpstr>
      <vt:lpstr>Natural History Information </vt:lpstr>
      <vt:lpstr>Natural History Cont.</vt:lpstr>
      <vt:lpstr>Values of the Species</vt:lpstr>
      <vt:lpstr>Treats/Reasons for Decline</vt:lpstr>
      <vt:lpstr>Treats/Reasons cont.</vt:lpstr>
      <vt:lpstr>Recovery/Conservation Actions</vt:lpstr>
      <vt:lpstr>Recovery cont.</vt:lpstr>
      <vt:lpstr>Conclusion</vt:lpstr>
      <vt:lpstr>Citations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Coast jaguarundi  Herpailurus yagouaroundi cacomitli</dc:title>
  <dc:creator>Megan A. Curry</dc:creator>
  <cp:lastModifiedBy>Megan A. Curry</cp:lastModifiedBy>
  <cp:revision>1</cp:revision>
  <dcterms:created xsi:type="dcterms:W3CDTF">2020-03-25T22:00:55Z</dcterms:created>
  <dcterms:modified xsi:type="dcterms:W3CDTF">2020-03-25T22:01:01Z</dcterms:modified>
</cp:coreProperties>
</file>