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Nuni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D157A1D-2234-4150-9737-02444ECBCF4D}">
  <a:tblStyle styleId="{9D157A1D-2234-4150-9737-02444ECBCF4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Nunito-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Nunito-italic.fntdata"/><Relationship Id="rId12" Type="http://schemas.openxmlformats.org/officeDocument/2006/relationships/slide" Target="slides/slide6.xml"/><Relationship Id="rId34" Type="http://schemas.openxmlformats.org/officeDocument/2006/relationships/font" Target="fonts/Nunito-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Nunit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 (3-6 Slides)</a:t>
            </a:r>
            <a:endParaRPr/>
          </a:p>
          <a:p>
            <a:pPr indent="-298450" lvl="0" marL="457200" rtl="0" algn="l">
              <a:spcBef>
                <a:spcPts val="0"/>
              </a:spcBef>
              <a:spcAft>
                <a:spcPts val="0"/>
              </a:spcAft>
              <a:buSzPts val="1100"/>
              <a:buChar char="●"/>
            </a:pPr>
            <a:r>
              <a:rPr lang="en"/>
              <a:t>Broad overview of species</a:t>
            </a:r>
            <a:endParaRPr/>
          </a:p>
          <a:p>
            <a:pPr indent="-298450" lvl="1" marL="914400" rtl="0" algn="l">
              <a:spcBef>
                <a:spcPts val="0"/>
              </a:spcBef>
              <a:spcAft>
                <a:spcPts val="0"/>
              </a:spcAft>
              <a:buSzPts val="1100"/>
              <a:buChar char="○"/>
            </a:pPr>
            <a:r>
              <a:rPr lang="en"/>
              <a:t>Classification</a:t>
            </a:r>
            <a:endParaRPr/>
          </a:p>
          <a:p>
            <a:pPr indent="-298450" lvl="1" marL="914400" rtl="0" algn="l">
              <a:spcBef>
                <a:spcPts val="0"/>
              </a:spcBef>
              <a:spcAft>
                <a:spcPts val="0"/>
              </a:spcAft>
              <a:buSzPts val="1100"/>
              <a:buChar char="○"/>
            </a:pPr>
            <a:r>
              <a:rPr lang="en"/>
              <a:t>Distribution</a:t>
            </a:r>
            <a:endParaRPr/>
          </a:p>
          <a:p>
            <a:pPr indent="-298450" lvl="1" marL="914400" rtl="0" algn="l">
              <a:spcBef>
                <a:spcPts val="0"/>
              </a:spcBef>
              <a:spcAft>
                <a:spcPts val="0"/>
              </a:spcAft>
              <a:buSzPts val="1100"/>
              <a:buChar char="○"/>
            </a:pPr>
            <a:r>
              <a:rPr lang="en"/>
              <a:t>Commercial Use</a:t>
            </a:r>
            <a:endParaRPr/>
          </a:p>
          <a:p>
            <a:pPr indent="-298450" lvl="1" marL="914400" rtl="0" algn="l">
              <a:spcBef>
                <a:spcPts val="0"/>
              </a:spcBef>
              <a:spcAft>
                <a:spcPts val="0"/>
              </a:spcAft>
              <a:buSzPts val="1100"/>
              <a:buChar char="○"/>
            </a:pPr>
            <a:r>
              <a:rPr lang="en"/>
              <a:t>Significance</a:t>
            </a:r>
            <a:endParaRPr/>
          </a:p>
          <a:p>
            <a:pPr indent="-298450" lvl="1" marL="914400" rtl="0" algn="l">
              <a:spcBef>
                <a:spcPts val="0"/>
              </a:spcBef>
              <a:spcAft>
                <a:spcPts val="0"/>
              </a:spcAft>
              <a:buSzPts val="1100"/>
              <a:buChar char="○"/>
            </a:pPr>
            <a:r>
              <a:rPr lang="en"/>
              <a:t>Morphology</a:t>
            </a:r>
            <a:endParaRPr/>
          </a:p>
          <a:p>
            <a:pPr indent="-298450" lvl="1" marL="914400" rtl="0" algn="l">
              <a:spcBef>
                <a:spcPts val="0"/>
              </a:spcBef>
              <a:spcAft>
                <a:spcPts val="0"/>
              </a:spcAft>
              <a:buSzPts val="1100"/>
              <a:buChar char="○"/>
            </a:pPr>
            <a:r>
              <a:rPr lang="en"/>
              <a:t>Conservation Status</a:t>
            </a:r>
            <a:endParaRPr/>
          </a:p>
          <a:p>
            <a:pPr indent="-298450" lvl="1" marL="914400" rtl="0" algn="l">
              <a:spcBef>
                <a:spcPts val="0"/>
              </a:spcBef>
              <a:spcAft>
                <a:spcPts val="0"/>
              </a:spcAft>
              <a:buSzPts val="1100"/>
              <a:buChar char="○"/>
            </a:pPr>
            <a:r>
              <a:rPr lang="en"/>
              <a:t>Habitat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4612888be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4612888be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46192ed2e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6192ed2e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4943c509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4943c509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2"/>
                </a:solidFill>
              </a:rPr>
              <a:t>Results: (4-6 Slides)</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Weight</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Total Length</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Standard Length</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Meristics</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Morphometrics</a:t>
            </a:r>
            <a:endParaRPr sz="1200">
              <a:solidFill>
                <a:schemeClr val="dk2"/>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943c5095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943c5095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4943c5095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4943c5095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Figure 4: Mean pectoral, pelvic, and caudal fin ray counts for Largemouth Bass (Micropterus salmoides).  Pectoral mean ray counts were 13.4, while pelvic and caudal were 6 and 18.6 respectively.  Error bars represent standard error.</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943c5095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943c5095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Figure 5: Mean ratio to head length measurements for Largemouth bass (Micropterus salmoides).  Error bars represent standard error.</a:t>
            </a:r>
            <a:endParaRPr/>
          </a:p>
          <a:p>
            <a:pPr indent="0" lvl="0" marL="0" rtl="0" algn="l">
              <a:spcBef>
                <a:spcPts val="0"/>
              </a:spcBef>
              <a:spcAft>
                <a:spcPts val="0"/>
              </a:spcAft>
              <a:buClr>
                <a:schemeClr val="dk1"/>
              </a:buClr>
              <a:buSzPts val="1100"/>
              <a:buFont typeface="Arial"/>
              <a:buNone/>
            </a:pPr>
            <a:r>
              <a:rPr lang="en"/>
              <a:t>Table 1: Mean and standard error values for ratios of various head measurements to head length of Largemouth Bass (Micropterus salmoides).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46192ed2e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46192ed2e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4943c5095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4943c5095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Figure 6: Mean length ratio to standard length of Largemouth Bass (Micropterus salmoides). Error bars are used to represent standard error.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4943c5095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4943c5095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Table 2: Mean and standard error values for ratios of various body measurements to standard length of Largemouth Bass (Micropterus salmoides).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4621edbf27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4621edbf27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494b9ef03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94b9ef03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200">
                <a:latin typeface="Times New Roman"/>
                <a:ea typeface="Times New Roman"/>
                <a:cs typeface="Times New Roman"/>
                <a:sym typeface="Times New Roman"/>
              </a:rPr>
              <a:t>The Largemouth Bass (</a:t>
            </a:r>
            <a:r>
              <a:rPr i="1" lang="en" sz="1200">
                <a:latin typeface="Times New Roman"/>
                <a:ea typeface="Times New Roman"/>
                <a:cs typeface="Times New Roman"/>
                <a:sym typeface="Times New Roman"/>
              </a:rPr>
              <a:t>Micropterus salmoides</a:t>
            </a:r>
            <a:r>
              <a:rPr lang="en" sz="1200">
                <a:latin typeface="Times New Roman"/>
                <a:ea typeface="Times New Roman"/>
                <a:cs typeface="Times New Roman"/>
                <a:sym typeface="Times New Roman"/>
              </a:rPr>
              <a:t>) was first described in 1802 by Bernard Germain de Lacépède, a French naturalist who was an early evolutionary thinker. Lacépède wrote almost 20 works centering on naturalist thought in the late 18</a:t>
            </a:r>
            <a:r>
              <a:rPr baseline="30000" lang="en" sz="1200">
                <a:latin typeface="Times New Roman"/>
                <a:ea typeface="Times New Roman"/>
                <a:cs typeface="Times New Roman"/>
                <a:sym typeface="Times New Roman"/>
              </a:rPr>
              <a:t>th</a:t>
            </a:r>
            <a:r>
              <a:rPr lang="en" sz="1200">
                <a:latin typeface="Times New Roman"/>
                <a:ea typeface="Times New Roman"/>
                <a:cs typeface="Times New Roman"/>
                <a:sym typeface="Times New Roman"/>
              </a:rPr>
              <a:t> and early 19</a:t>
            </a:r>
            <a:r>
              <a:rPr baseline="30000" lang="en" sz="1200">
                <a:latin typeface="Times New Roman"/>
                <a:ea typeface="Times New Roman"/>
                <a:cs typeface="Times New Roman"/>
                <a:sym typeface="Times New Roman"/>
              </a:rPr>
              <a:t>th</a:t>
            </a:r>
            <a:r>
              <a:rPr lang="en" sz="1200">
                <a:latin typeface="Times New Roman"/>
                <a:ea typeface="Times New Roman"/>
                <a:cs typeface="Times New Roman"/>
                <a:sym typeface="Times New Roman"/>
              </a:rPr>
              <a:t> century (ITIS, 2018) (Schmitt, 2010). </a:t>
            </a:r>
            <a:r>
              <a:rPr i="1" lang="en" sz="1200">
                <a:latin typeface="Times New Roman"/>
                <a:ea typeface="Times New Roman"/>
                <a:cs typeface="Times New Roman"/>
                <a:sym typeface="Times New Roman"/>
              </a:rPr>
              <a:t>M. salmoides</a:t>
            </a:r>
            <a:r>
              <a:rPr lang="en" sz="1200">
                <a:latin typeface="Times New Roman"/>
                <a:ea typeface="Times New Roman"/>
                <a:cs typeface="Times New Roman"/>
                <a:sym typeface="Times New Roman"/>
              </a:rPr>
              <a:t> belongs to the family Centrarchidae, related to other sunfish species, with several sub species (Near et al., 2003). Its closest species is the </a:t>
            </a:r>
            <a:r>
              <a:rPr i="1" lang="en" sz="1200">
                <a:latin typeface="Times New Roman"/>
                <a:ea typeface="Times New Roman"/>
                <a:cs typeface="Times New Roman"/>
                <a:sym typeface="Times New Roman"/>
              </a:rPr>
              <a:t>Micropterus floridanus</a:t>
            </a:r>
            <a:r>
              <a:rPr lang="en" sz="1200">
                <a:latin typeface="Times New Roman"/>
                <a:ea typeface="Times New Roman"/>
                <a:cs typeface="Times New Roman"/>
                <a:sym typeface="Times New Roman"/>
              </a:rPr>
              <a:t>, or the Florida Largemouth Bass when assessed along mitochondrial lineages that speciated 2.5 million years ago (Near et al., 2003).</a:t>
            </a:r>
            <a:endParaRPr sz="1200">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4621edbf27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4621edbf27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4621edbf27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4621edbf27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4621edbf27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4621edbf27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highlight>
                  <a:srgbClr val="FFFF00"/>
                </a:highlight>
                <a:latin typeface="Times New Roman"/>
                <a:ea typeface="Times New Roman"/>
                <a:cs typeface="Times New Roman"/>
                <a:sym typeface="Times New Roman"/>
              </a:rPr>
              <a:t>a.       Breder, C. M. (1936). The reproductive habits of the North American sunfishes (family Centrarchidae). New York Zoological Society, the Zoological Park.</a:t>
            </a:r>
            <a:endParaRPr sz="1200">
              <a:highlight>
                <a:srgbClr val="FFFF00"/>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highlight>
                  <a:srgbClr val="FFFF00"/>
                </a:highlight>
                <a:latin typeface="Times New Roman"/>
                <a:ea typeface="Times New Roman"/>
                <a:cs typeface="Times New Roman"/>
                <a:sym typeface="Times New Roman"/>
              </a:rPr>
              <a:t>a.       </a:t>
            </a:r>
            <a:r>
              <a:rPr lang="en" sz="1200" u="sng">
                <a:highlight>
                  <a:srgbClr val="FFFF00"/>
                </a:highlight>
                <a:latin typeface="Times New Roman"/>
                <a:ea typeface="Times New Roman"/>
                <a:cs typeface="Times New Roman"/>
                <a:sym typeface="Times New Roman"/>
              </a:rPr>
              <a:t>Heidinger, R. C. (1975). Life history and biology of the largemouth bass. Black bass biology and management.</a:t>
            </a:r>
            <a:endParaRPr sz="1200" u="sng">
              <a:highlight>
                <a:srgbClr val="FFFF00"/>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highlight>
                  <a:srgbClr val="FFFF00"/>
                </a:highlight>
                <a:latin typeface="Times New Roman"/>
                <a:ea typeface="Times New Roman"/>
                <a:cs typeface="Times New Roman"/>
                <a:sym typeface="Times New Roman"/>
              </a:rPr>
              <a:t>a.       Bridges, A. and C. Bester. 2018. Discover Fishes: </a:t>
            </a:r>
            <a:r>
              <a:rPr i="1" lang="en" sz="1200">
                <a:highlight>
                  <a:srgbClr val="FFFF00"/>
                </a:highlight>
                <a:latin typeface="Times New Roman"/>
                <a:ea typeface="Times New Roman"/>
                <a:cs typeface="Times New Roman"/>
                <a:sym typeface="Times New Roman"/>
              </a:rPr>
              <a:t>Micropterus salmoides</a:t>
            </a:r>
            <a:r>
              <a:rPr lang="en" sz="1200">
                <a:highlight>
                  <a:srgbClr val="FFFF00"/>
                </a:highlight>
                <a:latin typeface="Times New Roman"/>
                <a:ea typeface="Times New Roman"/>
                <a:cs typeface="Times New Roman"/>
                <a:sym typeface="Times New Roman"/>
              </a:rPr>
              <a:t>. Florida Museum, Florida. Availible from</a:t>
            </a:r>
            <a:r>
              <a:rPr lang="en">
                <a:highlight>
                  <a:srgbClr val="FFFF00"/>
                </a:highlight>
              </a:rPr>
              <a:t> </a:t>
            </a:r>
            <a:r>
              <a:rPr lang="en" sz="1200">
                <a:highlight>
                  <a:srgbClr val="FFFF00"/>
                </a:highlight>
                <a:latin typeface="Times New Roman"/>
                <a:ea typeface="Times New Roman"/>
                <a:cs typeface="Times New Roman"/>
                <a:sym typeface="Times New Roman"/>
              </a:rPr>
              <a:t>www.floridamuseum.ufl.edu (accessed November 2018)</a:t>
            </a:r>
            <a:endParaRPr sz="1200">
              <a:highlight>
                <a:srgbClr val="FFFF00"/>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rgbClr val="000000"/>
              </a:buClr>
              <a:buSzPts val="1100"/>
              <a:buFont typeface="Arial"/>
              <a:buNone/>
            </a:pPr>
            <a:r>
              <a:t/>
            </a:r>
            <a:endParaRPr sz="1200">
              <a:highlight>
                <a:srgbClr val="FFFF00"/>
              </a:highlight>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4619ad5e7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4619ad5e7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
              <a:t>iii. Bettoli, P. W., Maceina, M. J., Noble, R. L., &amp; Betsill, R. K. (1992). Piscivory in largemouth bass as a function of aquatic vegetation abundance. North American Journal of Fisheries Management, 12(3), 509-516.</a:t>
            </a:r>
            <a:endParaRPr/>
          </a:p>
          <a:p>
            <a:pPr indent="0" lvl="0" marL="0" rtl="0" algn="l">
              <a:spcBef>
                <a:spcPts val="0"/>
              </a:spcBef>
              <a:spcAft>
                <a:spcPts val="0"/>
              </a:spcAft>
              <a:buClr>
                <a:srgbClr val="000000"/>
              </a:buClr>
              <a:buSzPts val="1100"/>
              <a:buFont typeface="Arial"/>
              <a:buNone/>
            </a:pPr>
            <a:r>
              <a:rPr lang="en"/>
              <a:t>iv. Gilinsky, E. (1984). The role of fish predation and spatial heterogeneity in determining benthic community structure. Ecology, 65(2), 455-468.</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4612d84c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4612d84c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what is going in my discussion</a:t>
            </a:r>
            <a:endParaRPr/>
          </a:p>
          <a:p>
            <a:pPr indent="0" lvl="0" marL="0" rtl="0" algn="l">
              <a:spcBef>
                <a:spcPts val="0"/>
              </a:spcBef>
              <a:spcAft>
                <a:spcPts val="0"/>
              </a:spcAft>
              <a:buClr>
                <a:srgbClr val="000000"/>
              </a:buClr>
              <a:buSzPts val="1100"/>
              <a:buFont typeface="Arial"/>
              <a:buNone/>
            </a:pPr>
            <a:r>
              <a:rPr lang="en"/>
              <a:t>   i   Grows faster in eutrophic, warm waters of the south the most quickly (Rawls, 1979), therefore we would expect the bass in this study to be larger and younger than they would be in other habitats.</a:t>
            </a:r>
            <a:endParaRPr/>
          </a:p>
          <a:p>
            <a:pPr indent="0" lvl="0" marL="0" rtl="0" algn="l">
              <a:spcBef>
                <a:spcPts val="0"/>
              </a:spcBef>
              <a:spcAft>
                <a:spcPts val="0"/>
              </a:spcAft>
              <a:buClr>
                <a:srgbClr val="000000"/>
              </a:buClr>
              <a:buSzPts val="1100"/>
              <a:buFont typeface="Arial"/>
              <a:buNone/>
            </a:pPr>
            <a:r>
              <a:rPr lang="en"/>
              <a:t>  ii.  Had we extracted the gonads and done a sex analysis of fish size, we would expect the female fish to be on average older and smaller than the male fish in the system because of the reproductive effort that female fish expend limits the growth of the fish </a:t>
            </a:r>
            <a:r>
              <a:rPr lang="en" sz="1200">
                <a:latin typeface="Times New Roman"/>
                <a:ea typeface="Times New Roman"/>
                <a:cs typeface="Times New Roman"/>
                <a:sym typeface="Times New Roman"/>
              </a:rPr>
              <a:t>(Beamish, Booth, and Deacon, 2005).</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0"/>
              </a:spcBef>
              <a:spcAft>
                <a:spcPts val="0"/>
              </a:spcAft>
              <a:buClr>
                <a:srgbClr val="000000"/>
              </a:buClr>
              <a:buSzPts val="1100"/>
              <a:buFont typeface="Arial"/>
              <a:buNone/>
            </a:pPr>
            <a:r>
              <a:rPr lang="en"/>
              <a:t>c.       Connect to established morphometric</a:t>
            </a:r>
            <a:endParaRPr/>
          </a:p>
          <a:p>
            <a:pPr indent="0" lvl="0" marL="0" rtl="0" algn="l">
              <a:spcBef>
                <a:spcPts val="0"/>
              </a:spcBef>
              <a:spcAft>
                <a:spcPts val="0"/>
              </a:spcAft>
              <a:buClr>
                <a:srgbClr val="000000"/>
              </a:buClr>
              <a:buSzPts val="1100"/>
              <a:buFont typeface="Arial"/>
              <a:buNone/>
            </a:pPr>
            <a:r>
              <a:rPr lang="en"/>
              <a:t>b.       Problems with the study</a:t>
            </a:r>
            <a:endParaRPr/>
          </a:p>
          <a:p>
            <a:pPr indent="0" lvl="0" marL="0" rtl="0" algn="l">
              <a:spcBef>
                <a:spcPts val="0"/>
              </a:spcBef>
              <a:spcAft>
                <a:spcPts val="0"/>
              </a:spcAft>
              <a:buClr>
                <a:srgbClr val="000000"/>
              </a:buClr>
              <a:buSzPts val="1100"/>
              <a:buFont typeface="Arial"/>
              <a:buNone/>
            </a:pPr>
            <a:r>
              <a:rPr lang="en"/>
              <a:t>d.       Connect to how it grows by its diet</a:t>
            </a:r>
            <a:endParaRPr/>
          </a:p>
          <a:p>
            <a:pPr indent="0" lvl="0" marL="0" rtl="0" algn="l">
              <a:spcBef>
                <a:spcPts val="0"/>
              </a:spcBef>
              <a:spcAft>
                <a:spcPts val="0"/>
              </a:spcAft>
              <a:buClr>
                <a:srgbClr val="000000"/>
              </a:buClr>
              <a:buSzPts val="1100"/>
              <a:buFont typeface="Arial"/>
              <a:buNone/>
            </a:pPr>
            <a:r>
              <a:rPr lang="en"/>
              <a:t>e.       Connect to competition</a:t>
            </a:r>
            <a:endParaRPr/>
          </a:p>
          <a:p>
            <a:pPr indent="0" lvl="0" marL="0" rtl="0" algn="l">
              <a:spcBef>
                <a:spcPts val="0"/>
              </a:spcBef>
              <a:spcAft>
                <a:spcPts val="0"/>
              </a:spcAft>
              <a:buClr>
                <a:srgbClr val="000000"/>
              </a:buClr>
              <a:buSzPts val="1100"/>
              <a:buFont typeface="Arial"/>
              <a:buNone/>
            </a:pPr>
            <a:r>
              <a:rPr lang="en"/>
              <a:t>f.        Connect to ecological structure as a whole</a:t>
            </a:r>
            <a:endParaRPr/>
          </a:p>
          <a:p>
            <a:pPr indent="0" lvl="0" marL="0" rtl="0" algn="l">
              <a:spcBef>
                <a:spcPts val="0"/>
              </a:spcBef>
              <a:spcAft>
                <a:spcPts val="0"/>
              </a:spcAft>
              <a:buNone/>
            </a:pPr>
            <a:r>
              <a:rPr lang="en"/>
              <a:t>So ideas to throw in </a:t>
            </a:r>
            <a:r>
              <a:rPr lang="en"/>
              <a:t>here</a:t>
            </a:r>
            <a:r>
              <a:rPr lang="en"/>
              <a:t>. Trends we can talk about while we are doing the figures. </a:t>
            </a:r>
            <a:endParaRPr/>
          </a:p>
          <a:p>
            <a:pPr indent="0" lvl="0" marL="0" rtl="0" algn="l">
              <a:spcBef>
                <a:spcPts val="0"/>
              </a:spcBef>
              <a:spcAft>
                <a:spcPts val="0"/>
              </a:spcAft>
              <a:buNone/>
            </a:pPr>
            <a:r>
              <a:rPr lang="en"/>
              <a:t>Then I think maybe we can move into why the morphology is the way it is </a:t>
            </a:r>
            <a:r>
              <a:rPr lang="en"/>
              <a:t>because</a:t>
            </a:r>
            <a:r>
              <a:rPr lang="en"/>
              <a:t> of: diet, competition, etc.</a:t>
            </a:r>
            <a:endParaRPr/>
          </a:p>
          <a:p>
            <a:pPr indent="0" lvl="0" marL="0" rtl="0" algn="l">
              <a:spcBef>
                <a:spcPts val="0"/>
              </a:spcBef>
              <a:spcAft>
                <a:spcPts val="0"/>
              </a:spcAft>
              <a:buNone/>
            </a:pPr>
            <a:r>
              <a:rPr lang="en"/>
              <a:t>Then we move it to HERE IS HOW IT CONNECTS TO THE ECOSYSTEM AS A WHOLE and bring it home. How does that sound, </a:t>
            </a:r>
            <a:r>
              <a:rPr b="1" lang="en"/>
              <a:t>Tina?</a:t>
            </a:r>
            <a:endParaRPr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4620bcee0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4620bcee0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4612d84cb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4612d84cb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619ad5e7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619ad5e7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200">
                <a:latin typeface="Times New Roman"/>
                <a:ea typeface="Times New Roman"/>
                <a:cs typeface="Times New Roman"/>
                <a:sym typeface="Times New Roman"/>
              </a:rPr>
              <a:t>The </a:t>
            </a:r>
            <a:r>
              <a:rPr i="1" lang="en" sz="1200">
                <a:latin typeface="Times New Roman"/>
                <a:ea typeface="Times New Roman"/>
                <a:cs typeface="Times New Roman"/>
                <a:sym typeface="Times New Roman"/>
              </a:rPr>
              <a:t>M. salmoides</a:t>
            </a:r>
            <a:r>
              <a:rPr lang="en" sz="1200">
                <a:latin typeface="Times New Roman"/>
                <a:ea typeface="Times New Roman"/>
                <a:cs typeface="Times New Roman"/>
                <a:sym typeface="Times New Roman"/>
              </a:rPr>
              <a:t> is native to the Eastern coast of the United States, but was introduced across the country as a game fish (</a:t>
            </a:r>
            <a:r>
              <a:rPr lang="en" sz="1200">
                <a:highlight>
                  <a:srgbClr val="FFFFFF"/>
                </a:highlight>
                <a:latin typeface="Times New Roman"/>
                <a:ea typeface="Times New Roman"/>
                <a:cs typeface="Times New Roman"/>
                <a:sym typeface="Times New Roman"/>
              </a:rPr>
              <a:t>Fuller, and Neilson</a:t>
            </a:r>
            <a:r>
              <a:rPr lang="en"/>
              <a:t>, 2015</a:t>
            </a:r>
            <a:r>
              <a:rPr lang="en" sz="1200">
                <a:latin typeface="Times New Roman"/>
                <a:ea typeface="Times New Roman"/>
                <a:cs typeface="Times New Roman"/>
                <a:sym typeface="Times New Roman"/>
              </a:rPr>
              <a:t>). This species has been noted globally in other countries including South Africa, Europe, Guam, Japan, Lebanon, New Zealand, the Philippines, and Puerto Rico (Bridges and Bester, 2018) (ITIS, 2018) (Beamish, Booth, and Deacon, 2005) (Lorenzoni et al., 2002)(Tsukada and Yamamoto, 2010). The global distribution is likely due to the introduction of the species to new places where it acts as an invasive species.</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620bcee0a_3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620bcee0a_3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620bcee0a_3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620bcee0a_3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4619ad5e7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4619ad5e7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200">
                <a:latin typeface="Times New Roman"/>
                <a:ea typeface="Times New Roman"/>
                <a:cs typeface="Times New Roman"/>
                <a:sym typeface="Times New Roman"/>
              </a:rPr>
              <a:t>In Virginia, there are both natural and introduced populations of largemouth bass (Fuller and Neilson, 2015) (NatureServe), that state fisheries monitor for game fishing and for monitoring the health and wellbeing of the system.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4620bcee0a_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620bcee0a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61dedaa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61dedaa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METHODS: (3-4 Slides)</a:t>
            </a:r>
            <a:endParaRPr/>
          </a:p>
          <a:p>
            <a:pPr indent="-298450" lvl="0" marL="457200" rtl="0" algn="l">
              <a:spcBef>
                <a:spcPts val="0"/>
              </a:spcBef>
              <a:spcAft>
                <a:spcPts val="0"/>
              </a:spcAft>
              <a:buSzPts val="1100"/>
              <a:buChar char="●"/>
            </a:pPr>
            <a:r>
              <a:rPr lang="en"/>
              <a:t>Field Collections</a:t>
            </a:r>
            <a:endParaRPr/>
          </a:p>
          <a:p>
            <a:pPr indent="-298450" lvl="0" marL="457200" rtl="0" algn="l">
              <a:spcBef>
                <a:spcPts val="0"/>
              </a:spcBef>
              <a:spcAft>
                <a:spcPts val="0"/>
              </a:spcAft>
              <a:buSzPts val="1100"/>
              <a:buChar char="●"/>
            </a:pPr>
            <a:r>
              <a:rPr lang="en"/>
              <a:t>Meristic analysis</a:t>
            </a:r>
            <a:endParaRPr/>
          </a:p>
          <a:p>
            <a:pPr indent="-298450" lvl="0" marL="457200" rtl="0" algn="l">
              <a:spcBef>
                <a:spcPts val="0"/>
              </a:spcBef>
              <a:spcAft>
                <a:spcPts val="0"/>
              </a:spcAft>
              <a:buSzPts val="1100"/>
              <a:buChar char="●"/>
            </a:pPr>
            <a:r>
              <a:rPr lang="en"/>
              <a:t>Morphometric Analysis</a:t>
            </a:r>
            <a:endParaRPr/>
          </a:p>
          <a:p>
            <a:pPr indent="-342900" lvl="0" marL="457200" rtl="0" algn="l">
              <a:lnSpc>
                <a:spcPct val="115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Electrofishing at Briery Creek Lake on Sep 21st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620bcee0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4620bcee0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Field Collection</a:t>
            </a:r>
            <a:endParaRPr sz="1800">
              <a:solidFill>
                <a:schemeClr val="dk2"/>
              </a:solidFill>
              <a:latin typeface="Calibri"/>
              <a:ea typeface="Calibri"/>
              <a:cs typeface="Calibri"/>
              <a:sym typeface="Calibri"/>
            </a:endParaRPr>
          </a:p>
          <a:p>
            <a:pPr indent="-342900" lvl="1" marL="914400" rtl="0" algn="l">
              <a:lnSpc>
                <a:spcPct val="115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Fish were caught in nets and put into a storage area</a:t>
            </a:r>
            <a:endParaRPr sz="1800">
              <a:solidFill>
                <a:schemeClr val="dk2"/>
              </a:solidFill>
              <a:latin typeface="Calibri"/>
              <a:ea typeface="Calibri"/>
              <a:cs typeface="Calibri"/>
              <a:sym typeface="Calibri"/>
            </a:endParaRPr>
          </a:p>
          <a:p>
            <a:pPr indent="-342900" lvl="1" marL="914400" rtl="0" algn="l">
              <a:lnSpc>
                <a:spcPct val="115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Larger specimens were kept and the smaller were thrown back in</a:t>
            </a:r>
            <a:endParaRPr sz="1800">
              <a:solidFill>
                <a:schemeClr val="dk2"/>
              </a:solidFill>
              <a:latin typeface="Calibri"/>
              <a:ea typeface="Calibri"/>
              <a:cs typeface="Calibri"/>
              <a:sym typeface="Calibri"/>
            </a:endParaRPr>
          </a:p>
          <a:p>
            <a:pPr indent="-342900" lvl="1" marL="914400" rtl="0" algn="l">
              <a:lnSpc>
                <a:spcPct val="115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Specimens were euthanized using MS-222 and stored in ethanol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youtube.com/watch?v=lEShwtf96-s" TargetMode="Externa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91353" y="1207158"/>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Largemouth Bass</a:t>
            </a:r>
            <a:endParaRPr/>
          </a:p>
          <a:p>
            <a:pPr indent="0" lvl="0" marL="0" rtl="0" algn="ctr">
              <a:spcBef>
                <a:spcPts val="0"/>
              </a:spcBef>
              <a:spcAft>
                <a:spcPts val="0"/>
              </a:spcAft>
              <a:buNone/>
            </a:pPr>
            <a:r>
              <a:rPr i="1" lang="en"/>
              <a:t>Micropterus salmoides</a:t>
            </a:r>
            <a:endParaRPr i="1"/>
          </a:p>
        </p:txBody>
      </p:sp>
      <p:sp>
        <p:nvSpPr>
          <p:cNvPr id="129" name="Google Shape;129;p13"/>
          <p:cNvSpPr txBox="1"/>
          <p:nvPr>
            <p:ph idx="1" type="subTitle"/>
          </p:nvPr>
        </p:nvSpPr>
        <p:spPr>
          <a:xfrm>
            <a:off x="311700" y="2797175"/>
            <a:ext cx="8520600" cy="121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Christina Bell, Caroline Carter, Megan Curry, and Connor Marshall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2"/>
          <p:cNvSpPr txBox="1"/>
          <p:nvPr>
            <p:ph type="title"/>
          </p:nvPr>
        </p:nvSpPr>
        <p:spPr>
          <a:xfrm>
            <a:off x="819150" y="4095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Methods (Cont.)</a:t>
            </a:r>
            <a:endParaRPr/>
          </a:p>
        </p:txBody>
      </p:sp>
      <p:sp>
        <p:nvSpPr>
          <p:cNvPr id="190" name="Google Shape;190;p22"/>
          <p:cNvSpPr txBox="1"/>
          <p:nvPr>
            <p:ph idx="1" type="body"/>
          </p:nvPr>
        </p:nvSpPr>
        <p:spPr>
          <a:xfrm>
            <a:off x="324575" y="1082275"/>
            <a:ext cx="3418500" cy="3242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Meristic and morphometric data was taken for each fish</a:t>
            </a:r>
            <a:endParaRPr/>
          </a:p>
          <a:p>
            <a:pPr indent="-311150" lvl="0" marL="457200" rtl="0" algn="l">
              <a:spcBef>
                <a:spcPts val="0"/>
              </a:spcBef>
              <a:spcAft>
                <a:spcPts val="0"/>
              </a:spcAft>
              <a:buSzPts val="1300"/>
              <a:buChar char="●"/>
            </a:pPr>
            <a:r>
              <a:rPr lang="en"/>
              <a:t>Measurements were done with a ruler and caliper </a:t>
            </a:r>
            <a:endParaRPr>
              <a:solidFill>
                <a:srgbClr val="FF0000"/>
              </a:solidFill>
            </a:endParaRPr>
          </a:p>
          <a:p>
            <a:pPr indent="0" lvl="0" marL="0" rtl="0" algn="l">
              <a:spcBef>
                <a:spcPts val="1600"/>
              </a:spcBef>
              <a:spcAft>
                <a:spcPts val="1600"/>
              </a:spcAft>
              <a:buNone/>
            </a:pPr>
            <a:r>
              <a:t/>
            </a:r>
            <a:endParaRPr/>
          </a:p>
        </p:txBody>
      </p:sp>
      <p:pic>
        <p:nvPicPr>
          <p:cNvPr id="191" name="Google Shape;191;p22"/>
          <p:cNvPicPr preferRelativeResize="0"/>
          <p:nvPr/>
        </p:nvPicPr>
        <p:blipFill>
          <a:blip r:embed="rId3">
            <a:alphaModFix/>
          </a:blip>
          <a:stretch>
            <a:fillRect/>
          </a:stretch>
        </p:blipFill>
        <p:spPr>
          <a:xfrm>
            <a:off x="5011500" y="305837"/>
            <a:ext cx="3418500" cy="4531819"/>
          </a:xfrm>
          <a:prstGeom prst="rect">
            <a:avLst/>
          </a:prstGeom>
          <a:noFill/>
          <a:ln>
            <a:noFill/>
          </a:ln>
        </p:spPr>
      </p:pic>
      <p:pic>
        <p:nvPicPr>
          <p:cNvPr id="192" name="Google Shape;192;p22"/>
          <p:cNvPicPr preferRelativeResize="0"/>
          <p:nvPr/>
        </p:nvPicPr>
        <p:blipFill>
          <a:blip r:embed="rId4">
            <a:alphaModFix/>
          </a:blip>
          <a:stretch>
            <a:fillRect/>
          </a:stretch>
        </p:blipFill>
        <p:spPr>
          <a:xfrm>
            <a:off x="1615200" y="2242238"/>
            <a:ext cx="2448100" cy="2448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3"/>
          <p:cNvSpPr txBox="1"/>
          <p:nvPr>
            <p:ph type="title"/>
          </p:nvPr>
        </p:nvSpPr>
        <p:spPr>
          <a:xfrm>
            <a:off x="2832925" y="730150"/>
            <a:ext cx="29262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Methods (cont.)</a:t>
            </a:r>
            <a:endParaRPr/>
          </a:p>
        </p:txBody>
      </p:sp>
      <p:pic>
        <p:nvPicPr>
          <p:cNvPr id="198" name="Google Shape;198;p23"/>
          <p:cNvPicPr preferRelativeResize="0"/>
          <p:nvPr/>
        </p:nvPicPr>
        <p:blipFill>
          <a:blip r:embed="rId3">
            <a:alphaModFix/>
          </a:blip>
          <a:stretch>
            <a:fillRect/>
          </a:stretch>
        </p:blipFill>
        <p:spPr>
          <a:xfrm>
            <a:off x="819150" y="1800200"/>
            <a:ext cx="7631900" cy="2844900"/>
          </a:xfrm>
          <a:prstGeom prst="rect">
            <a:avLst/>
          </a:prstGeom>
          <a:noFill/>
          <a:ln>
            <a:noFill/>
          </a:ln>
        </p:spPr>
      </p:pic>
      <p:sp>
        <p:nvSpPr>
          <p:cNvPr id="199" name="Google Shape;199;p23"/>
          <p:cNvSpPr txBox="1"/>
          <p:nvPr/>
        </p:nvSpPr>
        <p:spPr>
          <a:xfrm>
            <a:off x="6067025" y="4437300"/>
            <a:ext cx="3000000" cy="70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t>https://www.researchgate.net/figure/Common-meristic-data-collected-by-taxonomists-Source-Adapted-from-Rainboth-1996-and_fig13_318816871</a:t>
            </a:r>
            <a:endParaRPr sz="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pic>
        <p:nvPicPr>
          <p:cNvPr id="204" name="Google Shape;204;p24"/>
          <p:cNvPicPr preferRelativeResize="0"/>
          <p:nvPr/>
        </p:nvPicPr>
        <p:blipFill>
          <a:blip r:embed="rId3">
            <a:alphaModFix/>
          </a:blip>
          <a:stretch>
            <a:fillRect/>
          </a:stretch>
        </p:blipFill>
        <p:spPr>
          <a:xfrm>
            <a:off x="2142050" y="1128675"/>
            <a:ext cx="4553476" cy="3030750"/>
          </a:xfrm>
          <a:prstGeom prst="rect">
            <a:avLst/>
          </a:prstGeom>
          <a:noFill/>
          <a:ln>
            <a:noFill/>
          </a:ln>
        </p:spPr>
      </p:pic>
      <p:sp>
        <p:nvSpPr>
          <p:cNvPr id="205" name="Google Shape;205;p24"/>
          <p:cNvSpPr txBox="1"/>
          <p:nvPr/>
        </p:nvSpPr>
        <p:spPr>
          <a:xfrm>
            <a:off x="3591450" y="641350"/>
            <a:ext cx="36171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Nunito"/>
                <a:ea typeface="Nunito"/>
                <a:cs typeface="Nunito"/>
                <a:sym typeface="Nunito"/>
              </a:rPr>
              <a:t>Results</a:t>
            </a:r>
            <a:endParaRPr sz="3000">
              <a:solidFill>
                <a:schemeClr val="lt1"/>
              </a:solidFill>
              <a:latin typeface="Nunito"/>
              <a:ea typeface="Nunito"/>
              <a:cs typeface="Nunito"/>
              <a:sym typeface="Nunito"/>
            </a:endParaRPr>
          </a:p>
        </p:txBody>
      </p:sp>
      <p:sp>
        <p:nvSpPr>
          <p:cNvPr id="206" name="Google Shape;206;p24"/>
          <p:cNvSpPr txBox="1"/>
          <p:nvPr/>
        </p:nvSpPr>
        <p:spPr>
          <a:xfrm>
            <a:off x="2283150" y="4348250"/>
            <a:ext cx="45534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2"/>
                </a:solidFill>
                <a:latin typeface="Calibri"/>
                <a:ea typeface="Calibri"/>
                <a:cs typeface="Calibri"/>
                <a:sym typeface="Calibri"/>
              </a:rPr>
              <a:t>Figure 1: Scale counts for Largemouth Bass (Micropterus salmoides).  Predorsal mean scale counts were 27.2, while above, below and along the Lateral line were: 8, 13.25, and 69.4 respectively. Error bars represent standard error.</a:t>
            </a:r>
            <a:endParaRPr sz="1000">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pic>
        <p:nvPicPr>
          <p:cNvPr id="211" name="Google Shape;211;p25"/>
          <p:cNvPicPr preferRelativeResize="0"/>
          <p:nvPr/>
        </p:nvPicPr>
        <p:blipFill>
          <a:blip r:embed="rId3">
            <a:alphaModFix/>
          </a:blip>
          <a:stretch>
            <a:fillRect/>
          </a:stretch>
        </p:blipFill>
        <p:spPr>
          <a:xfrm>
            <a:off x="452800" y="1622850"/>
            <a:ext cx="3907175" cy="1897775"/>
          </a:xfrm>
          <a:prstGeom prst="rect">
            <a:avLst/>
          </a:prstGeom>
          <a:noFill/>
          <a:ln>
            <a:noFill/>
          </a:ln>
        </p:spPr>
      </p:pic>
      <p:pic>
        <p:nvPicPr>
          <p:cNvPr id="212" name="Google Shape;212;p25"/>
          <p:cNvPicPr preferRelativeResize="0"/>
          <p:nvPr/>
        </p:nvPicPr>
        <p:blipFill>
          <a:blip r:embed="rId4">
            <a:alphaModFix/>
          </a:blip>
          <a:stretch>
            <a:fillRect/>
          </a:stretch>
        </p:blipFill>
        <p:spPr>
          <a:xfrm>
            <a:off x="4732725" y="1622863"/>
            <a:ext cx="3907175" cy="1897775"/>
          </a:xfrm>
          <a:prstGeom prst="rect">
            <a:avLst/>
          </a:prstGeom>
          <a:noFill/>
          <a:ln>
            <a:noFill/>
          </a:ln>
        </p:spPr>
      </p:pic>
      <p:sp>
        <p:nvSpPr>
          <p:cNvPr id="213" name="Google Shape;213;p25"/>
          <p:cNvSpPr txBox="1"/>
          <p:nvPr/>
        </p:nvSpPr>
        <p:spPr>
          <a:xfrm>
            <a:off x="3488850" y="660750"/>
            <a:ext cx="2873100" cy="9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Nunito"/>
                <a:ea typeface="Nunito"/>
                <a:cs typeface="Nunito"/>
                <a:sym typeface="Nunito"/>
              </a:rPr>
              <a:t>Results cont.</a:t>
            </a:r>
            <a:endParaRPr sz="3000">
              <a:solidFill>
                <a:schemeClr val="lt1"/>
              </a:solidFill>
              <a:latin typeface="Nunito"/>
              <a:ea typeface="Nunito"/>
              <a:cs typeface="Nunito"/>
              <a:sym typeface="Nunito"/>
            </a:endParaRPr>
          </a:p>
        </p:txBody>
      </p:sp>
      <p:sp>
        <p:nvSpPr>
          <p:cNvPr id="214" name="Google Shape;214;p25"/>
          <p:cNvSpPr txBox="1"/>
          <p:nvPr/>
        </p:nvSpPr>
        <p:spPr>
          <a:xfrm>
            <a:off x="513075" y="3629950"/>
            <a:ext cx="3846900" cy="9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latin typeface="Calibri"/>
                <a:ea typeface="Calibri"/>
                <a:cs typeface="Calibri"/>
                <a:sym typeface="Calibri"/>
              </a:rPr>
              <a:t>Figure 2: Dorsal spine and ray count combination frequencies for Largemouth Bass (Micropterus salmoides).  Roman numerals are used to denote spine counts and Arabic numerals indicate ray counts.</a:t>
            </a:r>
            <a:endParaRPr sz="1000">
              <a:latin typeface="Calibri"/>
              <a:ea typeface="Calibri"/>
              <a:cs typeface="Calibri"/>
              <a:sym typeface="Calibri"/>
            </a:endParaRPr>
          </a:p>
          <a:p>
            <a:pPr indent="0" lvl="0" marL="0" rtl="0" algn="l">
              <a:spcBef>
                <a:spcPts val="0"/>
              </a:spcBef>
              <a:spcAft>
                <a:spcPts val="0"/>
              </a:spcAft>
              <a:buNone/>
            </a:pPr>
            <a:r>
              <a:t/>
            </a:r>
            <a:endParaRPr/>
          </a:p>
        </p:txBody>
      </p:sp>
      <p:sp>
        <p:nvSpPr>
          <p:cNvPr id="215" name="Google Shape;215;p25"/>
          <p:cNvSpPr txBox="1"/>
          <p:nvPr/>
        </p:nvSpPr>
        <p:spPr>
          <a:xfrm>
            <a:off x="4810000" y="3655600"/>
            <a:ext cx="3846900" cy="8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latin typeface="Calibri"/>
                <a:ea typeface="Calibri"/>
                <a:cs typeface="Calibri"/>
                <a:sym typeface="Calibri"/>
              </a:rPr>
              <a:t>Figure 3: Anal spine and ray count combination frequencies for Largemouth Bass (Micropterus salmoides).  Roman numerals denote spine counts while Arabic numerals are used to indicate ray counts.</a:t>
            </a:r>
            <a:endParaRPr sz="1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id="220" name="Google Shape;220;p26"/>
          <p:cNvPicPr preferRelativeResize="0"/>
          <p:nvPr/>
        </p:nvPicPr>
        <p:blipFill>
          <a:blip r:embed="rId3">
            <a:alphaModFix/>
          </a:blip>
          <a:stretch>
            <a:fillRect/>
          </a:stretch>
        </p:blipFill>
        <p:spPr>
          <a:xfrm>
            <a:off x="2270338" y="1410850"/>
            <a:ext cx="4694575" cy="2690450"/>
          </a:xfrm>
          <a:prstGeom prst="rect">
            <a:avLst/>
          </a:prstGeom>
          <a:noFill/>
          <a:ln>
            <a:noFill/>
          </a:ln>
        </p:spPr>
      </p:pic>
      <p:sp>
        <p:nvSpPr>
          <p:cNvPr id="221" name="Google Shape;221;p26"/>
          <p:cNvSpPr txBox="1"/>
          <p:nvPr/>
        </p:nvSpPr>
        <p:spPr>
          <a:xfrm>
            <a:off x="2097163" y="743950"/>
            <a:ext cx="5040900" cy="6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Nunito"/>
                <a:ea typeface="Nunito"/>
                <a:cs typeface="Nunito"/>
                <a:sym typeface="Nunito"/>
              </a:rPr>
              <a:t>Results cont.</a:t>
            </a:r>
            <a:endParaRPr sz="3000">
              <a:solidFill>
                <a:schemeClr val="lt1"/>
              </a:solidFill>
              <a:latin typeface="Nunito"/>
              <a:ea typeface="Nunito"/>
              <a:cs typeface="Nunito"/>
              <a:sym typeface="Nunito"/>
            </a:endParaRPr>
          </a:p>
        </p:txBody>
      </p:sp>
      <p:sp>
        <p:nvSpPr>
          <p:cNvPr id="222" name="Google Shape;222;p26"/>
          <p:cNvSpPr txBox="1"/>
          <p:nvPr/>
        </p:nvSpPr>
        <p:spPr>
          <a:xfrm>
            <a:off x="1436600" y="4232800"/>
            <a:ext cx="6310800" cy="5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t>Figure 4: Mean pectoral, pelvic, and caudal fin ray counts for Largemouth Bass (Micropterus salmoides).  Pectoral mean ray counts were 13.4, while pelvic and caudal were 6 and 18.6 respectively.  Error bars represent standard error.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pic>
        <p:nvPicPr>
          <p:cNvPr id="227" name="Google Shape;227;p27"/>
          <p:cNvPicPr preferRelativeResize="0"/>
          <p:nvPr/>
        </p:nvPicPr>
        <p:blipFill>
          <a:blip r:embed="rId3">
            <a:alphaModFix/>
          </a:blip>
          <a:stretch>
            <a:fillRect/>
          </a:stretch>
        </p:blipFill>
        <p:spPr>
          <a:xfrm>
            <a:off x="1648300" y="1282725"/>
            <a:ext cx="6233750" cy="2990550"/>
          </a:xfrm>
          <a:prstGeom prst="rect">
            <a:avLst/>
          </a:prstGeom>
          <a:noFill/>
          <a:ln>
            <a:noFill/>
          </a:ln>
        </p:spPr>
      </p:pic>
      <p:sp>
        <p:nvSpPr>
          <p:cNvPr id="228" name="Google Shape;228;p27"/>
          <p:cNvSpPr txBox="1"/>
          <p:nvPr/>
        </p:nvSpPr>
        <p:spPr>
          <a:xfrm>
            <a:off x="1552025" y="590025"/>
            <a:ext cx="6426300" cy="69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Nunito"/>
                <a:ea typeface="Nunito"/>
                <a:cs typeface="Nunito"/>
                <a:sym typeface="Nunito"/>
              </a:rPr>
              <a:t>Results cont.</a:t>
            </a:r>
            <a:endParaRPr sz="3000">
              <a:solidFill>
                <a:schemeClr val="lt1"/>
              </a:solidFill>
              <a:latin typeface="Nunito"/>
              <a:ea typeface="Nunito"/>
              <a:cs typeface="Nunito"/>
              <a:sym typeface="Nunito"/>
            </a:endParaRPr>
          </a:p>
        </p:txBody>
      </p:sp>
      <p:sp>
        <p:nvSpPr>
          <p:cNvPr id="229" name="Google Shape;229;p27"/>
          <p:cNvSpPr txBox="1"/>
          <p:nvPr/>
        </p:nvSpPr>
        <p:spPr>
          <a:xfrm>
            <a:off x="1475075" y="4373900"/>
            <a:ext cx="6631500" cy="50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t>Figure 5: Mean ratio to head length measurements for Largemouth bass (Micropterus salmoides).  Error bars represent standard error.</a:t>
            </a:r>
            <a:endParaRPr sz="1100"/>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Results cont.</a:t>
            </a:r>
            <a:endParaRPr/>
          </a:p>
        </p:txBody>
      </p:sp>
      <p:graphicFrame>
        <p:nvGraphicFramePr>
          <p:cNvPr id="235" name="Google Shape;235;p28"/>
          <p:cNvGraphicFramePr/>
          <p:nvPr/>
        </p:nvGraphicFramePr>
        <p:xfrm>
          <a:off x="1549750" y="1645250"/>
          <a:ext cx="3000000" cy="3000000"/>
        </p:xfrm>
        <a:graphic>
          <a:graphicData uri="http://schemas.openxmlformats.org/drawingml/2006/table">
            <a:tbl>
              <a:tblPr>
                <a:noFill/>
                <a:tableStyleId>{9D157A1D-2234-4150-9737-02444ECBCF4D}</a:tableStyleId>
              </a:tblPr>
              <a:tblGrid>
                <a:gridCol w="1511125"/>
                <a:gridCol w="1511125"/>
                <a:gridCol w="1511125"/>
                <a:gridCol w="1511125"/>
              </a:tblGrid>
              <a:tr h="323950">
                <a:tc>
                  <a:txBody>
                    <a:bodyPr/>
                    <a:lstStyle/>
                    <a:p>
                      <a:pPr indent="0" lvl="0" marL="0" rtl="0" algn="l">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latin typeface="Times New Roman"/>
                          <a:ea typeface="Times New Roman"/>
                          <a:cs typeface="Times New Roman"/>
                          <a:sym typeface="Times New Roman"/>
                        </a:rPr>
                        <a:t>Head width</a:t>
                      </a:r>
                      <a:endParaRPr b="1"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latin typeface="Times New Roman"/>
                          <a:ea typeface="Times New Roman"/>
                          <a:cs typeface="Times New Roman"/>
                          <a:sym typeface="Times New Roman"/>
                        </a:rPr>
                        <a:t>Head depth</a:t>
                      </a:r>
                      <a:endParaRPr b="1"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000">
                          <a:latin typeface="Times New Roman"/>
                          <a:ea typeface="Times New Roman"/>
                          <a:cs typeface="Times New Roman"/>
                          <a:sym typeface="Times New Roman"/>
                        </a:rPr>
                        <a:t>Preorbital length</a:t>
                      </a:r>
                      <a:endParaRPr b="1"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3950">
                <a:tc>
                  <a:txBody>
                    <a:bodyPr/>
                    <a:lstStyle/>
                    <a:p>
                      <a:pPr indent="0" lvl="0" marL="0" rtl="0" algn="ctr">
                        <a:lnSpc>
                          <a:spcPct val="115000"/>
                        </a:lnSpc>
                        <a:spcBef>
                          <a:spcPts val="0"/>
                        </a:spcBef>
                        <a:spcAft>
                          <a:spcPts val="0"/>
                        </a:spcAft>
                        <a:buNone/>
                      </a:pPr>
                      <a:r>
                        <a:rPr b="1" lang="en" sz="1000">
                          <a:latin typeface="Times New Roman"/>
                          <a:ea typeface="Times New Roman"/>
                          <a:cs typeface="Times New Roman"/>
                          <a:sym typeface="Times New Roman"/>
                        </a:rPr>
                        <a:t>Mean</a:t>
                      </a:r>
                      <a:endParaRPr b="1"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Times New Roman"/>
                          <a:ea typeface="Times New Roman"/>
                          <a:cs typeface="Times New Roman"/>
                          <a:sym typeface="Times New Roman"/>
                        </a:rPr>
                        <a:t>0.593847</a:t>
                      </a:r>
                      <a:endParaRPr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Times New Roman"/>
                          <a:ea typeface="Times New Roman"/>
                          <a:cs typeface="Times New Roman"/>
                          <a:sym typeface="Times New Roman"/>
                        </a:rPr>
                        <a:t>0.879884</a:t>
                      </a:r>
                      <a:endParaRPr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Times New Roman"/>
                          <a:ea typeface="Times New Roman"/>
                          <a:cs typeface="Times New Roman"/>
                          <a:sym typeface="Times New Roman"/>
                        </a:rPr>
                        <a:t>0.364492</a:t>
                      </a:r>
                      <a:endParaRPr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3950">
                <a:tc>
                  <a:txBody>
                    <a:bodyPr/>
                    <a:lstStyle/>
                    <a:p>
                      <a:pPr indent="0" lvl="0" marL="0" rtl="0" algn="ctr">
                        <a:lnSpc>
                          <a:spcPct val="115000"/>
                        </a:lnSpc>
                        <a:spcBef>
                          <a:spcPts val="0"/>
                        </a:spcBef>
                        <a:spcAft>
                          <a:spcPts val="0"/>
                        </a:spcAft>
                        <a:buNone/>
                      </a:pPr>
                      <a:r>
                        <a:rPr b="1" lang="en" sz="1000">
                          <a:latin typeface="Times New Roman"/>
                          <a:ea typeface="Times New Roman"/>
                          <a:cs typeface="Times New Roman"/>
                          <a:sym typeface="Times New Roman"/>
                        </a:rPr>
                        <a:t>SE</a:t>
                      </a:r>
                      <a:endParaRPr b="1"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Times New Roman"/>
                          <a:ea typeface="Times New Roman"/>
                          <a:cs typeface="Times New Roman"/>
                          <a:sym typeface="Times New Roman"/>
                        </a:rPr>
                        <a:t>0.022089</a:t>
                      </a:r>
                      <a:endParaRPr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Times New Roman"/>
                          <a:ea typeface="Times New Roman"/>
                          <a:cs typeface="Times New Roman"/>
                          <a:sym typeface="Times New Roman"/>
                        </a:rPr>
                        <a:t>0.055835</a:t>
                      </a:r>
                      <a:endParaRPr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Times New Roman"/>
                          <a:ea typeface="Times New Roman"/>
                          <a:cs typeface="Times New Roman"/>
                          <a:sym typeface="Times New Roman"/>
                        </a:rPr>
                        <a:t>0.009347</a:t>
                      </a:r>
                      <a:endParaRPr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3950">
                <a:tc>
                  <a:txBody>
                    <a:bodyPr/>
                    <a:lstStyle/>
                    <a:p>
                      <a:pPr indent="0" lvl="0" marL="0" rtl="0" algn="ctr">
                        <a:lnSpc>
                          <a:spcPct val="115000"/>
                        </a:lnSpc>
                        <a:spcBef>
                          <a:spcPts val="0"/>
                        </a:spcBef>
                        <a:spcAft>
                          <a:spcPts val="0"/>
                        </a:spcAft>
                        <a:buNone/>
                      </a:pP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latin typeface="Times New Roman"/>
                          <a:ea typeface="Times New Roman"/>
                          <a:cs typeface="Times New Roman"/>
                          <a:sym typeface="Times New Roman"/>
                        </a:rPr>
                        <a:t>Orbit diameter</a:t>
                      </a:r>
                      <a:endParaRPr b="1"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latin typeface="Times New Roman"/>
                          <a:ea typeface="Times New Roman"/>
                          <a:cs typeface="Times New Roman"/>
                          <a:sym typeface="Times New Roman"/>
                        </a:rPr>
                        <a:t>Upper jaw length</a:t>
                      </a:r>
                      <a:endParaRPr b="1"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latin typeface="Times New Roman"/>
                          <a:ea typeface="Times New Roman"/>
                          <a:cs typeface="Times New Roman"/>
                          <a:sym typeface="Times New Roman"/>
                        </a:rPr>
                        <a:t>Gape width</a:t>
                      </a:r>
                      <a:endParaRPr b="1"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3950">
                <a:tc>
                  <a:txBody>
                    <a:bodyPr/>
                    <a:lstStyle/>
                    <a:p>
                      <a:pPr indent="0" lvl="0" marL="0" rtl="0" algn="ctr">
                        <a:lnSpc>
                          <a:spcPct val="115000"/>
                        </a:lnSpc>
                        <a:spcBef>
                          <a:spcPts val="0"/>
                        </a:spcBef>
                        <a:spcAft>
                          <a:spcPts val="0"/>
                        </a:spcAft>
                        <a:buNone/>
                      </a:pPr>
                      <a:r>
                        <a:rPr b="1" lang="en" sz="1000">
                          <a:latin typeface="Times New Roman"/>
                          <a:ea typeface="Times New Roman"/>
                          <a:cs typeface="Times New Roman"/>
                          <a:sym typeface="Times New Roman"/>
                        </a:rPr>
                        <a:t>Mean</a:t>
                      </a:r>
                      <a:endParaRPr b="1"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Times New Roman"/>
                          <a:ea typeface="Times New Roman"/>
                          <a:cs typeface="Times New Roman"/>
                          <a:sym typeface="Times New Roman"/>
                        </a:rPr>
                        <a:t>0.217824</a:t>
                      </a:r>
                      <a:endParaRPr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Times New Roman"/>
                          <a:ea typeface="Times New Roman"/>
                          <a:cs typeface="Times New Roman"/>
                          <a:sym typeface="Times New Roman"/>
                        </a:rPr>
                        <a:t>0.603926</a:t>
                      </a:r>
                      <a:endParaRPr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Times New Roman"/>
                          <a:ea typeface="Times New Roman"/>
                          <a:cs typeface="Times New Roman"/>
                          <a:sym typeface="Times New Roman"/>
                        </a:rPr>
                        <a:t>0.421829</a:t>
                      </a:r>
                      <a:endParaRPr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64750">
                <a:tc>
                  <a:txBody>
                    <a:bodyPr/>
                    <a:lstStyle/>
                    <a:p>
                      <a:pPr indent="0" lvl="0" marL="0" rtl="0" algn="ctr">
                        <a:lnSpc>
                          <a:spcPct val="115000"/>
                        </a:lnSpc>
                        <a:spcBef>
                          <a:spcPts val="0"/>
                        </a:spcBef>
                        <a:spcAft>
                          <a:spcPts val="0"/>
                        </a:spcAft>
                        <a:buNone/>
                      </a:pPr>
                      <a:r>
                        <a:rPr b="1" lang="en" sz="1000">
                          <a:latin typeface="Times New Roman"/>
                          <a:ea typeface="Times New Roman"/>
                          <a:cs typeface="Times New Roman"/>
                          <a:sym typeface="Times New Roman"/>
                        </a:rPr>
                        <a:t>SE</a:t>
                      </a:r>
                      <a:endParaRPr b="1"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Times New Roman"/>
                          <a:ea typeface="Times New Roman"/>
                          <a:cs typeface="Times New Roman"/>
                          <a:sym typeface="Times New Roman"/>
                        </a:rPr>
                        <a:t>0.006106</a:t>
                      </a:r>
                      <a:endParaRPr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Times New Roman"/>
                          <a:ea typeface="Times New Roman"/>
                          <a:cs typeface="Times New Roman"/>
                          <a:sym typeface="Times New Roman"/>
                        </a:rPr>
                        <a:t>0.021601</a:t>
                      </a:r>
                      <a:endParaRPr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Times New Roman"/>
                          <a:ea typeface="Times New Roman"/>
                          <a:cs typeface="Times New Roman"/>
                          <a:sym typeface="Times New Roman"/>
                        </a:rPr>
                        <a:t>0.028787</a:t>
                      </a:r>
                      <a:endParaRPr sz="10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36" name="Google Shape;236;p28"/>
          <p:cNvSpPr txBox="1"/>
          <p:nvPr/>
        </p:nvSpPr>
        <p:spPr>
          <a:xfrm>
            <a:off x="1398100" y="4335425"/>
            <a:ext cx="6541500" cy="5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t>Table 1: Mean and standard error values for ratios of various head measurements to head length of Largemouth Bass (Micropterus salmoides).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pic>
        <p:nvPicPr>
          <p:cNvPr id="241" name="Google Shape;241;p29"/>
          <p:cNvPicPr preferRelativeResize="0"/>
          <p:nvPr/>
        </p:nvPicPr>
        <p:blipFill>
          <a:blip r:embed="rId3">
            <a:alphaModFix/>
          </a:blip>
          <a:stretch>
            <a:fillRect/>
          </a:stretch>
        </p:blipFill>
        <p:spPr>
          <a:xfrm>
            <a:off x="636350" y="1516075"/>
            <a:ext cx="8170301" cy="2875999"/>
          </a:xfrm>
          <a:prstGeom prst="rect">
            <a:avLst/>
          </a:prstGeom>
          <a:noFill/>
          <a:ln>
            <a:noFill/>
          </a:ln>
        </p:spPr>
      </p:pic>
      <p:sp>
        <p:nvSpPr>
          <p:cNvPr id="242" name="Google Shape;242;p29"/>
          <p:cNvSpPr txBox="1"/>
          <p:nvPr/>
        </p:nvSpPr>
        <p:spPr>
          <a:xfrm>
            <a:off x="1372450" y="641325"/>
            <a:ext cx="6810900" cy="70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Nunito"/>
                <a:ea typeface="Nunito"/>
                <a:cs typeface="Nunito"/>
                <a:sym typeface="Nunito"/>
              </a:rPr>
              <a:t>Results cont.</a:t>
            </a:r>
            <a:endParaRPr sz="3000">
              <a:solidFill>
                <a:schemeClr val="lt1"/>
              </a:solidFill>
              <a:latin typeface="Nunito"/>
              <a:ea typeface="Nunito"/>
              <a:cs typeface="Nunito"/>
              <a:sym typeface="Nunito"/>
            </a:endParaRPr>
          </a:p>
        </p:txBody>
      </p:sp>
      <p:sp>
        <p:nvSpPr>
          <p:cNvPr id="243" name="Google Shape;243;p29"/>
          <p:cNvSpPr txBox="1"/>
          <p:nvPr/>
        </p:nvSpPr>
        <p:spPr>
          <a:xfrm>
            <a:off x="654150" y="4450850"/>
            <a:ext cx="8170200" cy="3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t>Figure 6: Mean length ratio to standard length of Largemouth Bass (Micropterus salmoides). Error bars are used to represent standard error.</a:t>
            </a:r>
            <a:endParaRPr sz="1100"/>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Results cont.</a:t>
            </a:r>
            <a:endParaRPr/>
          </a:p>
        </p:txBody>
      </p:sp>
      <p:graphicFrame>
        <p:nvGraphicFramePr>
          <p:cNvPr id="249" name="Google Shape;249;p30"/>
          <p:cNvGraphicFramePr/>
          <p:nvPr/>
        </p:nvGraphicFramePr>
        <p:xfrm>
          <a:off x="952500" y="1580900"/>
          <a:ext cx="3000000" cy="3000000"/>
        </p:xfrm>
        <a:graphic>
          <a:graphicData uri="http://schemas.openxmlformats.org/drawingml/2006/table">
            <a:tbl>
              <a:tblPr>
                <a:noFill/>
                <a:tableStyleId>{9D157A1D-2234-4150-9737-02444ECBCF4D}</a:tableStyleId>
              </a:tblPr>
              <a:tblGrid>
                <a:gridCol w="1447800"/>
                <a:gridCol w="1447800"/>
                <a:gridCol w="1447800"/>
                <a:gridCol w="1447800"/>
                <a:gridCol w="1447800"/>
              </a:tblGrid>
              <a:tr h="381000">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 </a:t>
                      </a:r>
                      <a:endParaRPr b="1"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Predorsal length</a:t>
                      </a:r>
                      <a:endParaRPr b="1"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Pre-pelvic length</a:t>
                      </a:r>
                      <a:endParaRPr b="1"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Body greatest depth</a:t>
                      </a:r>
                      <a:endParaRPr b="1"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CP least depth</a:t>
                      </a:r>
                      <a:endParaRPr b="1"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Mean</a:t>
                      </a:r>
                      <a:endParaRPr b="1"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0.407274535</a:t>
                      </a:r>
                      <a:endParaRPr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0.356186828</a:t>
                      </a:r>
                      <a:endParaRPr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0.246870533</a:t>
                      </a:r>
                      <a:endParaRPr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0.108085792</a:t>
                      </a:r>
                      <a:endParaRPr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SE</a:t>
                      </a:r>
                      <a:endParaRPr b="1"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0.008032802</a:t>
                      </a:r>
                      <a:endParaRPr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0.006611602</a:t>
                      </a:r>
                      <a:endParaRPr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0.017630886</a:t>
                      </a:r>
                      <a:endParaRPr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0.008546857</a:t>
                      </a:r>
                      <a:endParaRPr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 </a:t>
                      </a:r>
                      <a:endParaRPr b="1"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Dorsal fin length</a:t>
                      </a:r>
                      <a:endParaRPr b="1"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Pectoral fin length</a:t>
                      </a:r>
                      <a:endParaRPr b="1"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Pelvic fin length</a:t>
                      </a:r>
                      <a:endParaRPr b="1"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Anal fin length</a:t>
                      </a:r>
                      <a:endParaRPr b="1"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Mean</a:t>
                      </a:r>
                      <a:endParaRPr b="1"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0.385946559</a:t>
                      </a:r>
                      <a:endParaRPr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0.156167903</a:t>
                      </a:r>
                      <a:endParaRPr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0.147682926</a:t>
                      </a:r>
                      <a:endParaRPr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0.151340623</a:t>
                      </a:r>
                      <a:endParaRPr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SE</a:t>
                      </a:r>
                      <a:endParaRPr b="1"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0.007302245</a:t>
                      </a:r>
                      <a:endParaRPr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0.003652773</a:t>
                      </a:r>
                      <a:endParaRPr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0.003284127</a:t>
                      </a:r>
                      <a:endParaRPr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0.003264816</a:t>
                      </a:r>
                      <a:endParaRPr sz="12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50" name="Google Shape;250;p30"/>
          <p:cNvSpPr txBox="1"/>
          <p:nvPr/>
        </p:nvSpPr>
        <p:spPr>
          <a:xfrm>
            <a:off x="974825" y="4053225"/>
            <a:ext cx="7247100" cy="6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t>Table 2: Mean and standard error values for ratios of various body measurements to standard length of Largemouth Bass (Micropterus salmoides).</a:t>
            </a: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Food</a:t>
            </a:r>
            <a:endParaRPr/>
          </a:p>
        </p:txBody>
      </p:sp>
      <p:sp>
        <p:nvSpPr>
          <p:cNvPr id="256" name="Google Shape;256;p31"/>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11150" lvl="0" marL="457200" marR="0" rtl="0" algn="l">
              <a:lnSpc>
                <a:spcPct val="115000"/>
              </a:lnSpc>
              <a:spcBef>
                <a:spcPts val="0"/>
              </a:spcBef>
              <a:spcAft>
                <a:spcPts val="0"/>
              </a:spcAft>
              <a:buSzPts val="1300"/>
              <a:buChar char="●"/>
            </a:pPr>
            <a:r>
              <a:rPr lang="en"/>
              <a:t>Piscivorous</a:t>
            </a:r>
            <a:endParaRPr/>
          </a:p>
          <a:p>
            <a:pPr indent="-311150" lvl="1" marL="914400" rtl="0" algn="l">
              <a:lnSpc>
                <a:spcPct val="100000"/>
              </a:lnSpc>
              <a:spcBef>
                <a:spcPts val="0"/>
              </a:spcBef>
              <a:spcAft>
                <a:spcPts val="0"/>
              </a:spcAft>
              <a:buSzPts val="1300"/>
              <a:buChar char="○"/>
            </a:pPr>
            <a:r>
              <a:rPr lang="en" sz="1300">
                <a:solidFill>
                  <a:srgbClr val="000000"/>
                </a:solidFill>
              </a:rPr>
              <a:t>6 species of fish</a:t>
            </a:r>
            <a:endParaRPr sz="1300">
              <a:solidFill>
                <a:srgbClr val="000000"/>
              </a:solidFill>
            </a:endParaRPr>
          </a:p>
          <a:p>
            <a:pPr indent="-311150" lvl="1" marL="914400" rtl="0" algn="l">
              <a:lnSpc>
                <a:spcPct val="100000"/>
              </a:lnSpc>
              <a:spcBef>
                <a:spcPts val="0"/>
              </a:spcBef>
              <a:spcAft>
                <a:spcPts val="0"/>
              </a:spcAft>
              <a:buSzPts val="1300"/>
              <a:buChar char="○"/>
            </a:pPr>
            <a:r>
              <a:rPr lang="en" sz="1300">
                <a:solidFill>
                  <a:srgbClr val="000000"/>
                </a:solidFill>
              </a:rPr>
              <a:t>Mostly the Bluegill</a:t>
            </a:r>
            <a:endParaRPr sz="1300">
              <a:solidFill>
                <a:srgbClr val="000000"/>
              </a:solidFill>
            </a:endParaRPr>
          </a:p>
          <a:p>
            <a:pPr indent="-311150" lvl="0" marL="457200" rtl="0" algn="l">
              <a:lnSpc>
                <a:spcPct val="100000"/>
              </a:lnSpc>
              <a:spcBef>
                <a:spcPts val="0"/>
              </a:spcBef>
              <a:spcAft>
                <a:spcPts val="0"/>
              </a:spcAft>
              <a:buSzPts val="1300"/>
              <a:buChar char="●"/>
            </a:pPr>
            <a:r>
              <a:rPr lang="en">
                <a:solidFill>
                  <a:srgbClr val="000000"/>
                </a:solidFill>
              </a:rPr>
              <a:t>55% solely ate </a:t>
            </a:r>
            <a:r>
              <a:rPr lang="en">
                <a:solidFill>
                  <a:srgbClr val="000000"/>
                </a:solidFill>
              </a:rPr>
              <a:t>vertebrates</a:t>
            </a:r>
            <a:endParaRPr>
              <a:solidFill>
                <a:srgbClr val="000000"/>
              </a:solidFill>
            </a:endParaRPr>
          </a:p>
          <a:p>
            <a:pPr indent="-304800" lvl="0" marL="457200" rtl="0" algn="l">
              <a:lnSpc>
                <a:spcPct val="100000"/>
              </a:lnSpc>
              <a:spcBef>
                <a:spcPts val="0"/>
              </a:spcBef>
              <a:spcAft>
                <a:spcPts val="0"/>
              </a:spcAft>
              <a:buClr>
                <a:srgbClr val="000000"/>
              </a:buClr>
              <a:buSzPts val="1200"/>
              <a:buChar char="●"/>
            </a:pPr>
            <a:r>
              <a:rPr lang="en">
                <a:solidFill>
                  <a:srgbClr val="000000"/>
                </a:solidFill>
              </a:rPr>
              <a:t>37% had some plants and </a:t>
            </a:r>
            <a:r>
              <a:rPr lang="en">
                <a:solidFill>
                  <a:srgbClr val="000000"/>
                </a:solidFill>
              </a:rPr>
              <a:t>invertebrates</a:t>
            </a:r>
            <a:endParaRPr sz="1200">
              <a:solidFill>
                <a:srgbClr val="000000"/>
              </a:solidFill>
            </a:endParaRPr>
          </a:p>
          <a:p>
            <a:pPr indent="0" lvl="0" marL="0" rtl="0" algn="l">
              <a:lnSpc>
                <a:spcPct val="100000"/>
              </a:lnSpc>
              <a:spcBef>
                <a:spcPts val="0"/>
              </a:spcBef>
              <a:spcAft>
                <a:spcPts val="0"/>
              </a:spcAft>
              <a:buNone/>
            </a:pPr>
            <a:r>
              <a:t/>
            </a:r>
            <a:endParaRPr/>
          </a:p>
          <a:p>
            <a:pPr indent="0" lvl="0" marL="0" marR="0" rtl="0" algn="l">
              <a:lnSpc>
                <a:spcPct val="115000"/>
              </a:lnSpc>
              <a:spcBef>
                <a:spcPts val="0"/>
              </a:spcBef>
              <a:spcAft>
                <a:spcPts val="1600"/>
              </a:spcAft>
              <a:buNone/>
            </a:pPr>
            <a:r>
              <a:t/>
            </a:r>
            <a:endParaRPr/>
          </a:p>
        </p:txBody>
      </p:sp>
      <p:pic>
        <p:nvPicPr>
          <p:cNvPr id="257" name="Google Shape;257;p31"/>
          <p:cNvPicPr preferRelativeResize="0"/>
          <p:nvPr/>
        </p:nvPicPr>
        <p:blipFill>
          <a:blip r:embed="rId3">
            <a:alphaModFix/>
          </a:blip>
          <a:stretch>
            <a:fillRect/>
          </a:stretch>
        </p:blipFill>
        <p:spPr>
          <a:xfrm>
            <a:off x="4714022" y="845600"/>
            <a:ext cx="4050225" cy="393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Taxonomy</a:t>
            </a:r>
            <a:endParaRPr/>
          </a:p>
        </p:txBody>
      </p:sp>
      <p:sp>
        <p:nvSpPr>
          <p:cNvPr id="135" name="Google Shape;135;p1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Bernard Germain de Lacépède, 1802</a:t>
            </a:r>
            <a:endParaRPr/>
          </a:p>
          <a:p>
            <a:pPr indent="-298450" lvl="1" marL="914400" rtl="0" algn="l">
              <a:spcBef>
                <a:spcPts val="0"/>
              </a:spcBef>
              <a:spcAft>
                <a:spcPts val="0"/>
              </a:spcAft>
              <a:buSzPts val="1100"/>
              <a:buChar char="○"/>
            </a:pPr>
            <a:r>
              <a:rPr lang="en"/>
              <a:t>French Naturalist</a:t>
            </a:r>
            <a:endParaRPr/>
          </a:p>
          <a:p>
            <a:pPr indent="-311150" lvl="0" marL="457200" rtl="0" algn="l">
              <a:spcBef>
                <a:spcPts val="0"/>
              </a:spcBef>
              <a:spcAft>
                <a:spcPts val="0"/>
              </a:spcAft>
              <a:buSzPts val="1300"/>
              <a:buChar char="●"/>
            </a:pPr>
            <a:r>
              <a:rPr lang="en"/>
              <a:t>Order: Perciformes</a:t>
            </a:r>
            <a:endParaRPr/>
          </a:p>
          <a:p>
            <a:pPr indent="-311150" lvl="0" marL="457200" rtl="0" algn="l">
              <a:spcBef>
                <a:spcPts val="0"/>
              </a:spcBef>
              <a:spcAft>
                <a:spcPts val="0"/>
              </a:spcAft>
              <a:buSzPts val="1300"/>
              <a:buChar char="●"/>
            </a:pPr>
            <a:r>
              <a:rPr lang="en"/>
              <a:t>Family: </a:t>
            </a:r>
            <a:r>
              <a:rPr lang="en"/>
              <a:t>Centrarchidae</a:t>
            </a:r>
            <a:endParaRPr/>
          </a:p>
          <a:p>
            <a:pPr indent="-311150" lvl="0" marL="457200" rtl="0" algn="l">
              <a:spcBef>
                <a:spcPts val="0"/>
              </a:spcBef>
              <a:spcAft>
                <a:spcPts val="0"/>
              </a:spcAft>
              <a:buSzPts val="1300"/>
              <a:buChar char="●"/>
            </a:pPr>
            <a:r>
              <a:rPr lang="en"/>
              <a:t>Genus: </a:t>
            </a:r>
            <a:r>
              <a:rPr i="1" lang="en"/>
              <a:t>Micropterus</a:t>
            </a:r>
            <a:endParaRPr i="1"/>
          </a:p>
          <a:p>
            <a:pPr indent="-311150" lvl="0" marL="457200" rtl="0" algn="l">
              <a:spcBef>
                <a:spcPts val="0"/>
              </a:spcBef>
              <a:spcAft>
                <a:spcPts val="0"/>
              </a:spcAft>
              <a:buSzPts val="1300"/>
              <a:buChar char="●"/>
            </a:pPr>
            <a:r>
              <a:rPr lang="en"/>
              <a:t>Species: </a:t>
            </a:r>
            <a:r>
              <a:rPr i="1" lang="en"/>
              <a:t>salmoides</a:t>
            </a:r>
            <a:endParaRPr i="1"/>
          </a:p>
        </p:txBody>
      </p:sp>
      <p:pic>
        <p:nvPicPr>
          <p:cNvPr id="136" name="Google Shape;136;p14"/>
          <p:cNvPicPr preferRelativeResize="0"/>
          <p:nvPr/>
        </p:nvPicPr>
        <p:blipFill rotWithShape="1">
          <a:blip r:embed="rId3">
            <a:alphaModFix/>
          </a:blip>
          <a:srcRect b="25104" l="35186" r="34282" t="32538"/>
          <a:stretch/>
        </p:blipFill>
        <p:spPr>
          <a:xfrm>
            <a:off x="4491600" y="1514663"/>
            <a:ext cx="4178400" cy="3260674"/>
          </a:xfrm>
          <a:prstGeom prst="rect">
            <a:avLst/>
          </a:prstGeom>
          <a:noFill/>
          <a:ln>
            <a:noFill/>
          </a:ln>
        </p:spPr>
      </p:pic>
      <p:sp>
        <p:nvSpPr>
          <p:cNvPr id="137" name="Google Shape;137;p14"/>
          <p:cNvSpPr txBox="1"/>
          <p:nvPr/>
        </p:nvSpPr>
        <p:spPr>
          <a:xfrm>
            <a:off x="7276175" y="4927200"/>
            <a:ext cx="3963600" cy="2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(Near et al., 2003) (ITIS, 2018)</a:t>
            </a:r>
            <a:endParaRPr sz="10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2"/>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Age</a:t>
            </a:r>
            <a:endParaRPr/>
          </a:p>
        </p:txBody>
      </p:sp>
      <p:sp>
        <p:nvSpPr>
          <p:cNvPr id="263" name="Google Shape;263;p32"/>
          <p:cNvSpPr txBox="1"/>
          <p:nvPr>
            <p:ph idx="1" type="body"/>
          </p:nvPr>
        </p:nvSpPr>
        <p:spPr>
          <a:xfrm>
            <a:off x="819150" y="1990725"/>
            <a:ext cx="3554700" cy="24480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Age</a:t>
            </a:r>
            <a:endParaRPr/>
          </a:p>
          <a:p>
            <a:pPr indent="-298450" lvl="1" marL="914400" rtl="0" algn="l">
              <a:spcBef>
                <a:spcPts val="0"/>
              </a:spcBef>
              <a:spcAft>
                <a:spcPts val="0"/>
              </a:spcAft>
              <a:buSzPts val="1100"/>
              <a:buChar char="○"/>
            </a:pPr>
            <a:r>
              <a:rPr lang="en"/>
              <a:t>6-9 years</a:t>
            </a:r>
            <a:endParaRPr/>
          </a:p>
          <a:p>
            <a:pPr indent="-298450" lvl="1" marL="914400" rtl="0" algn="l">
              <a:spcBef>
                <a:spcPts val="0"/>
              </a:spcBef>
              <a:spcAft>
                <a:spcPts val="0"/>
              </a:spcAft>
              <a:buSzPts val="1100"/>
              <a:buChar char="○"/>
            </a:pPr>
            <a:r>
              <a:rPr lang="en"/>
              <a:t>Females live longer</a:t>
            </a:r>
            <a:endParaRPr/>
          </a:p>
          <a:p>
            <a:pPr indent="-311150" lvl="0" marL="457200" rtl="0" algn="l">
              <a:spcBef>
                <a:spcPts val="0"/>
              </a:spcBef>
              <a:spcAft>
                <a:spcPts val="0"/>
              </a:spcAft>
              <a:buSzPts val="1300"/>
              <a:buChar char="●"/>
            </a:pPr>
            <a:r>
              <a:rPr lang="en"/>
              <a:t>Most common age found in nature</a:t>
            </a:r>
            <a:endParaRPr/>
          </a:p>
          <a:p>
            <a:pPr indent="-298450" lvl="1" marL="914400" rtl="0" algn="l">
              <a:spcBef>
                <a:spcPts val="0"/>
              </a:spcBef>
              <a:spcAft>
                <a:spcPts val="0"/>
              </a:spcAft>
              <a:buSzPts val="1100"/>
              <a:buChar char="○"/>
            </a:pPr>
            <a:r>
              <a:rPr lang="en"/>
              <a:t>2-3 years</a:t>
            </a:r>
            <a:endParaRPr/>
          </a:p>
          <a:p>
            <a:pPr indent="-311150" lvl="0" marL="457200" rtl="0" algn="l">
              <a:spcBef>
                <a:spcPts val="0"/>
              </a:spcBef>
              <a:spcAft>
                <a:spcPts val="0"/>
              </a:spcAft>
              <a:buSzPts val="1300"/>
              <a:buChar char="●"/>
            </a:pPr>
            <a:r>
              <a:rPr lang="en"/>
              <a:t>Mature by age 2</a:t>
            </a:r>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pic>
        <p:nvPicPr>
          <p:cNvPr id="264" name="Google Shape;264;p32"/>
          <p:cNvPicPr preferRelativeResize="0"/>
          <p:nvPr/>
        </p:nvPicPr>
        <p:blipFill>
          <a:blip r:embed="rId3">
            <a:alphaModFix/>
          </a:blip>
          <a:stretch>
            <a:fillRect/>
          </a:stretch>
        </p:blipFill>
        <p:spPr>
          <a:xfrm>
            <a:off x="4657957" y="1585075"/>
            <a:ext cx="3809750" cy="2853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Growth</a:t>
            </a:r>
            <a:endParaRPr/>
          </a:p>
        </p:txBody>
      </p:sp>
      <p:sp>
        <p:nvSpPr>
          <p:cNvPr id="270" name="Google Shape;270;p33"/>
          <p:cNvSpPr txBox="1"/>
          <p:nvPr>
            <p:ph idx="1" type="body"/>
          </p:nvPr>
        </p:nvSpPr>
        <p:spPr>
          <a:xfrm>
            <a:off x="819150" y="1990725"/>
            <a:ext cx="4063200" cy="2448000"/>
          </a:xfrm>
          <a:prstGeom prst="rect">
            <a:avLst/>
          </a:prstGeom>
        </p:spPr>
        <p:txBody>
          <a:bodyPr anchorCtr="0" anchor="t" bIns="91425" lIns="91425" spcFirstLastPara="1" rIns="91425" wrap="square" tIns="91425">
            <a:noAutofit/>
          </a:bodyPr>
          <a:lstStyle/>
          <a:p>
            <a:pPr indent="-311150" lvl="0" marL="457200" marR="0" rtl="0" algn="l">
              <a:lnSpc>
                <a:spcPct val="115000"/>
              </a:lnSpc>
              <a:spcBef>
                <a:spcPts val="0"/>
              </a:spcBef>
              <a:spcAft>
                <a:spcPts val="0"/>
              </a:spcAft>
              <a:buClr>
                <a:schemeClr val="dk2"/>
              </a:buClr>
              <a:buSzPts val="1300"/>
              <a:buFont typeface="Calibri"/>
              <a:buChar char="●"/>
            </a:pPr>
            <a:r>
              <a:rPr lang="en"/>
              <a:t>Eggs hatch between 1-5 weeks</a:t>
            </a:r>
            <a:endParaRPr/>
          </a:p>
          <a:p>
            <a:pPr indent="-311150" lvl="0" marL="457200" marR="0" rtl="0" algn="l">
              <a:lnSpc>
                <a:spcPct val="115000"/>
              </a:lnSpc>
              <a:spcBef>
                <a:spcPts val="0"/>
              </a:spcBef>
              <a:spcAft>
                <a:spcPts val="0"/>
              </a:spcAft>
              <a:buClr>
                <a:schemeClr val="dk2"/>
              </a:buClr>
              <a:buSzPts val="1300"/>
              <a:buFont typeface="Calibri"/>
              <a:buChar char="●"/>
            </a:pPr>
            <a:r>
              <a:rPr lang="en"/>
              <a:t>Fastest growing bass</a:t>
            </a:r>
            <a:endParaRPr/>
          </a:p>
          <a:p>
            <a:pPr indent="-311150" lvl="1" marL="914400" marR="0" rtl="0" algn="l">
              <a:lnSpc>
                <a:spcPct val="115000"/>
              </a:lnSpc>
              <a:spcBef>
                <a:spcPts val="0"/>
              </a:spcBef>
              <a:spcAft>
                <a:spcPts val="0"/>
              </a:spcAft>
              <a:buClr>
                <a:schemeClr val="dk2"/>
              </a:buClr>
              <a:buSzPts val="1300"/>
              <a:buFont typeface="Calibri"/>
              <a:buChar char="○"/>
            </a:pPr>
            <a:r>
              <a:rPr lang="en"/>
              <a:t>Eutrophic vs. oligotrophic</a:t>
            </a:r>
            <a:endParaRPr/>
          </a:p>
          <a:p>
            <a:pPr indent="-311150" lvl="0" marL="457200" marR="0" rtl="0" algn="l">
              <a:lnSpc>
                <a:spcPct val="115000"/>
              </a:lnSpc>
              <a:spcBef>
                <a:spcPts val="0"/>
              </a:spcBef>
              <a:spcAft>
                <a:spcPts val="0"/>
              </a:spcAft>
              <a:buClr>
                <a:schemeClr val="dk2"/>
              </a:buClr>
              <a:buSzPts val="1300"/>
              <a:buFont typeface="Calibri"/>
              <a:buChar char="●"/>
            </a:pPr>
            <a:r>
              <a:rPr lang="en"/>
              <a:t>Females grow slower</a:t>
            </a:r>
            <a:endParaRPr/>
          </a:p>
          <a:p>
            <a:pPr indent="-311150" lvl="0" marL="457200" rtl="0" algn="l">
              <a:spcBef>
                <a:spcPts val="0"/>
              </a:spcBef>
              <a:spcAft>
                <a:spcPts val="0"/>
              </a:spcAft>
              <a:buSzPts val="1300"/>
              <a:buChar char="●"/>
            </a:pPr>
            <a:r>
              <a:rPr lang="en"/>
              <a:t>Males can mature faster</a:t>
            </a:r>
            <a:endParaRPr/>
          </a:p>
          <a:p>
            <a:pPr indent="0" lvl="0" marL="0" marR="0" rtl="0" algn="l">
              <a:lnSpc>
                <a:spcPct val="115000"/>
              </a:lnSpc>
              <a:spcBef>
                <a:spcPts val="1600"/>
              </a:spcBef>
              <a:spcAft>
                <a:spcPts val="1600"/>
              </a:spcAft>
              <a:buNone/>
            </a:pPr>
            <a:r>
              <a:t/>
            </a:r>
            <a:endParaRPr/>
          </a:p>
        </p:txBody>
      </p:sp>
      <p:pic>
        <p:nvPicPr>
          <p:cNvPr id="271" name="Google Shape;271;p33"/>
          <p:cNvPicPr preferRelativeResize="0"/>
          <p:nvPr/>
        </p:nvPicPr>
        <p:blipFill>
          <a:blip r:embed="rId3">
            <a:alphaModFix/>
          </a:blip>
          <a:stretch>
            <a:fillRect/>
          </a:stretch>
        </p:blipFill>
        <p:spPr>
          <a:xfrm>
            <a:off x="5086888" y="1574100"/>
            <a:ext cx="3457575" cy="3124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Reproduction</a:t>
            </a:r>
            <a:endParaRPr/>
          </a:p>
        </p:txBody>
      </p:sp>
      <p:sp>
        <p:nvSpPr>
          <p:cNvPr id="277" name="Google Shape;277;p3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Can mature as early as a year old</a:t>
            </a:r>
            <a:endParaRPr/>
          </a:p>
          <a:p>
            <a:pPr indent="-311150" lvl="0" marL="457200" rtl="0" algn="l">
              <a:spcBef>
                <a:spcPts val="0"/>
              </a:spcBef>
              <a:spcAft>
                <a:spcPts val="0"/>
              </a:spcAft>
              <a:buSzPts val="1300"/>
              <a:buChar char="●"/>
            </a:pPr>
            <a:r>
              <a:rPr lang="en"/>
              <a:t>Maturity can be size dependent </a:t>
            </a:r>
            <a:endParaRPr/>
          </a:p>
          <a:p>
            <a:pPr indent="-311150" lvl="0" marL="457200" rtl="0" algn="l">
              <a:spcBef>
                <a:spcPts val="0"/>
              </a:spcBef>
              <a:spcAft>
                <a:spcPts val="0"/>
              </a:spcAft>
              <a:buSzPts val="1300"/>
              <a:buChar char="●"/>
            </a:pPr>
            <a:r>
              <a:rPr lang="en"/>
              <a:t>Iteroparous</a:t>
            </a:r>
            <a:endParaRPr/>
          </a:p>
          <a:p>
            <a:pPr indent="-298450" lvl="1" marL="914400" rtl="0" algn="l">
              <a:spcBef>
                <a:spcPts val="0"/>
              </a:spcBef>
              <a:spcAft>
                <a:spcPts val="0"/>
              </a:spcAft>
              <a:buSzPts val="1100"/>
              <a:buChar char="○"/>
            </a:pPr>
            <a:r>
              <a:rPr lang="en"/>
              <a:t>150,000 eggs released</a:t>
            </a:r>
            <a:endParaRPr/>
          </a:p>
          <a:p>
            <a:pPr indent="-311150" lvl="0" marL="457200" rtl="0" algn="l">
              <a:spcBef>
                <a:spcPts val="0"/>
              </a:spcBef>
              <a:spcAft>
                <a:spcPts val="0"/>
              </a:spcAft>
              <a:buSzPts val="1300"/>
              <a:buChar char="●"/>
            </a:pPr>
            <a:r>
              <a:rPr lang="en"/>
              <a:t>Nest Builders</a:t>
            </a:r>
            <a:endParaRPr/>
          </a:p>
          <a:p>
            <a:pPr indent="-298450" lvl="1" marL="914400" rtl="0" algn="l">
              <a:spcBef>
                <a:spcPts val="0"/>
              </a:spcBef>
              <a:spcAft>
                <a:spcPts val="0"/>
              </a:spcAft>
              <a:buSzPts val="1100"/>
              <a:buChar char="○"/>
            </a:pPr>
            <a:r>
              <a:rPr lang="en"/>
              <a:t>Males guard nest</a:t>
            </a:r>
            <a:endParaRPr/>
          </a:p>
          <a:p>
            <a:pPr indent="-311150" lvl="0" marL="457200" rtl="0" algn="l">
              <a:spcBef>
                <a:spcPts val="0"/>
              </a:spcBef>
              <a:spcAft>
                <a:spcPts val="0"/>
              </a:spcAft>
              <a:buSzPts val="1300"/>
              <a:buChar char="●"/>
            </a:pPr>
            <a:r>
              <a:rPr lang="en"/>
              <a:t>Mate one time per year</a:t>
            </a:r>
            <a:endParaRPr/>
          </a:p>
        </p:txBody>
      </p:sp>
      <p:pic>
        <p:nvPicPr>
          <p:cNvPr descr="Largemouth bass guarding nest" id="278" name="Google Shape;278;p34" title="Largemouth bass guarding nest">
            <a:hlinkClick r:id="rId3"/>
          </p:cNvPr>
          <p:cNvPicPr preferRelativeResize="0"/>
          <p:nvPr/>
        </p:nvPicPr>
        <p:blipFill>
          <a:blip r:embed="rId4">
            <a:alphaModFix/>
          </a:blip>
          <a:stretch>
            <a:fillRect/>
          </a:stretch>
        </p:blipFill>
        <p:spPr>
          <a:xfrm>
            <a:off x="3922200" y="1401450"/>
            <a:ext cx="4572000" cy="3429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Connection to the Ecosystem</a:t>
            </a:r>
            <a:endParaRPr/>
          </a:p>
        </p:txBody>
      </p:sp>
      <p:sp>
        <p:nvSpPr>
          <p:cNvPr id="284" name="Google Shape;284;p35"/>
          <p:cNvSpPr txBox="1"/>
          <p:nvPr>
            <p:ph idx="1" type="body"/>
          </p:nvPr>
        </p:nvSpPr>
        <p:spPr>
          <a:xfrm>
            <a:off x="819150" y="1800200"/>
            <a:ext cx="7723500" cy="2638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Largemouth Bass are predators that have been shown to prefer larger individuals </a:t>
            </a:r>
            <a:endParaRPr/>
          </a:p>
          <a:p>
            <a:pPr indent="-298450" lvl="1" marL="914400" rtl="0" algn="l">
              <a:spcBef>
                <a:spcPts val="0"/>
              </a:spcBef>
              <a:spcAft>
                <a:spcPts val="0"/>
              </a:spcAft>
              <a:buSzPts val="1100"/>
              <a:buChar char="○"/>
            </a:pPr>
            <a:r>
              <a:rPr lang="en"/>
              <a:t>Feed on fishes that are smaller than them </a:t>
            </a:r>
            <a:endParaRPr/>
          </a:p>
          <a:p>
            <a:pPr indent="-298450" lvl="1" marL="914400" rtl="0" algn="l">
              <a:spcBef>
                <a:spcPts val="0"/>
              </a:spcBef>
              <a:spcAft>
                <a:spcPts val="0"/>
              </a:spcAft>
              <a:buSzPts val="1100"/>
              <a:buChar char="○"/>
            </a:pPr>
            <a:r>
              <a:rPr lang="en"/>
              <a:t>Prefer adults to maximize energy </a:t>
            </a:r>
            <a:endParaRPr/>
          </a:p>
          <a:p>
            <a:pPr indent="-311150" lvl="0" marL="457200" rtl="0" algn="l">
              <a:spcBef>
                <a:spcPts val="0"/>
              </a:spcBef>
              <a:spcAft>
                <a:spcPts val="0"/>
              </a:spcAft>
              <a:buSzPts val="1300"/>
              <a:buChar char="●"/>
            </a:pPr>
            <a:r>
              <a:rPr lang="en"/>
              <a:t>Travel in schools as large as 1000</a:t>
            </a:r>
            <a:endParaRPr/>
          </a:p>
          <a:p>
            <a:pPr indent="-298450" lvl="1" marL="914400" rtl="0" algn="l">
              <a:spcBef>
                <a:spcPts val="0"/>
              </a:spcBef>
              <a:spcAft>
                <a:spcPts val="0"/>
              </a:spcAft>
              <a:buSzPts val="1100"/>
              <a:buChar char="○"/>
            </a:pPr>
            <a:r>
              <a:rPr lang="en"/>
              <a:t>Schools found within or close to aquatic vegetation</a:t>
            </a:r>
            <a:endParaRPr/>
          </a:p>
          <a:p>
            <a:pPr indent="-311150" lvl="0" marL="457200" rtl="0" algn="l">
              <a:spcBef>
                <a:spcPts val="0"/>
              </a:spcBef>
              <a:spcAft>
                <a:spcPts val="0"/>
              </a:spcAft>
              <a:buSzPts val="1300"/>
              <a:buChar char="●"/>
            </a:pPr>
            <a:r>
              <a:rPr lang="en"/>
              <a:t>Piscivory by Largemouth Bass causes resource partitioning in of smaller species in the ecosystem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Concluding Remarks</a:t>
            </a:r>
            <a:endParaRPr/>
          </a:p>
        </p:txBody>
      </p:sp>
      <p:sp>
        <p:nvSpPr>
          <p:cNvPr id="290" name="Google Shape;290;p36"/>
          <p:cNvSpPr txBox="1"/>
          <p:nvPr>
            <p:ph idx="1" type="body"/>
          </p:nvPr>
        </p:nvSpPr>
        <p:spPr>
          <a:xfrm>
            <a:off x="819150" y="1618750"/>
            <a:ext cx="7505700" cy="307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400"/>
              <a:t>The sex, age, and diet  of these fish could not be determined due to poor preservation.</a:t>
            </a:r>
            <a:endParaRPr sz="1400"/>
          </a:p>
          <a:p>
            <a:pPr indent="0" lvl="0" marL="0" rtl="0" algn="l">
              <a:spcBef>
                <a:spcPts val="1600"/>
              </a:spcBef>
              <a:spcAft>
                <a:spcPts val="0"/>
              </a:spcAft>
              <a:buNone/>
            </a:pPr>
            <a:r>
              <a:rPr lang="en" sz="1400"/>
              <a:t>Largemouth Bass are fish that can be detrimental to an ecosystem. </a:t>
            </a:r>
            <a:endParaRPr sz="1400"/>
          </a:p>
          <a:p>
            <a:pPr indent="0" lvl="0" marL="0" rtl="0" algn="l">
              <a:spcBef>
                <a:spcPts val="1600"/>
              </a:spcBef>
              <a:spcAft>
                <a:spcPts val="0"/>
              </a:spcAft>
              <a:buNone/>
            </a:pPr>
            <a:r>
              <a:rPr lang="en" sz="1400"/>
              <a:t>Catching these fish for </a:t>
            </a:r>
            <a:r>
              <a:rPr lang="en" sz="1400"/>
              <a:t>commercial</a:t>
            </a:r>
            <a:r>
              <a:rPr lang="en" sz="1400"/>
              <a:t> use will decrease school size and limit resource partitioning.</a:t>
            </a:r>
            <a:endParaRPr sz="1400"/>
          </a:p>
          <a:p>
            <a:pPr indent="0" lvl="0" marL="0" rtl="0" algn="l">
              <a:spcBef>
                <a:spcPts val="1600"/>
              </a:spcBef>
              <a:spcAft>
                <a:spcPts val="0"/>
              </a:spcAft>
              <a:buNone/>
            </a:pPr>
            <a:r>
              <a:rPr lang="en" sz="1400"/>
              <a:t>Further studies are needed to compare the life history of all species found in Briery Creek Lake. </a:t>
            </a:r>
            <a:endParaRPr sz="1400"/>
          </a:p>
          <a:p>
            <a:pPr indent="0" lvl="0" marL="0" rtl="0" algn="l">
              <a:spcBef>
                <a:spcPts val="160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Acknowledgements</a:t>
            </a:r>
            <a:endParaRPr/>
          </a:p>
        </p:txBody>
      </p:sp>
      <p:sp>
        <p:nvSpPr>
          <p:cNvPr id="296" name="Google Shape;296;p37"/>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Thank You to Dan and Dan for assisting us in the collection of our specimens.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8"/>
          <p:cNvSpPr txBox="1"/>
          <p:nvPr>
            <p:ph type="title"/>
          </p:nvPr>
        </p:nvSpPr>
        <p:spPr>
          <a:xfrm>
            <a:off x="311700" y="111550"/>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References</a:t>
            </a:r>
            <a:endParaRPr/>
          </a:p>
        </p:txBody>
      </p:sp>
      <p:sp>
        <p:nvSpPr>
          <p:cNvPr id="302" name="Google Shape;302;p38"/>
          <p:cNvSpPr txBox="1"/>
          <p:nvPr>
            <p:ph idx="1" type="body"/>
          </p:nvPr>
        </p:nvSpPr>
        <p:spPr>
          <a:xfrm>
            <a:off x="537000" y="555975"/>
            <a:ext cx="8295300" cy="43824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t/>
            </a:r>
            <a:endParaRPr sz="900"/>
          </a:p>
          <a:p>
            <a:pPr indent="0" lvl="0" marL="0" rtl="0" algn="l">
              <a:lnSpc>
                <a:spcPct val="100000"/>
              </a:lnSpc>
              <a:spcBef>
                <a:spcPts val="0"/>
              </a:spcBef>
              <a:spcAft>
                <a:spcPts val="0"/>
              </a:spcAft>
              <a:buNone/>
            </a:pPr>
            <a:r>
              <a:rPr lang="en" sz="1200"/>
              <a:t>Bettoli, P. W., Maceina, M. J., Noble, R. L., &amp; Betsill, R. K. (1992). Piscivory in largemouth bass as a function of aquatic vegetation abundance. North American Journal of Fisheries Management, 12(3), 509-516.</a:t>
            </a:r>
            <a:endParaRPr sz="1200"/>
          </a:p>
          <a:p>
            <a:pPr indent="0" lvl="0" marL="0" rtl="0" algn="l">
              <a:lnSpc>
                <a:spcPct val="100000"/>
              </a:lnSpc>
              <a:spcBef>
                <a:spcPts val="0"/>
              </a:spcBef>
              <a:spcAft>
                <a:spcPts val="0"/>
              </a:spcAft>
              <a:buNone/>
            </a:pPr>
            <a:r>
              <a:t/>
            </a:r>
            <a:endParaRPr sz="1200">
              <a:solidFill>
                <a:srgbClr val="666666"/>
              </a:solidFill>
            </a:endParaRPr>
          </a:p>
          <a:p>
            <a:pPr indent="0" lvl="0" marL="0" rtl="0" algn="l">
              <a:lnSpc>
                <a:spcPct val="100000"/>
              </a:lnSpc>
              <a:spcBef>
                <a:spcPts val="0"/>
              </a:spcBef>
              <a:spcAft>
                <a:spcPts val="0"/>
              </a:spcAft>
              <a:buNone/>
            </a:pPr>
            <a:r>
              <a:rPr lang="en" sz="1100">
                <a:solidFill>
                  <a:srgbClr val="434343"/>
                </a:solidFill>
                <a:latin typeface="Arial"/>
                <a:ea typeface="Arial"/>
                <a:cs typeface="Arial"/>
                <a:sym typeface="Arial"/>
              </a:rPr>
              <a:t>Beamish, C.A., A.J. Booth, and N. Deacon. 2005. Age, growth, and reproduction of largemouth bass </a:t>
            </a:r>
            <a:r>
              <a:rPr i="1" lang="en" sz="1100">
                <a:solidFill>
                  <a:srgbClr val="434343"/>
                </a:solidFill>
                <a:latin typeface="Arial"/>
                <a:ea typeface="Arial"/>
                <a:cs typeface="Arial"/>
                <a:sym typeface="Arial"/>
              </a:rPr>
              <a:t>Micropterus salmoides</a:t>
            </a:r>
            <a:r>
              <a:rPr lang="en" sz="1100">
                <a:solidFill>
                  <a:srgbClr val="434343"/>
                </a:solidFill>
                <a:latin typeface="Arial"/>
                <a:ea typeface="Arial"/>
                <a:cs typeface="Arial"/>
                <a:sym typeface="Arial"/>
              </a:rPr>
              <a:t>, in Lake Manyame, Zimbabwe. African Zoology. 40: 63-69.</a:t>
            </a:r>
            <a:endParaRPr sz="1100">
              <a:solidFill>
                <a:srgbClr val="434343"/>
              </a:solidFill>
              <a:latin typeface="Arial"/>
              <a:ea typeface="Arial"/>
              <a:cs typeface="Arial"/>
              <a:sym typeface="Arial"/>
            </a:endParaRPr>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Gilinsky, E. (1984). The role of fish predation and spatial heterogeneity in determining benthic community structure. Ecology, 65(2), 455-468.</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ITIS. 2018. Micropterus salmoides (Lacepede, 1802). ITIS Report, Washington D.C. Available at www.itis.gov (accessed November 2018).</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IUCN. 2018. The IUCN Red List of Threatened Species. Version 2018-2. IUCN, Switzerland. http://www.iucnredlist.org (Accessed November 2018).</a:t>
            </a:r>
            <a:endParaRPr sz="1200"/>
          </a:p>
          <a:p>
            <a:pPr indent="0" lvl="0" marL="0" rtl="0" algn="l">
              <a:lnSpc>
                <a:spcPct val="114000"/>
              </a:lnSpc>
              <a:spcBef>
                <a:spcPts val="0"/>
              </a:spcBef>
              <a:spcAft>
                <a:spcPts val="0"/>
              </a:spcAft>
              <a:buNone/>
            </a:pPr>
            <a:r>
              <a:t/>
            </a:r>
            <a:endParaRPr sz="1200"/>
          </a:p>
          <a:p>
            <a:pPr indent="0" lvl="0" marL="0" rtl="0" algn="l">
              <a:lnSpc>
                <a:spcPct val="114000"/>
              </a:lnSpc>
              <a:spcBef>
                <a:spcPts val="0"/>
              </a:spcBef>
              <a:spcAft>
                <a:spcPts val="0"/>
              </a:spcAft>
              <a:buNone/>
            </a:pPr>
            <a:r>
              <a:rPr lang="en" sz="1200"/>
              <a:t>Near, T. J., T. W. Kassler, J. B. Koppelman, C. B. Dillman, and D. P. Philipp. 2003. Speciation in North American black basses, Micropterus (Actinopterygii: Centrarchidae). Evolution, 57(7): 1610-1621.</a:t>
            </a:r>
            <a:endParaRPr sz="1200"/>
          </a:p>
          <a:p>
            <a:pPr indent="0" lvl="0" marL="0" rtl="0" algn="l">
              <a:lnSpc>
                <a:spcPct val="114000"/>
              </a:lnSpc>
              <a:spcBef>
                <a:spcPts val="0"/>
              </a:spcBef>
              <a:spcAft>
                <a:spcPts val="0"/>
              </a:spcAft>
              <a:buNone/>
            </a:pPr>
            <a:r>
              <a:t/>
            </a:r>
            <a:endParaRPr sz="900"/>
          </a:p>
          <a:p>
            <a:pPr indent="0" lvl="0" marL="0" rtl="0" algn="l">
              <a:lnSpc>
                <a:spcPct val="114000"/>
              </a:lnSpc>
              <a:spcBef>
                <a:spcPts val="0"/>
              </a:spcBef>
              <a:spcAft>
                <a:spcPts val="0"/>
              </a:spcAft>
              <a:buNone/>
            </a:pPr>
            <a:r>
              <a:t/>
            </a:r>
            <a:endParaRPr sz="1000"/>
          </a:p>
          <a:p>
            <a:pPr indent="0" lvl="0" marL="0" rtl="0" algn="l">
              <a:lnSpc>
                <a:spcPct val="114000"/>
              </a:lnSpc>
              <a:spcBef>
                <a:spcPts val="0"/>
              </a:spcBef>
              <a:spcAft>
                <a:spcPts val="0"/>
              </a:spcAft>
              <a:buNone/>
            </a:pPr>
            <a:r>
              <a:t/>
            </a:r>
            <a:endParaRPr sz="1000"/>
          </a:p>
          <a:p>
            <a:pPr indent="0" lvl="0" marL="0" rtl="0" algn="l">
              <a:lnSpc>
                <a:spcPct val="114000"/>
              </a:lnSpc>
              <a:spcBef>
                <a:spcPts val="0"/>
              </a:spcBef>
              <a:spcAft>
                <a:spcPts val="0"/>
              </a:spcAft>
              <a:buNone/>
            </a:pPr>
            <a:r>
              <a:t/>
            </a:r>
            <a:endParaRPr sz="1000"/>
          </a:p>
          <a:p>
            <a:pPr indent="0" lvl="0" marL="0" rtl="0" algn="l">
              <a:lnSpc>
                <a:spcPct val="114000"/>
              </a:lnSpc>
              <a:spcBef>
                <a:spcPts val="0"/>
              </a:spcBef>
              <a:spcAft>
                <a:spcPts val="0"/>
              </a:spcAft>
              <a:buNone/>
            </a:pPr>
            <a:r>
              <a:t/>
            </a:r>
            <a:endParaRPr sz="1000"/>
          </a:p>
          <a:p>
            <a:pPr indent="0" lvl="0" marL="0" rtl="0" algn="l">
              <a:lnSpc>
                <a:spcPct val="114000"/>
              </a:lnSpc>
              <a:spcBef>
                <a:spcPts val="0"/>
              </a:spcBef>
              <a:spcAft>
                <a:spcPts val="0"/>
              </a:spcAft>
              <a:buNone/>
            </a:pPr>
            <a:r>
              <a:t/>
            </a:r>
            <a:endParaRPr sz="1000"/>
          </a:p>
          <a:p>
            <a:pPr indent="0" lvl="0" marL="0" rtl="0" algn="l">
              <a:lnSpc>
                <a:spcPct val="114000"/>
              </a:lnSpc>
              <a:spcBef>
                <a:spcPts val="0"/>
              </a:spcBef>
              <a:spcAft>
                <a:spcPts val="0"/>
              </a:spcAft>
              <a:buNone/>
            </a:pPr>
            <a:r>
              <a:t/>
            </a:r>
            <a:endParaRPr sz="1000"/>
          </a:p>
          <a:p>
            <a:pPr indent="0" lvl="0" marL="0" rtl="0" algn="l">
              <a:lnSpc>
                <a:spcPct val="114000"/>
              </a:lnSpc>
              <a:spcBef>
                <a:spcPts val="0"/>
              </a:spcBef>
              <a:spcAft>
                <a:spcPts val="0"/>
              </a:spcAft>
              <a:buNone/>
            </a:pPr>
            <a:r>
              <a:t/>
            </a:r>
            <a:endParaRPr sz="1000"/>
          </a:p>
          <a:p>
            <a:pPr indent="0" lvl="0" marL="0" rtl="0" algn="l">
              <a:lnSpc>
                <a:spcPct val="114000"/>
              </a:lnSpc>
              <a:spcBef>
                <a:spcPts val="0"/>
              </a:spcBef>
              <a:spcAft>
                <a:spcPts val="0"/>
              </a:spcAft>
              <a:buNone/>
            </a:pPr>
            <a:r>
              <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Distribution</a:t>
            </a:r>
            <a:endParaRPr/>
          </a:p>
        </p:txBody>
      </p:sp>
      <p:pic>
        <p:nvPicPr>
          <p:cNvPr id="143" name="Google Shape;143;p15"/>
          <p:cNvPicPr preferRelativeResize="0"/>
          <p:nvPr/>
        </p:nvPicPr>
        <p:blipFill>
          <a:blip r:embed="rId3">
            <a:alphaModFix/>
          </a:blip>
          <a:stretch>
            <a:fillRect/>
          </a:stretch>
        </p:blipFill>
        <p:spPr>
          <a:xfrm>
            <a:off x="1377500" y="1484225"/>
            <a:ext cx="6389000" cy="3194500"/>
          </a:xfrm>
          <a:prstGeom prst="rect">
            <a:avLst/>
          </a:prstGeom>
          <a:noFill/>
          <a:ln>
            <a:noFill/>
          </a:ln>
        </p:spPr>
      </p:pic>
      <p:sp>
        <p:nvSpPr>
          <p:cNvPr id="144" name="Google Shape;144;p15"/>
          <p:cNvSpPr txBox="1"/>
          <p:nvPr/>
        </p:nvSpPr>
        <p:spPr>
          <a:xfrm>
            <a:off x="7506125" y="4678725"/>
            <a:ext cx="1866900" cy="2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(Bridges and Bester, 2018)</a:t>
            </a:r>
            <a:endParaRPr sz="10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Morphology</a:t>
            </a:r>
            <a:endParaRPr/>
          </a:p>
        </p:txBody>
      </p:sp>
      <p:pic>
        <p:nvPicPr>
          <p:cNvPr id="150" name="Google Shape;150;p16"/>
          <p:cNvPicPr preferRelativeResize="0"/>
          <p:nvPr/>
        </p:nvPicPr>
        <p:blipFill>
          <a:blip r:embed="rId3">
            <a:alphaModFix/>
          </a:blip>
          <a:stretch>
            <a:fillRect/>
          </a:stretch>
        </p:blipFill>
        <p:spPr>
          <a:xfrm>
            <a:off x="1000125" y="1483538"/>
            <a:ext cx="7143750" cy="3324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Conservation Status</a:t>
            </a:r>
            <a:endParaRPr/>
          </a:p>
        </p:txBody>
      </p:sp>
      <p:sp>
        <p:nvSpPr>
          <p:cNvPr id="156" name="Google Shape;156;p17"/>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No known l</a:t>
            </a:r>
            <a:r>
              <a:rPr lang="en"/>
              <a:t>arge-scale</a:t>
            </a:r>
            <a:r>
              <a:rPr lang="en"/>
              <a:t> threats</a:t>
            </a:r>
            <a:endParaRPr/>
          </a:p>
          <a:p>
            <a:pPr indent="-311150" lvl="0" marL="457200" rtl="0" algn="l">
              <a:spcBef>
                <a:spcPts val="0"/>
              </a:spcBef>
              <a:spcAft>
                <a:spcPts val="0"/>
              </a:spcAft>
              <a:buSzPts val="1300"/>
              <a:buChar char="●"/>
            </a:pPr>
            <a:r>
              <a:rPr lang="en"/>
              <a:t>Maintained populations for commercial use</a:t>
            </a:r>
            <a:endParaRPr/>
          </a:p>
        </p:txBody>
      </p:sp>
      <p:pic>
        <p:nvPicPr>
          <p:cNvPr id="157" name="Google Shape;157;p17"/>
          <p:cNvPicPr preferRelativeResize="0"/>
          <p:nvPr/>
        </p:nvPicPr>
        <p:blipFill rotWithShape="1">
          <a:blip r:embed="rId3">
            <a:alphaModFix/>
          </a:blip>
          <a:srcRect b="33331" l="459" r="55811" t="45349"/>
          <a:stretch/>
        </p:blipFill>
        <p:spPr>
          <a:xfrm>
            <a:off x="683475" y="2812200"/>
            <a:ext cx="7777075" cy="2132700"/>
          </a:xfrm>
          <a:prstGeom prst="rect">
            <a:avLst/>
          </a:prstGeom>
          <a:noFill/>
          <a:ln>
            <a:noFill/>
          </a:ln>
        </p:spPr>
      </p:pic>
      <p:sp>
        <p:nvSpPr>
          <p:cNvPr id="158" name="Google Shape;158;p17"/>
          <p:cNvSpPr txBox="1"/>
          <p:nvPr/>
        </p:nvSpPr>
        <p:spPr>
          <a:xfrm>
            <a:off x="7809325" y="4892600"/>
            <a:ext cx="1505400" cy="1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(IUCN Red List, 2018)</a:t>
            </a:r>
            <a:endParaRPr sz="10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Virginia Species</a:t>
            </a:r>
            <a:endParaRPr/>
          </a:p>
        </p:txBody>
      </p:sp>
      <p:pic>
        <p:nvPicPr>
          <p:cNvPr id="164" name="Google Shape;164;p18"/>
          <p:cNvPicPr preferRelativeResize="0"/>
          <p:nvPr/>
        </p:nvPicPr>
        <p:blipFill rotWithShape="1">
          <a:blip r:embed="rId3">
            <a:alphaModFix/>
          </a:blip>
          <a:srcRect b="26016" l="5485" r="40892" t="33333"/>
          <a:stretch/>
        </p:blipFill>
        <p:spPr>
          <a:xfrm>
            <a:off x="1014050" y="1625650"/>
            <a:ext cx="7170648" cy="3057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Objectives</a:t>
            </a:r>
            <a:endParaRPr/>
          </a:p>
        </p:txBody>
      </p:sp>
      <p:sp>
        <p:nvSpPr>
          <p:cNvPr id="170" name="Google Shape;170;p19"/>
          <p:cNvSpPr txBox="1"/>
          <p:nvPr>
            <p:ph idx="1" type="body"/>
          </p:nvPr>
        </p:nvSpPr>
        <p:spPr>
          <a:xfrm>
            <a:off x="819150" y="1704050"/>
            <a:ext cx="7505700" cy="244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400">
                <a:solidFill>
                  <a:srgbClr val="000000"/>
                </a:solidFill>
              </a:rPr>
              <a:t>In this study, we aimed to understand the life history of the Largemouth Bass in Virginia through morphometric and meristic analysis of 12 captured and preserved specimen. By studying these fish, we can further understand the health of the fish populations in the system, and the health of the system overall.</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Collection Site</a:t>
            </a:r>
            <a:endParaRPr/>
          </a:p>
        </p:txBody>
      </p:sp>
      <p:sp>
        <p:nvSpPr>
          <p:cNvPr id="176" name="Google Shape;176;p20"/>
          <p:cNvSpPr txBox="1"/>
          <p:nvPr>
            <p:ph idx="1" type="body"/>
          </p:nvPr>
        </p:nvSpPr>
        <p:spPr>
          <a:xfrm>
            <a:off x="819150" y="1990725"/>
            <a:ext cx="3313800" cy="24480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Briery Creek Lake</a:t>
            </a:r>
            <a:endParaRPr/>
          </a:p>
        </p:txBody>
      </p:sp>
      <p:pic>
        <p:nvPicPr>
          <p:cNvPr id="177" name="Google Shape;177;p20"/>
          <p:cNvPicPr preferRelativeResize="0"/>
          <p:nvPr/>
        </p:nvPicPr>
        <p:blipFill>
          <a:blip r:embed="rId3">
            <a:alphaModFix/>
          </a:blip>
          <a:stretch>
            <a:fillRect/>
          </a:stretch>
        </p:blipFill>
        <p:spPr>
          <a:xfrm>
            <a:off x="4133025" y="434050"/>
            <a:ext cx="3921375" cy="4275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id="182" name="Google Shape;182;p21"/>
          <p:cNvPicPr preferRelativeResize="0"/>
          <p:nvPr/>
        </p:nvPicPr>
        <p:blipFill>
          <a:blip r:embed="rId3">
            <a:alphaModFix/>
          </a:blip>
          <a:stretch>
            <a:fillRect/>
          </a:stretch>
        </p:blipFill>
        <p:spPr>
          <a:xfrm>
            <a:off x="1710950" y="1205600"/>
            <a:ext cx="2445577" cy="3580324"/>
          </a:xfrm>
          <a:prstGeom prst="rect">
            <a:avLst/>
          </a:prstGeom>
          <a:noFill/>
          <a:ln>
            <a:noFill/>
          </a:ln>
        </p:spPr>
      </p:pic>
      <p:pic>
        <p:nvPicPr>
          <p:cNvPr id="183" name="Google Shape;183;p21"/>
          <p:cNvPicPr preferRelativeResize="0"/>
          <p:nvPr/>
        </p:nvPicPr>
        <p:blipFill>
          <a:blip r:embed="rId4">
            <a:alphaModFix/>
          </a:blip>
          <a:stretch>
            <a:fillRect/>
          </a:stretch>
        </p:blipFill>
        <p:spPr>
          <a:xfrm>
            <a:off x="4822578" y="1205600"/>
            <a:ext cx="2865846" cy="3580324"/>
          </a:xfrm>
          <a:prstGeom prst="rect">
            <a:avLst/>
          </a:prstGeom>
          <a:noFill/>
          <a:ln>
            <a:noFill/>
          </a:ln>
        </p:spPr>
      </p:pic>
      <p:sp>
        <p:nvSpPr>
          <p:cNvPr id="184" name="Google Shape;184;p21"/>
          <p:cNvSpPr txBox="1"/>
          <p:nvPr/>
        </p:nvSpPr>
        <p:spPr>
          <a:xfrm>
            <a:off x="2462725" y="333500"/>
            <a:ext cx="4463700" cy="87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Nunito"/>
                <a:ea typeface="Nunito"/>
                <a:cs typeface="Nunito"/>
                <a:sym typeface="Nunito"/>
              </a:rPr>
              <a:t>Field Collection</a:t>
            </a:r>
            <a:endParaRPr sz="3000">
              <a:solidFill>
                <a:schemeClr val="lt1"/>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