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9" r:id="rId2"/>
    <p:sldId id="260" r:id="rId3"/>
    <p:sldId id="261" r:id="rId4"/>
  </p:sldIdLst>
  <p:sldSz cx="9144000" cy="5143500" type="screen16x9"/>
  <p:notesSz cx="6858000" cy="9144000"/>
  <p:embeddedFontLst>
    <p:embeddedFont>
      <p:font typeface="Amatic SC" panose="020B0604020202020204" charset="-79"/>
      <p:regular r:id="rId6"/>
      <p:bold r:id="rId7"/>
    </p:embeddedFont>
    <p:embeddedFont>
      <p:font typeface="Georgia" panose="02040502050405020303" pitchFamily="18" charset="0"/>
      <p:regular r:id="rId8"/>
      <p:bold r:id="rId9"/>
      <p:italic r:id="rId10"/>
      <p:boldItalic r:id="rId11"/>
    </p:embeddedFont>
    <p:embeddedFont>
      <p:font typeface="Source Code Pro"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0aec3b862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0aec3b86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579796ab0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579796ab0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0aec3b862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0aec3b86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 sz="1200">
                <a:solidFill>
                  <a:srgbClr val="333333"/>
                </a:solidFill>
                <a:latin typeface="Georgia"/>
                <a:ea typeface="Georgia"/>
                <a:cs typeface="Georgia"/>
                <a:sym typeface="Georgia"/>
              </a:rPr>
              <a:t>This game is created to help with a child cognitive development process. This game can help with a child’s memory with trying to memorize what kind of animals are on the dice and what the movement and or sound might be. It has been said that it isn’t “until the age of 3 that children can reliably do this, although they remain better at recognition than recall, and they do not show ability to spontaneously use mnemonic strategies to assist remembering for a number of years”(Anthony). Playing this game can help a child remember that animal by what they look as well as what actions that they may do. This game is about memorizing the animals and then having to act a certain way to describe the animal. Having the dice helps with children having to repeat an action which can help with the memorization process. “Children tend to use routines to define understanding of events, and to recall sequence” (Anthony). Cognitive development is very important during this age range and is important to work with a child in their learning process. This game will help with a child cognitive development with the memorization process but is also a physical attribute because the child will be running around and be using their bodies to act out the animal as well as to roll and get the dice.</a:t>
            </a:r>
            <a:endParaRPr sz="1200">
              <a:solidFill>
                <a:srgbClr val="333333"/>
              </a:solidFill>
              <a:latin typeface="Georgia"/>
              <a:ea typeface="Georgia"/>
              <a:cs typeface="Georgia"/>
              <a:sym typeface="Georgia"/>
            </a:endParaRPr>
          </a:p>
          <a:p>
            <a:pPr marL="0" lvl="0" indent="0" algn="l" rtl="0">
              <a:spcBef>
                <a:spcPts val="18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t="25841" r="-1770" b="9907"/>
          <a:stretch/>
        </p:blipFill>
        <p:spPr>
          <a:xfrm>
            <a:off x="0" y="0"/>
            <a:ext cx="5664500" cy="5143500"/>
          </a:xfrm>
          <a:prstGeom prst="rect">
            <a:avLst/>
          </a:prstGeom>
          <a:noFill/>
          <a:ln>
            <a:noFill/>
          </a:ln>
        </p:spPr>
      </p:pic>
      <p:sp>
        <p:nvSpPr>
          <p:cNvPr id="81" name="Google Shape;81;p16"/>
          <p:cNvSpPr txBox="1">
            <a:spLocks noGrp="1"/>
          </p:cNvSpPr>
          <p:nvPr>
            <p:ph type="title"/>
          </p:nvPr>
        </p:nvSpPr>
        <p:spPr>
          <a:xfrm>
            <a:off x="5542575" y="432300"/>
            <a:ext cx="3601500" cy="44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Animal Dice Game Activity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139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Instructions &amp; Sides of Dice</a:t>
            </a:r>
            <a:endParaRPr sz="3000"/>
          </a:p>
        </p:txBody>
      </p:sp>
      <p:sp>
        <p:nvSpPr>
          <p:cNvPr id="87" name="Google Shape;87;p17"/>
          <p:cNvSpPr txBox="1">
            <a:spLocks noGrp="1"/>
          </p:cNvSpPr>
          <p:nvPr>
            <p:ph type="body" idx="1"/>
          </p:nvPr>
        </p:nvSpPr>
        <p:spPr>
          <a:xfrm>
            <a:off x="176100" y="214700"/>
            <a:ext cx="4559100" cy="5014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000" i="1">
                <a:solidFill>
                  <a:srgbClr val="351C75"/>
                </a:solidFill>
              </a:rPr>
              <a:t>Within this game, you and your child will practice identifying different animals and learn their associated action and/or sound. Remember to be silly and have fun!</a:t>
            </a:r>
            <a:endParaRPr sz="1000" i="1">
              <a:solidFill>
                <a:srgbClr val="351C75"/>
              </a:solidFill>
            </a:endParaRPr>
          </a:p>
          <a:p>
            <a:pPr marL="457200" lvl="0" indent="-304800" algn="l" rtl="0">
              <a:spcBef>
                <a:spcPts val="1200"/>
              </a:spcBef>
              <a:spcAft>
                <a:spcPts val="0"/>
              </a:spcAft>
              <a:buClr>
                <a:srgbClr val="351C75"/>
              </a:buClr>
              <a:buSzPts val="1200"/>
              <a:buAutoNum type="arabicPeriod"/>
            </a:pPr>
            <a:r>
              <a:rPr lang="en" sz="1200">
                <a:solidFill>
                  <a:srgbClr val="351C75"/>
                </a:solidFill>
              </a:rPr>
              <a:t>Within the tissue box, you will find 6 pictures of animals clipped together</a:t>
            </a:r>
            <a:endParaRPr sz="1200">
              <a:solidFill>
                <a:srgbClr val="351C75"/>
              </a:solidFill>
            </a:endParaRPr>
          </a:p>
          <a:p>
            <a:pPr marL="457200" lvl="0" indent="-304800" algn="l" rtl="0">
              <a:spcBef>
                <a:spcPts val="0"/>
              </a:spcBef>
              <a:spcAft>
                <a:spcPts val="0"/>
              </a:spcAft>
              <a:buClr>
                <a:srgbClr val="351C75"/>
              </a:buClr>
              <a:buSzPts val="1200"/>
              <a:buAutoNum type="arabicPeriod"/>
            </a:pPr>
            <a:r>
              <a:rPr lang="en" sz="1200">
                <a:solidFill>
                  <a:srgbClr val="351C75"/>
                </a:solidFill>
              </a:rPr>
              <a:t>Remove them from the tissue box and unclip them</a:t>
            </a:r>
            <a:endParaRPr sz="1200">
              <a:solidFill>
                <a:srgbClr val="351C75"/>
              </a:solidFill>
            </a:endParaRPr>
          </a:p>
          <a:p>
            <a:pPr marL="457200" lvl="0" indent="-304800" algn="l" rtl="0">
              <a:spcBef>
                <a:spcPts val="0"/>
              </a:spcBef>
              <a:spcAft>
                <a:spcPts val="0"/>
              </a:spcAft>
              <a:buClr>
                <a:srgbClr val="351C75"/>
              </a:buClr>
              <a:buSzPts val="1200"/>
              <a:buAutoNum type="arabicPeriod"/>
            </a:pPr>
            <a:r>
              <a:rPr lang="en" sz="1200">
                <a:solidFill>
                  <a:srgbClr val="351C75"/>
                </a:solidFill>
              </a:rPr>
              <a:t>You and your child will glue each animal picture to the sides of the tissue box</a:t>
            </a:r>
            <a:endParaRPr sz="1200">
              <a:solidFill>
                <a:srgbClr val="351C75"/>
              </a:solidFill>
            </a:endParaRPr>
          </a:p>
          <a:p>
            <a:pPr marL="457200" lvl="0" indent="-304800" algn="l" rtl="0">
              <a:spcBef>
                <a:spcPts val="0"/>
              </a:spcBef>
              <a:spcAft>
                <a:spcPts val="0"/>
              </a:spcAft>
              <a:buClr>
                <a:srgbClr val="351C75"/>
              </a:buClr>
              <a:buSzPts val="1200"/>
              <a:buAutoNum type="arabicPeriod"/>
            </a:pPr>
            <a:r>
              <a:rPr lang="en" sz="1200">
                <a:solidFill>
                  <a:srgbClr val="351C75"/>
                </a:solidFill>
              </a:rPr>
              <a:t>Once all the pictures are secure, you and your child will take turns rolling the tissue box as if it were a big dice.</a:t>
            </a:r>
            <a:endParaRPr sz="1200">
              <a:solidFill>
                <a:srgbClr val="351C75"/>
              </a:solidFill>
            </a:endParaRPr>
          </a:p>
          <a:p>
            <a:pPr marL="457200" lvl="0" indent="-304800" algn="l" rtl="0">
              <a:spcBef>
                <a:spcPts val="0"/>
              </a:spcBef>
              <a:spcAft>
                <a:spcPts val="0"/>
              </a:spcAft>
              <a:buClr>
                <a:srgbClr val="351C75"/>
              </a:buClr>
              <a:buSzPts val="1200"/>
              <a:buAutoNum type="arabicPeriod"/>
            </a:pPr>
            <a:r>
              <a:rPr lang="en" sz="1200">
                <a:solidFill>
                  <a:srgbClr val="351C75"/>
                </a:solidFill>
              </a:rPr>
              <a:t>Corresponding to the side that is facing up after the dice has been rolled, assist your child to identify the animal pictured.</a:t>
            </a:r>
            <a:endParaRPr sz="1200">
              <a:solidFill>
                <a:srgbClr val="351C75"/>
              </a:solidFill>
            </a:endParaRPr>
          </a:p>
          <a:p>
            <a:pPr marL="457200" lvl="0" indent="-304800" algn="l" rtl="0">
              <a:spcBef>
                <a:spcPts val="0"/>
              </a:spcBef>
              <a:spcAft>
                <a:spcPts val="0"/>
              </a:spcAft>
              <a:buClr>
                <a:srgbClr val="351C75"/>
              </a:buClr>
              <a:buSzPts val="1200"/>
              <a:buAutoNum type="arabicPeriod"/>
            </a:pPr>
            <a:r>
              <a:rPr lang="en" sz="1200">
                <a:solidFill>
                  <a:srgbClr val="351C75"/>
                </a:solidFill>
              </a:rPr>
              <a:t>Next demonstrate the action labeled on the picture</a:t>
            </a:r>
            <a:endParaRPr sz="1200">
              <a:solidFill>
                <a:srgbClr val="351C75"/>
              </a:solidFill>
            </a:endParaRPr>
          </a:p>
          <a:p>
            <a:pPr marL="457200" lvl="0" indent="-304800" algn="l" rtl="0">
              <a:spcBef>
                <a:spcPts val="0"/>
              </a:spcBef>
              <a:spcAft>
                <a:spcPts val="0"/>
              </a:spcAft>
              <a:buClr>
                <a:srgbClr val="351C75"/>
              </a:buClr>
              <a:buSzPts val="1200"/>
              <a:buAutoNum type="arabicPeriod"/>
            </a:pPr>
            <a:r>
              <a:rPr lang="en" sz="1200">
                <a:solidFill>
                  <a:srgbClr val="351C75"/>
                </a:solidFill>
              </a:rPr>
              <a:t>Repeat the action with your child until they are confident with the action</a:t>
            </a:r>
            <a:endParaRPr sz="1200">
              <a:solidFill>
                <a:srgbClr val="351C75"/>
              </a:solidFill>
            </a:endParaRPr>
          </a:p>
          <a:p>
            <a:pPr marL="457200" lvl="0" indent="-304800" algn="l" rtl="0">
              <a:spcBef>
                <a:spcPts val="0"/>
              </a:spcBef>
              <a:spcAft>
                <a:spcPts val="0"/>
              </a:spcAft>
              <a:buClr>
                <a:srgbClr val="351C75"/>
              </a:buClr>
              <a:buSzPts val="1200"/>
              <a:buAutoNum type="arabicPeriod"/>
            </a:pPr>
            <a:r>
              <a:rPr lang="en" sz="1200">
                <a:solidFill>
                  <a:srgbClr val="351C75"/>
                </a:solidFill>
              </a:rPr>
              <a:t>Repeat steps 4-7</a:t>
            </a:r>
            <a:endParaRPr sz="1200" b="1">
              <a:solidFill>
                <a:srgbClr val="351C75"/>
              </a:solidFill>
            </a:endParaRPr>
          </a:p>
          <a:p>
            <a:pPr marL="0" marR="0" lvl="0" indent="0" algn="l" rtl="0">
              <a:spcBef>
                <a:spcPts val="1200"/>
              </a:spcBef>
              <a:spcAft>
                <a:spcPts val="0"/>
              </a:spcAft>
              <a:buClr>
                <a:schemeClr val="dk1"/>
              </a:buClr>
              <a:buSzPts val="1100"/>
              <a:buFont typeface="Arial"/>
              <a:buNone/>
            </a:pPr>
            <a:endParaRPr sz="1100" b="1">
              <a:solidFill>
                <a:srgbClr val="000000"/>
              </a:solidFill>
            </a:endParaRPr>
          </a:p>
          <a:p>
            <a:pPr marL="0" lvl="0" indent="0" algn="l" rtl="0">
              <a:spcBef>
                <a:spcPts val="0"/>
              </a:spcBef>
              <a:spcAft>
                <a:spcPts val="1600"/>
              </a:spcAft>
              <a:buNone/>
            </a:pPr>
            <a:endParaRPr>
              <a:solidFill>
                <a:srgbClr val="000000"/>
              </a:solidFill>
            </a:endParaRPr>
          </a:p>
        </p:txBody>
      </p:sp>
      <p:sp>
        <p:nvSpPr>
          <p:cNvPr id="88" name="Google Shape;88;p17"/>
          <p:cNvSpPr txBox="1"/>
          <p:nvPr/>
        </p:nvSpPr>
        <p:spPr>
          <a:xfrm>
            <a:off x="5020200" y="284550"/>
            <a:ext cx="3812100" cy="45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89" name="Google Shape;89;p17"/>
          <p:cNvPicPr preferRelativeResize="0"/>
          <p:nvPr/>
        </p:nvPicPr>
        <p:blipFill>
          <a:blip r:embed="rId3">
            <a:alphaModFix/>
          </a:blip>
          <a:stretch>
            <a:fillRect/>
          </a:stretch>
        </p:blipFill>
        <p:spPr>
          <a:xfrm>
            <a:off x="5259345" y="365699"/>
            <a:ext cx="1172855" cy="923700"/>
          </a:xfrm>
          <a:prstGeom prst="rect">
            <a:avLst/>
          </a:prstGeom>
          <a:noFill/>
          <a:ln w="19050" cap="flat" cmpd="sng">
            <a:solidFill>
              <a:srgbClr val="000000"/>
            </a:solidFill>
            <a:prstDash val="solid"/>
            <a:round/>
            <a:headEnd type="none" w="sm" len="sm"/>
            <a:tailEnd type="none" w="sm" len="sm"/>
          </a:ln>
        </p:spPr>
      </p:pic>
      <p:sp>
        <p:nvSpPr>
          <p:cNvPr id="90" name="Google Shape;90;p17"/>
          <p:cNvSpPr txBox="1"/>
          <p:nvPr/>
        </p:nvSpPr>
        <p:spPr>
          <a:xfrm>
            <a:off x="5159100" y="885900"/>
            <a:ext cx="1532700" cy="128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n" sz="1100" b="1"/>
              <a:t>Hop like a frog</a:t>
            </a:r>
            <a:endParaRPr sz="1100" b="1"/>
          </a:p>
        </p:txBody>
      </p:sp>
      <p:pic>
        <p:nvPicPr>
          <p:cNvPr id="91" name="Google Shape;91;p17"/>
          <p:cNvPicPr preferRelativeResize="0"/>
          <p:nvPr/>
        </p:nvPicPr>
        <p:blipFill>
          <a:blip r:embed="rId4">
            <a:alphaModFix/>
          </a:blip>
          <a:stretch>
            <a:fillRect/>
          </a:stretch>
        </p:blipFill>
        <p:spPr>
          <a:xfrm>
            <a:off x="6820738" y="284554"/>
            <a:ext cx="1086025" cy="1085996"/>
          </a:xfrm>
          <a:prstGeom prst="rect">
            <a:avLst/>
          </a:prstGeom>
          <a:noFill/>
          <a:ln w="19050" cap="flat" cmpd="sng">
            <a:solidFill>
              <a:srgbClr val="000000"/>
            </a:solidFill>
            <a:prstDash val="solid"/>
            <a:round/>
            <a:headEnd type="none" w="sm" len="sm"/>
            <a:tailEnd type="none" w="sm" len="sm"/>
          </a:ln>
        </p:spPr>
      </p:pic>
      <p:sp>
        <p:nvSpPr>
          <p:cNvPr id="92" name="Google Shape;92;p17"/>
          <p:cNvSpPr txBox="1"/>
          <p:nvPr/>
        </p:nvSpPr>
        <p:spPr>
          <a:xfrm>
            <a:off x="6820750" y="1243050"/>
            <a:ext cx="12453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100" b="1"/>
              <a:t>Moo like a cow</a:t>
            </a:r>
            <a:endParaRPr sz="1100" b="1"/>
          </a:p>
          <a:p>
            <a:pPr marL="0" lvl="0" indent="0" algn="l" rtl="0">
              <a:spcBef>
                <a:spcPts val="1200"/>
              </a:spcBef>
              <a:spcAft>
                <a:spcPts val="0"/>
              </a:spcAft>
              <a:buNone/>
            </a:pPr>
            <a:endParaRPr/>
          </a:p>
        </p:txBody>
      </p:sp>
      <p:pic>
        <p:nvPicPr>
          <p:cNvPr id="93" name="Google Shape;93;p17"/>
          <p:cNvPicPr preferRelativeResize="0"/>
          <p:nvPr/>
        </p:nvPicPr>
        <p:blipFill>
          <a:blip r:embed="rId5">
            <a:alphaModFix/>
          </a:blip>
          <a:stretch>
            <a:fillRect/>
          </a:stretch>
        </p:blipFill>
        <p:spPr>
          <a:xfrm>
            <a:off x="5259350" y="1747125"/>
            <a:ext cx="989900" cy="989900"/>
          </a:xfrm>
          <a:prstGeom prst="rect">
            <a:avLst/>
          </a:prstGeom>
          <a:noFill/>
          <a:ln w="19050" cap="flat" cmpd="sng">
            <a:solidFill>
              <a:srgbClr val="000000"/>
            </a:solidFill>
            <a:prstDash val="solid"/>
            <a:miter lim="8000"/>
            <a:headEnd type="none" w="sm" len="sm"/>
            <a:tailEnd type="none" w="sm" len="sm"/>
          </a:ln>
        </p:spPr>
      </p:pic>
      <p:pic>
        <p:nvPicPr>
          <p:cNvPr id="94" name="Google Shape;94;p17" descr="Elephant Cartoon | Viralnova"/>
          <p:cNvPicPr preferRelativeResize="0"/>
          <p:nvPr/>
        </p:nvPicPr>
        <p:blipFill>
          <a:blip r:embed="rId6">
            <a:alphaModFix/>
          </a:blip>
          <a:stretch>
            <a:fillRect/>
          </a:stretch>
        </p:blipFill>
        <p:spPr>
          <a:xfrm>
            <a:off x="6541455" y="1747125"/>
            <a:ext cx="1360583" cy="989900"/>
          </a:xfrm>
          <a:prstGeom prst="rect">
            <a:avLst/>
          </a:prstGeom>
          <a:noFill/>
          <a:ln w="19050" cap="flat" cmpd="sng">
            <a:solidFill>
              <a:srgbClr val="000000"/>
            </a:solidFill>
            <a:prstDash val="solid"/>
            <a:miter lim="8000"/>
            <a:headEnd type="none" w="sm" len="sm"/>
            <a:tailEnd type="none" w="sm" len="sm"/>
          </a:ln>
        </p:spPr>
      </p:pic>
      <p:sp>
        <p:nvSpPr>
          <p:cNvPr id="95" name="Google Shape;95;p17"/>
          <p:cNvSpPr txBox="1"/>
          <p:nvPr/>
        </p:nvSpPr>
        <p:spPr>
          <a:xfrm>
            <a:off x="5167950" y="2737025"/>
            <a:ext cx="11727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t>Dance like a monkey</a:t>
            </a:r>
            <a:endParaRPr sz="1100" b="1"/>
          </a:p>
        </p:txBody>
      </p:sp>
      <p:sp>
        <p:nvSpPr>
          <p:cNvPr id="96" name="Google Shape;96;p17"/>
          <p:cNvSpPr txBox="1"/>
          <p:nvPr/>
        </p:nvSpPr>
        <p:spPr>
          <a:xfrm>
            <a:off x="6541438" y="2737025"/>
            <a:ext cx="1532700" cy="416400"/>
          </a:xfrm>
          <a:prstGeom prst="rect">
            <a:avLst/>
          </a:prstGeom>
          <a:noFill/>
          <a:ln>
            <a:noFill/>
          </a:ln>
        </p:spPr>
        <p:txBody>
          <a:bodyPr spcFirstLastPara="1" wrap="square" lIns="91425" tIns="91425" rIns="120675" bIns="91425" anchor="t" anchorCtr="0">
            <a:noAutofit/>
          </a:bodyPr>
          <a:lstStyle/>
          <a:p>
            <a:pPr marL="0" lvl="0" indent="0" algn="ctr" rtl="0">
              <a:spcBef>
                <a:spcPts val="0"/>
              </a:spcBef>
              <a:spcAft>
                <a:spcPts val="0"/>
              </a:spcAft>
              <a:buNone/>
            </a:pPr>
            <a:r>
              <a:rPr lang="en" sz="1100" b="1"/>
              <a:t>Make elephant noise</a:t>
            </a:r>
            <a:endParaRPr sz="1100" b="1"/>
          </a:p>
        </p:txBody>
      </p:sp>
      <p:pic>
        <p:nvPicPr>
          <p:cNvPr id="97" name="Google Shape;97;p17"/>
          <p:cNvPicPr preferRelativeResize="0"/>
          <p:nvPr/>
        </p:nvPicPr>
        <p:blipFill>
          <a:blip r:embed="rId7">
            <a:alphaModFix/>
          </a:blip>
          <a:stretch>
            <a:fillRect/>
          </a:stretch>
        </p:blipFill>
        <p:spPr>
          <a:xfrm>
            <a:off x="5346875" y="3309725"/>
            <a:ext cx="989900" cy="989900"/>
          </a:xfrm>
          <a:prstGeom prst="rect">
            <a:avLst/>
          </a:prstGeom>
          <a:noFill/>
          <a:ln w="19050" cap="flat" cmpd="sng">
            <a:solidFill>
              <a:srgbClr val="000000"/>
            </a:solidFill>
            <a:prstDash val="solid"/>
            <a:miter lim="8000"/>
            <a:headEnd type="none" w="sm" len="sm"/>
            <a:tailEnd type="none" w="sm" len="sm"/>
          </a:ln>
        </p:spPr>
      </p:pic>
      <p:pic>
        <p:nvPicPr>
          <p:cNvPr id="98" name="Google Shape;98;p17" descr="Image result for cartoon penguin"/>
          <p:cNvPicPr preferRelativeResize="0"/>
          <p:nvPr/>
        </p:nvPicPr>
        <p:blipFill>
          <a:blip r:embed="rId8">
            <a:alphaModFix/>
          </a:blip>
          <a:stretch>
            <a:fillRect/>
          </a:stretch>
        </p:blipFill>
        <p:spPr>
          <a:xfrm>
            <a:off x="6948450" y="3231575"/>
            <a:ext cx="989900" cy="1017724"/>
          </a:xfrm>
          <a:prstGeom prst="rect">
            <a:avLst/>
          </a:prstGeom>
          <a:noFill/>
          <a:ln w="19050" cap="flat" cmpd="sng">
            <a:solidFill>
              <a:srgbClr val="000000"/>
            </a:solidFill>
            <a:prstDash val="solid"/>
            <a:miter lim="8000"/>
            <a:headEnd type="none" w="sm" len="sm"/>
            <a:tailEnd type="none" w="sm" len="sm"/>
          </a:ln>
        </p:spPr>
      </p:pic>
      <p:sp>
        <p:nvSpPr>
          <p:cNvPr id="99" name="Google Shape;99;p17"/>
          <p:cNvSpPr txBox="1"/>
          <p:nvPr/>
        </p:nvSpPr>
        <p:spPr>
          <a:xfrm>
            <a:off x="5194325" y="4327450"/>
            <a:ext cx="1245300" cy="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t>Chirp like a bird</a:t>
            </a:r>
            <a:endParaRPr sz="1100" b="1"/>
          </a:p>
        </p:txBody>
      </p:sp>
      <p:sp>
        <p:nvSpPr>
          <p:cNvPr id="100" name="Google Shape;100;p17"/>
          <p:cNvSpPr txBox="1"/>
          <p:nvPr/>
        </p:nvSpPr>
        <p:spPr>
          <a:xfrm>
            <a:off x="6763150" y="4327450"/>
            <a:ext cx="1360500" cy="41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t>Waddle like a penguin</a:t>
            </a:r>
            <a:endParaRPr sz="11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Animal Dice Game Activity SMART Objectives</a:t>
            </a:r>
            <a:endParaRPr/>
          </a:p>
        </p:txBody>
      </p:sp>
      <p:sp>
        <p:nvSpPr>
          <p:cNvPr id="106" name="Google Shape;106;p18"/>
          <p:cNvSpPr txBox="1">
            <a:spLocks noGrp="1"/>
          </p:cNvSpPr>
          <p:nvPr>
            <p:ph type="body" idx="1"/>
          </p:nvPr>
        </p:nvSpPr>
        <p:spPr>
          <a:xfrm>
            <a:off x="82288" y="917275"/>
            <a:ext cx="8520600" cy="30087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400" b="1">
              <a:solidFill>
                <a:srgbClr val="351C75"/>
              </a:solidFill>
            </a:endParaRPr>
          </a:p>
          <a:p>
            <a:pPr marL="914400" marR="0" lvl="0" indent="0" algn="l" rtl="0">
              <a:lnSpc>
                <a:spcPct val="200000"/>
              </a:lnSpc>
              <a:spcBef>
                <a:spcPts val="0"/>
              </a:spcBef>
              <a:spcAft>
                <a:spcPts val="0"/>
              </a:spcAft>
              <a:buClr>
                <a:schemeClr val="dk1"/>
              </a:buClr>
              <a:buSzPts val="1100"/>
              <a:buFont typeface="Arial"/>
              <a:buNone/>
            </a:pPr>
            <a:r>
              <a:rPr lang="en" sz="1400">
                <a:solidFill>
                  <a:srgbClr val="351C75"/>
                </a:solidFill>
                <a:latin typeface="Times New Roman"/>
                <a:ea typeface="Times New Roman"/>
                <a:cs typeface="Times New Roman"/>
                <a:sym typeface="Times New Roman"/>
              </a:rPr>
              <a:t>Within 30 minutes, the child will be able to accurately (4 out of 6 options) act out the action or sound</a:t>
            </a:r>
            <a:endParaRPr sz="1400">
              <a:solidFill>
                <a:srgbClr val="351C75"/>
              </a:solidFill>
              <a:latin typeface="Times New Roman"/>
              <a:ea typeface="Times New Roman"/>
              <a:cs typeface="Times New Roman"/>
              <a:sym typeface="Times New Roman"/>
            </a:endParaRPr>
          </a:p>
          <a:p>
            <a:pPr marL="914400" marR="0" lvl="0" indent="0" algn="l" rtl="0">
              <a:lnSpc>
                <a:spcPct val="200000"/>
              </a:lnSpc>
              <a:spcBef>
                <a:spcPts val="0"/>
              </a:spcBef>
              <a:spcAft>
                <a:spcPts val="0"/>
              </a:spcAft>
              <a:buClr>
                <a:schemeClr val="dk1"/>
              </a:buClr>
              <a:buSzPts val="1100"/>
              <a:buFont typeface="Arial"/>
              <a:buNone/>
            </a:pPr>
            <a:r>
              <a:rPr lang="en" sz="1400">
                <a:solidFill>
                  <a:srgbClr val="351C75"/>
                </a:solidFill>
                <a:latin typeface="Times New Roman"/>
                <a:ea typeface="Times New Roman"/>
                <a:cs typeface="Times New Roman"/>
                <a:sym typeface="Times New Roman"/>
              </a:rPr>
              <a:t>presented to them in order to increase their cognitive development through memory and word </a:t>
            </a:r>
            <a:endParaRPr sz="1400">
              <a:solidFill>
                <a:srgbClr val="351C75"/>
              </a:solidFill>
              <a:latin typeface="Times New Roman"/>
              <a:ea typeface="Times New Roman"/>
              <a:cs typeface="Times New Roman"/>
              <a:sym typeface="Times New Roman"/>
            </a:endParaRPr>
          </a:p>
          <a:p>
            <a:pPr marL="914400" marR="0" lvl="0" indent="0" algn="l" rtl="0">
              <a:lnSpc>
                <a:spcPct val="200000"/>
              </a:lnSpc>
              <a:spcBef>
                <a:spcPts val="0"/>
              </a:spcBef>
              <a:spcAft>
                <a:spcPts val="0"/>
              </a:spcAft>
              <a:buClr>
                <a:schemeClr val="dk1"/>
              </a:buClr>
              <a:buSzPts val="1100"/>
              <a:buFont typeface="Arial"/>
              <a:buNone/>
            </a:pPr>
            <a:r>
              <a:rPr lang="en" sz="1400">
                <a:solidFill>
                  <a:srgbClr val="351C75"/>
                </a:solidFill>
                <a:latin typeface="Times New Roman"/>
                <a:ea typeface="Times New Roman"/>
                <a:cs typeface="Times New Roman"/>
                <a:sym typeface="Times New Roman"/>
              </a:rPr>
              <a:t>association, gross motor development through moving their major body parts (arms and legs), </a:t>
            </a:r>
            <a:endParaRPr sz="1400">
              <a:solidFill>
                <a:srgbClr val="351C75"/>
              </a:solidFill>
              <a:latin typeface="Times New Roman"/>
              <a:ea typeface="Times New Roman"/>
              <a:cs typeface="Times New Roman"/>
              <a:sym typeface="Times New Roman"/>
            </a:endParaRPr>
          </a:p>
          <a:p>
            <a:pPr marL="914400" marR="0" lvl="0" indent="0" algn="l" rtl="0">
              <a:lnSpc>
                <a:spcPct val="200000"/>
              </a:lnSpc>
              <a:spcBef>
                <a:spcPts val="0"/>
              </a:spcBef>
              <a:spcAft>
                <a:spcPts val="0"/>
              </a:spcAft>
              <a:buClr>
                <a:schemeClr val="dk1"/>
              </a:buClr>
              <a:buSzPts val="1100"/>
              <a:buFont typeface="Arial"/>
              <a:buNone/>
            </a:pPr>
            <a:r>
              <a:rPr lang="en" sz="1400">
                <a:solidFill>
                  <a:srgbClr val="351C75"/>
                </a:solidFill>
                <a:latin typeface="Times New Roman"/>
                <a:ea typeface="Times New Roman"/>
                <a:cs typeface="Times New Roman"/>
                <a:sym typeface="Times New Roman"/>
              </a:rPr>
              <a:t>and parental engagement.</a:t>
            </a:r>
            <a:endParaRPr sz="1400">
              <a:solidFill>
                <a:srgbClr val="351C75"/>
              </a:solidFill>
              <a:latin typeface="Times New Roman"/>
              <a:ea typeface="Times New Roman"/>
              <a:cs typeface="Times New Roman"/>
              <a:sym typeface="Times New Roman"/>
            </a:endParaRPr>
          </a:p>
        </p:txBody>
      </p:sp>
      <p:pic>
        <p:nvPicPr>
          <p:cNvPr id="107" name="Google Shape;107;p18"/>
          <p:cNvPicPr preferRelativeResize="0"/>
          <p:nvPr/>
        </p:nvPicPr>
        <p:blipFill>
          <a:blip r:embed="rId3">
            <a:alphaModFix/>
          </a:blip>
          <a:stretch>
            <a:fillRect/>
          </a:stretch>
        </p:blipFill>
        <p:spPr>
          <a:xfrm>
            <a:off x="3545900" y="2859800"/>
            <a:ext cx="1593375" cy="2124475"/>
          </a:xfrm>
          <a:prstGeom prst="rect">
            <a:avLst/>
          </a:prstGeom>
          <a:noFill/>
          <a:ln>
            <a:noFill/>
          </a:ln>
        </p:spPr>
      </p:pic>
      <p:pic>
        <p:nvPicPr>
          <p:cNvPr id="108" name="Google Shape;108;p18"/>
          <p:cNvPicPr preferRelativeResize="0"/>
          <p:nvPr/>
        </p:nvPicPr>
        <p:blipFill>
          <a:blip r:embed="rId4">
            <a:alphaModFix/>
          </a:blip>
          <a:stretch>
            <a:fillRect/>
          </a:stretch>
        </p:blipFill>
        <p:spPr>
          <a:xfrm>
            <a:off x="6887850" y="2762625"/>
            <a:ext cx="1944450" cy="2318824"/>
          </a:xfrm>
          <a:prstGeom prst="rect">
            <a:avLst/>
          </a:prstGeom>
          <a:noFill/>
          <a:ln>
            <a:noFill/>
          </a:ln>
        </p:spPr>
      </p:pic>
      <p:pic>
        <p:nvPicPr>
          <p:cNvPr id="109" name="Google Shape;109;p18"/>
          <p:cNvPicPr preferRelativeResize="0"/>
          <p:nvPr/>
        </p:nvPicPr>
        <p:blipFill>
          <a:blip r:embed="rId5">
            <a:alphaModFix/>
          </a:blip>
          <a:stretch>
            <a:fillRect/>
          </a:stretch>
        </p:blipFill>
        <p:spPr>
          <a:xfrm>
            <a:off x="366150" y="3031188"/>
            <a:ext cx="1492350" cy="199970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485</Words>
  <Application>Microsoft Office PowerPoint</Application>
  <PresentationFormat>On-screen Show (16:9)</PresentationFormat>
  <Paragraphs>24</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Amatic SC</vt:lpstr>
      <vt:lpstr>Source Code Pro</vt:lpstr>
      <vt:lpstr>Arial</vt:lpstr>
      <vt:lpstr>Georgia</vt:lpstr>
      <vt:lpstr>Times New Roman</vt:lpstr>
      <vt:lpstr>Beach Day</vt:lpstr>
      <vt:lpstr>Animal Dice Game Activity</vt:lpstr>
      <vt:lpstr>Instructions &amp; Sides of Dice</vt:lpstr>
      <vt:lpstr>Animal Dice Game Activity SMART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Dice Game Activity</dc:title>
  <dc:creator>mbc tech</dc:creator>
  <cp:lastModifiedBy>mbc tech</cp:lastModifiedBy>
  <cp:revision>1</cp:revision>
  <dcterms:modified xsi:type="dcterms:W3CDTF">2019-12-06T18:24:15Z</dcterms:modified>
</cp:coreProperties>
</file>