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5"/>
    <p:restoredTop sz="94681"/>
  </p:normalViewPr>
  <p:slideViewPr>
    <p:cSldViewPr snapToGrid="0" snapToObjects="1">
      <p:cViewPr varScale="1">
        <p:scale>
          <a:sx n="65" d="100"/>
          <a:sy n="65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9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8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3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1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93" r:id="rId6"/>
    <p:sldLayoutId id="2147483988" r:id="rId7"/>
    <p:sldLayoutId id="2147483989" r:id="rId8"/>
    <p:sldLayoutId id="2147483990" r:id="rId9"/>
    <p:sldLayoutId id="2147483992" r:id="rId10"/>
    <p:sldLayoutId id="21474839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mind.com/erik-eriksons-stages-of-psychosocial-development-27957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mark-note-duplicate-2405202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98C89-9EAD-0147-B55F-EE1B13849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en-US" sz="3800"/>
              <a:t>Three Ages of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3F7D9-BB82-1A41-B278-9752F5EE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Emily McGuire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59F71-582D-1140-AB86-DC07787D7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23098"/>
            <a:ext cx="6912217" cy="3888122"/>
          </a:xfrm>
          <a:prstGeom prst="rect">
            <a:avLst/>
          </a:prstGeom>
        </p:spPr>
      </p:pic>
      <p:cxnSp>
        <p:nvCxnSpPr>
          <p:cNvPr id="39" name="Straight Connector 33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5">
            <a:extLst>
              <a:ext uri="{FF2B5EF4-FFF2-40B4-BE49-F238E27FC236}">
                <a16:creationId xmlns:a16="http://schemas.microsoft.com/office/drawing/2014/main" id="{2FA54FBA-21C0-44C9-AD0D-565DB1AC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483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6C5A-BA13-A149-A1F4-AA871E29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F13F-EF28-274E-8E7D-E707C7EC8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2"/>
                </a:solidFill>
              </a:rPr>
              <a:t>- Cherry, Kendra. “Understanding Erikson's Stages of Psychosocial Development.” </a:t>
            </a:r>
            <a:r>
              <a:rPr lang="en-US" sz="2000" i="1" dirty="0">
                <a:solidFill>
                  <a:schemeClr val="tx2"/>
                </a:solidFill>
              </a:rPr>
              <a:t>Verywell Mind</a:t>
            </a:r>
            <a:r>
              <a:rPr lang="en-US" sz="2000" dirty="0">
                <a:solidFill>
                  <a:schemeClr val="tx2"/>
                </a:solidFill>
              </a:rPr>
              <a:t>, Verywell Mind, 5 Sept. 2019,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https://www.verywellmind.com/erik-eriksons-stages-of-psychosocial-development-2795740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r>
              <a:rPr lang="en-US" sz="2000" dirty="0">
                <a:solidFill>
                  <a:schemeClr val="tx2"/>
                </a:solidFill>
              </a:rPr>
              <a:t>- Levine, L. E., &amp; Munsch, J. (2017). </a:t>
            </a:r>
            <a:r>
              <a:rPr lang="en-US" sz="2000" i="1" dirty="0">
                <a:solidFill>
                  <a:schemeClr val="tx2"/>
                </a:solidFill>
              </a:rPr>
              <a:t>Child Development: An Active Learning Approach</a:t>
            </a:r>
            <a:r>
              <a:rPr lang="en-US" sz="2000" dirty="0">
                <a:solidFill>
                  <a:schemeClr val="tx2"/>
                </a:solidFill>
              </a:rPr>
              <a:t>(3</a:t>
            </a:r>
            <a:r>
              <a:rPr lang="en-US" sz="2000" baseline="30000" dirty="0">
                <a:solidFill>
                  <a:schemeClr val="tx2"/>
                </a:solidFill>
              </a:rPr>
              <a:t>rd</a:t>
            </a:r>
            <a:r>
              <a:rPr lang="en-US" sz="2000" dirty="0">
                <a:solidFill>
                  <a:schemeClr val="tx2"/>
                </a:solidFill>
              </a:rPr>
              <a:t>ed.). California: 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16BEF-F335-7D42-B5C4-FED4D5BA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3700"/>
              <a:t>Psychosocial Theory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67C8-4EE8-0042-A94D-921CB6E3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- Erik Erikson </a:t>
            </a:r>
          </a:p>
          <a:p>
            <a:r>
              <a:rPr lang="en-US" sz="2400" dirty="0">
                <a:solidFill>
                  <a:schemeClr val="tx2"/>
                </a:solidFill>
              </a:rPr>
              <a:t>- 8 Stages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- Each stage builds on the previous stage and affects all future stages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54F3F-EF70-1845-9A67-FE390E4E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447" y="956459"/>
            <a:ext cx="6892560" cy="45996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615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7209-BC03-E248-A2EF-25ED5E11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D947-E0D3-8D48-96A7-324E773B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12996"/>
            <a:ext cx="2681416" cy="2708434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Moni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Age 6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First grade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Met on mission trip </a:t>
            </a:r>
          </a:p>
          <a:p>
            <a:pPr marL="384048" lvl="2" indent="0">
              <a:buNone/>
            </a:pPr>
            <a:endParaRPr lang="en-US" sz="1600" dirty="0"/>
          </a:p>
          <a:p>
            <a:pPr marL="384048" lvl="2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384048" lvl="2" indent="0"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848720-259C-CF41-9281-CAF9AE86D1EF}"/>
              </a:ext>
            </a:extLst>
          </p:cNvPr>
          <p:cNvSpPr txBox="1">
            <a:spLocks/>
          </p:cNvSpPr>
          <p:nvPr/>
        </p:nvSpPr>
        <p:spPr>
          <a:xfrm>
            <a:off x="4755292" y="2712996"/>
            <a:ext cx="2681416" cy="270843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AB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Age 13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Eighth grade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Cousin</a:t>
            </a:r>
          </a:p>
          <a:p>
            <a:pPr marL="201168" lvl="1" indent="0">
              <a:buFont typeface="Calibri" pitchFamily="34" charset="0"/>
              <a:buNone/>
            </a:pPr>
            <a:endParaRPr lang="en-US" sz="1600" dirty="0"/>
          </a:p>
          <a:p>
            <a:pPr marL="384048" lvl="2" indent="0">
              <a:buFont typeface="Calibri" pitchFamily="34" charset="0"/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384048" lvl="2" indent="0">
              <a:buFont typeface="Calibri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2D985D-DDE2-CA48-AD35-30C0AF15BA1E}"/>
              </a:ext>
            </a:extLst>
          </p:cNvPr>
          <p:cNvSpPr txBox="1">
            <a:spLocks/>
          </p:cNvSpPr>
          <p:nvPr/>
        </p:nvSpPr>
        <p:spPr>
          <a:xfrm>
            <a:off x="8474264" y="2712996"/>
            <a:ext cx="2681416" cy="2708434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   </a:t>
            </a:r>
            <a:r>
              <a:rPr lang="en-US" sz="3200" dirty="0">
                <a:solidFill>
                  <a:schemeClr val="tx2"/>
                </a:solidFill>
              </a:rPr>
              <a:t>EE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Age 18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College freshman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 Friend</a:t>
            </a:r>
            <a:endParaRPr lang="en-US" sz="1600" dirty="0"/>
          </a:p>
          <a:p>
            <a:pPr marL="384048" lvl="2" indent="0">
              <a:buFont typeface="Calibri" pitchFamily="34" charset="0"/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384048" lvl="2" indent="0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2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2A2D-D890-1F44-9B9C-12E2E0C6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6123-DEAA-9846-B65F-E7176DA8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- Trust versus Mistrust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-  </a:t>
            </a:r>
            <a:r>
              <a:rPr lang="en-US" sz="2800" b="1" dirty="0">
                <a:solidFill>
                  <a:schemeClr val="tx2"/>
                </a:solidFill>
              </a:rPr>
              <a:t>Initiative versus Guilt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b="1" dirty="0">
                <a:solidFill>
                  <a:schemeClr val="tx2"/>
                </a:solidFill>
              </a:rPr>
              <a:t>Industry versus Inferiority </a:t>
            </a:r>
          </a:p>
        </p:txBody>
      </p:sp>
    </p:spTree>
    <p:extLst>
      <p:ext uri="{BB962C8B-B14F-4D97-AF65-F5344CB8AC3E}">
        <p14:creationId xmlns:p14="http://schemas.microsoft.com/office/powerpoint/2010/main" val="17654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119F-94EF-C448-A9D8-A3F404D3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8F38-A75B-354A-B688-55AB6971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800" dirty="0">
                <a:solidFill>
                  <a:schemeClr val="tx2"/>
                </a:solidFill>
              </a:rPr>
              <a:t>Industry versus Inferiority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b="1" dirty="0">
                <a:solidFill>
                  <a:schemeClr val="tx2"/>
                </a:solidFill>
              </a:rPr>
              <a:t>Identity versus Role Confusion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- Intimacy versus Isolation </a:t>
            </a:r>
          </a:p>
        </p:txBody>
      </p:sp>
    </p:spTree>
    <p:extLst>
      <p:ext uri="{BB962C8B-B14F-4D97-AF65-F5344CB8AC3E}">
        <p14:creationId xmlns:p14="http://schemas.microsoft.com/office/powerpoint/2010/main" val="2242196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E88B-74BB-4243-9DE5-7F59982C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4C2D-925D-3B4C-8D14-86C1C0486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</a:t>
            </a:r>
            <a:r>
              <a:rPr lang="en-US" sz="2800" dirty="0">
                <a:solidFill>
                  <a:schemeClr val="tx2"/>
                </a:solidFill>
              </a:rPr>
              <a:t>Identity versus Role Confusion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- </a:t>
            </a:r>
            <a:r>
              <a:rPr lang="en-US" sz="2800" b="1" dirty="0">
                <a:solidFill>
                  <a:schemeClr val="tx2"/>
                </a:solidFill>
              </a:rPr>
              <a:t>Intimacy versus Isolation</a:t>
            </a:r>
          </a:p>
          <a:p>
            <a:r>
              <a:rPr lang="en-US" sz="2800" dirty="0">
                <a:solidFill>
                  <a:schemeClr val="tx2"/>
                </a:solidFill>
              </a:rPr>
              <a:t>- Generativity versus Stagnation</a:t>
            </a:r>
          </a:p>
        </p:txBody>
      </p:sp>
    </p:spTree>
    <p:extLst>
      <p:ext uri="{BB962C8B-B14F-4D97-AF65-F5344CB8AC3E}">
        <p14:creationId xmlns:p14="http://schemas.microsoft.com/office/powerpoint/2010/main" val="35948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0F04-A9D4-214F-8CE8-EC7012CC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16CC-7E43-AB41-BD9C-8701D0A8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- Do you get rewarded when you do well in school?</a:t>
            </a:r>
          </a:p>
          <a:p>
            <a:r>
              <a:rPr lang="en-US" sz="2800" dirty="0">
                <a:solidFill>
                  <a:schemeClr val="tx2"/>
                </a:solidFill>
              </a:rPr>
              <a:t>- What do you want to be when you grow up?</a:t>
            </a:r>
          </a:p>
          <a:p>
            <a:r>
              <a:rPr lang="en-US" sz="2800" dirty="0">
                <a:solidFill>
                  <a:schemeClr val="tx2"/>
                </a:solidFill>
              </a:rPr>
              <a:t>- Do you have a crush or a boyfriend/girlfriend? </a:t>
            </a:r>
          </a:p>
          <a:p>
            <a:r>
              <a:rPr lang="en-US" sz="2800" dirty="0">
                <a:solidFill>
                  <a:schemeClr val="tx2"/>
                </a:solidFill>
              </a:rPr>
              <a:t>- Do you have a large friend group, or do you mainly stay by yourself and sometimes a few other people?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C39B-D4A3-2B43-BE19-28E2C7FE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Final Discussion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EB3F-9B6A-6F40-BFD5-65B86C827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- One of several theories </a:t>
            </a:r>
          </a:p>
          <a:p>
            <a:r>
              <a:rPr lang="en-US" sz="2800">
                <a:solidFill>
                  <a:schemeClr val="tx2"/>
                </a:solidFill>
              </a:rPr>
              <a:t>- Future layout </a:t>
            </a:r>
          </a:p>
          <a:p>
            <a:r>
              <a:rPr lang="en-US" sz="2800">
                <a:solidFill>
                  <a:schemeClr val="tx2"/>
                </a:solidFill>
              </a:rPr>
              <a:t>- Recommendation </a:t>
            </a:r>
          </a:p>
          <a:p>
            <a:pPr marL="0" indent="0">
              <a:buNone/>
            </a:pPr>
            <a:r>
              <a:rPr lang="en-US" sz="2800">
                <a:solidFill>
                  <a:schemeClr val="tx2"/>
                </a:solidFill>
              </a:rPr>
              <a:t> - Large Impact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BF2BF-CC2B-4245-92BA-AB123F96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327" y="716360"/>
            <a:ext cx="2277839" cy="51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741F-3DE3-824C-83B6-3928976C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</a:t>
            </a:r>
          </a:p>
        </p:txBody>
      </p:sp>
      <p:pic>
        <p:nvPicPr>
          <p:cNvPr id="5" name="Content Placeholder 4" descr="Question Mark Note Duplicate · Free image on Pixabay">
            <a:extLst>
              <a:ext uri="{FF2B5EF4-FFF2-40B4-BE49-F238E27FC236}">
                <a16:creationId xmlns:a16="http://schemas.microsoft.com/office/drawing/2014/main" id="{D5800618-22AF-5042-B2C5-46FCB368B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5572" y="2108200"/>
            <a:ext cx="5641182" cy="3760788"/>
          </a:xfrm>
        </p:spPr>
      </p:pic>
    </p:spTree>
    <p:extLst>
      <p:ext uri="{BB962C8B-B14F-4D97-AF65-F5344CB8AC3E}">
        <p14:creationId xmlns:p14="http://schemas.microsoft.com/office/powerpoint/2010/main" val="3363792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193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Sagona Book</vt:lpstr>
      <vt:lpstr>Sagona ExtraLight</vt:lpstr>
      <vt:lpstr>RetrospectVTI</vt:lpstr>
      <vt:lpstr>Three Ages of Development</vt:lpstr>
      <vt:lpstr>Psychosocial Theory </vt:lpstr>
      <vt:lpstr>Interviews</vt:lpstr>
      <vt:lpstr>Moni </vt:lpstr>
      <vt:lpstr>AB</vt:lpstr>
      <vt:lpstr>EE</vt:lpstr>
      <vt:lpstr>Helpful Questions</vt:lpstr>
      <vt:lpstr>Final Discussion </vt:lpstr>
      <vt:lpstr>Questions or Comments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Ages of Development</dc:title>
  <dc:creator>McGuire, Emily Grace</dc:creator>
  <cp:lastModifiedBy>McGuire, Emily Grace</cp:lastModifiedBy>
  <cp:revision>6</cp:revision>
  <dcterms:created xsi:type="dcterms:W3CDTF">2019-12-02T18:12:19Z</dcterms:created>
  <dcterms:modified xsi:type="dcterms:W3CDTF">2019-12-04T00:35:40Z</dcterms:modified>
</cp:coreProperties>
</file>